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780" r:id="rId3"/>
    <p:sldId id="461" r:id="rId4"/>
    <p:sldId id="369" r:id="rId5"/>
    <p:sldId id="423" r:id="rId6"/>
    <p:sldId id="862" r:id="rId7"/>
    <p:sldId id="437" r:id="rId8"/>
    <p:sldId id="438" r:id="rId9"/>
    <p:sldId id="788" r:id="rId10"/>
    <p:sldId id="789" r:id="rId11"/>
    <p:sldId id="849" r:id="rId12"/>
    <p:sldId id="428" r:id="rId13"/>
    <p:sldId id="861" r:id="rId14"/>
    <p:sldId id="864" r:id="rId15"/>
    <p:sldId id="852" r:id="rId16"/>
    <p:sldId id="854" r:id="rId17"/>
    <p:sldId id="855" r:id="rId18"/>
    <p:sldId id="856" r:id="rId19"/>
    <p:sldId id="857" r:id="rId20"/>
    <p:sldId id="858" r:id="rId21"/>
    <p:sldId id="859" r:id="rId22"/>
    <p:sldId id="412" r:id="rId23"/>
    <p:sldId id="863" r:id="rId24"/>
    <p:sldId id="373" r:id="rId25"/>
    <p:sldId id="865" r:id="rId26"/>
    <p:sldId id="375" r:id="rId27"/>
    <p:sldId id="850" r:id="rId28"/>
    <p:sldId id="853" r:id="rId29"/>
    <p:sldId id="424" r:id="rId30"/>
    <p:sldId id="831" r:id="rId31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A0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AAC46E-8A34-44FD-BF01-30A3CB445F74}" v="19" dt="2020-08-27T09:42:44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63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1E752-EF0E-4057-B990-FE51CC4AAAD8}" type="datetimeFigureOut">
              <a:rPr lang="aa-ET" smtClean="0"/>
              <a:t>01/09/2020</a:t>
            </a:fld>
            <a:endParaRPr lang="aa-ET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E00B-30F8-40DD-9228-4FB9448DBED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71184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8DBDE-5DE4-46A3-AF9F-364E3127CB1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1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947CCD-6EB4-4FD7-85B1-1D621C8E8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8DB483D-B36D-4BAB-BCDB-AAAEF7B91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7D33A7-1BC6-4EDE-914D-9C3D6D95C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430B63-99E0-4649-A8F3-F41905EB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65FCC7-6ADD-45E7-AAC8-24AF23D1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51052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31E454-6C1A-480F-B089-134173F8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A539A86-7B31-4315-8ECA-2F71A03E1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064F5C-2204-474F-A524-EDCE784EEC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3268C4-7E0F-49D8-8F0A-513ADE157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DB51FE-9919-4557-88AB-31764DFB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59173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0491F2A-75D3-4C77-8F73-596F27B91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222D6D2-734F-4D4B-8515-C60CED737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F304D8-C21D-4E76-9644-FC9C17B3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792D47-DC18-49AC-A982-8E1A830F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6C6AB3-C152-4842-8982-81A2CA0C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06203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173CE9-A488-42F8-988D-245FBBCB4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D0E663-E5B2-4E5C-870F-24E95DACD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BBA847-8592-4689-B7F2-2E1A03EBC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713A90-F4BF-4058-97F5-DB5A69C7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C2DA23-5562-4926-8BC1-4B6885AF1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36210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750EB7-D956-4931-9B05-3A87E3870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2D0918-A6D1-4D4E-9F24-AAE3754D9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9CAEC7-302C-4FB8-9C22-8C8EA981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77C1BA-084B-4F80-A0AC-EB55C1FB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C16FA9-59B8-4C94-92AD-CDC8107F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8879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81B5E4-EC1C-407C-9F07-5135E3D6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E7FAB2-A096-4C78-964F-E481B158C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647DD5-FDE7-4A9F-BFC5-8729076AB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9F87C1E-2B3B-4973-B605-0EF08E5D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B86F1A-021B-4214-B5BA-B675CA7D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719220-5095-4AE5-BE80-B4B6FCFF7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65256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3C9481-72FD-490F-B3B4-09EAA5F48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6DC35F9-903A-4F54-A221-7DB04822A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DC04E3-DF9E-45BF-9309-DFD2EE435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0D25A56-E20B-4553-BFAE-4F806AE13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1B6DDF7-43FC-437A-9396-689F768FA7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59832AC-8173-46CB-BE11-038F1C17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DC51BC7-9379-4772-9D94-51349146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7B32D56-E34B-4B74-940D-F2566A81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24608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2513AE-DC4B-42AB-B82A-69AD9564C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925AAA9-5728-477A-9268-6063DCDC9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5753AB8-0007-47DD-8BC4-7141BE8C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4AE1F8C-7B22-4258-8B2D-2954FD8F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4391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5797CAF-398C-4CB2-BD52-68E5BD662D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950D345-6857-47CE-BDFD-6CF95980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02B725F-33F1-4A6E-8D57-C9CF008B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47486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DF86C2-D2E6-49B2-A99C-212B4AFA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BE6EC1-3A83-4A1D-A7E9-D6F0F6190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9C40BF7-3DD6-4313-8EFC-AFF76FA79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D3BBDAE-C167-498E-A21C-B60DEC9E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7E31711-1189-40CE-B85A-A3391F5D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E82F236-CE8B-499D-8B04-E0404CFE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05692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FE581D-B15E-43AA-8741-4D30BD1E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797F933-9B01-4517-9871-C18D17F50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155E59-F44A-4DD7-A2C9-0FB7BBE4B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B7CC224-7958-4C74-B76B-2DD8D0A2B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1EAD935-C839-4821-8CA5-B074EB17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C1B430E-5912-46A1-B267-2E761C73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70367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87E8A2-C29A-4D85-8FFB-273A1E3FC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815" y="263149"/>
            <a:ext cx="8152985" cy="1130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8F3F8B0-94FC-4949-9010-D06642FF1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aa-ET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0C5724-D6AC-4048-9C91-F84AFD7D0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325B9EF-1E39-4AEE-B841-3849543BE38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5" y="102765"/>
            <a:ext cx="1436546" cy="8586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1A88456-197A-48C1-8496-6F2A1D15170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40" y="48110"/>
            <a:ext cx="1352136" cy="9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0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B1A1FF-C31B-451E-AA22-4D7DCAAD6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865" y="1029233"/>
            <a:ext cx="9144000" cy="1395413"/>
          </a:xfrm>
        </p:spPr>
        <p:txBody>
          <a:bodyPr/>
          <a:lstStyle/>
          <a:p>
            <a:r>
              <a:rPr lang="uk-UA" dirty="0">
                <a:latin typeface="+mn-lt"/>
              </a:rPr>
              <a:t>Критичне мислення</a:t>
            </a:r>
            <a:endParaRPr lang="aa-ET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A4CA7E0-A0E6-4ED2-A276-8E8149DC4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865" y="2476743"/>
            <a:ext cx="9144000" cy="522287"/>
          </a:xfrm>
        </p:spPr>
        <p:txBody>
          <a:bodyPr>
            <a:noAutofit/>
          </a:bodyPr>
          <a:lstStyle/>
          <a:p>
            <a:r>
              <a:rPr lang="uk-UA" sz="3200" i="1" dirty="0">
                <a:solidFill>
                  <a:schemeClr val="accent1">
                    <a:lumMod val="75000"/>
                  </a:schemeClr>
                </a:solidFill>
              </a:rPr>
              <a:t>Принципи та інструменти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4900683-E70F-4DE0-A1E9-F4A1B8F95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5" y="102765"/>
            <a:ext cx="1436546" cy="8586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8587A40-3E75-4494-B529-9E14338F1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40" y="48110"/>
            <a:ext cx="1352136" cy="929026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BDA1226C-9816-4781-B466-CD4427BE2E08}"/>
              </a:ext>
            </a:extLst>
          </p:cNvPr>
          <p:cNvSpPr txBox="1">
            <a:spLocks/>
          </p:cNvSpPr>
          <p:nvPr/>
        </p:nvSpPr>
        <p:spPr>
          <a:xfrm>
            <a:off x="1363578" y="4993686"/>
            <a:ext cx="9144000" cy="522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Михайло Крікунов, Ph.D.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12434A3-73FC-49C4-9D1E-A70954890739}"/>
              </a:ext>
            </a:extLst>
          </p:cNvPr>
          <p:cNvSpPr txBox="1">
            <a:spLocks/>
          </p:cNvSpPr>
          <p:nvPr/>
        </p:nvSpPr>
        <p:spPr>
          <a:xfrm>
            <a:off x="2830428" y="3379595"/>
            <a:ext cx="2673427" cy="522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Модуль №10</a:t>
            </a:r>
            <a:endParaRPr lang="aa-ET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54BB82-F17E-4E04-A32F-06FBD505EAF3}"/>
              </a:ext>
            </a:extLst>
          </p:cNvPr>
          <p:cNvSpPr txBox="1"/>
          <p:nvPr/>
        </p:nvSpPr>
        <p:spPr>
          <a:xfrm>
            <a:off x="5688807" y="3342929"/>
            <a:ext cx="39845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/>
              <a:t>Розвиток критичного мислення</a:t>
            </a:r>
            <a:br>
              <a:rPr lang="uk-UA" sz="3200" dirty="0"/>
            </a:br>
            <a:endParaRPr lang="aa-ET" sz="3200" dirty="0"/>
          </a:p>
        </p:txBody>
      </p:sp>
    </p:spTree>
    <p:extLst>
      <p:ext uri="{BB962C8B-B14F-4D97-AF65-F5344CB8AC3E}">
        <p14:creationId xmlns:p14="http://schemas.microsoft.com/office/powerpoint/2010/main" val="369004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458313-635E-428C-8ED1-F8FFA9132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437" y="216869"/>
            <a:ext cx="7502236" cy="1130389"/>
          </a:xfrm>
        </p:spPr>
        <p:txBody>
          <a:bodyPr/>
          <a:lstStyle/>
          <a:p>
            <a:r>
              <a:rPr lang="uk-UA" dirty="0"/>
              <a:t>Перешкоди для критичного мислення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9F21F4-714E-4D39-94F1-A71C3D98E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55" y="1253331"/>
            <a:ext cx="6366164" cy="1517578"/>
          </a:xfrm>
        </p:spPr>
        <p:txBody>
          <a:bodyPr>
            <a:noAutofit/>
          </a:bodyPr>
          <a:lstStyle/>
          <a:p>
            <a:pPr marR="0" lvl="0">
              <a:spcBef>
                <a:spcPts val="600"/>
              </a:spcBef>
              <a:spcAft>
                <a:spcPts val="600"/>
              </a:spcAft>
            </a:pPr>
            <a:r>
              <a:rPr lang="uk-UA" b="1" dirty="0"/>
              <a:t>Закритість розуму </a:t>
            </a:r>
            <a:r>
              <a:rPr lang="uk-UA" dirty="0"/>
              <a:t>- ми чуємо те, що хочемо почути. Це робить нас глухими до думок та почуттів інших та заважає розуму критично мислити.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E829D71-FFEB-4F3B-90BC-C5D01A32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10</a:t>
            </a:fld>
            <a:endParaRPr lang="aa-ET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E3B49941-46FC-42FD-BCD2-E0054EFA700D}"/>
              </a:ext>
            </a:extLst>
          </p:cNvPr>
          <p:cNvSpPr txBox="1">
            <a:spLocks/>
          </p:cNvSpPr>
          <p:nvPr/>
        </p:nvSpPr>
        <p:spPr>
          <a:xfrm>
            <a:off x="5658427" y="2890276"/>
            <a:ext cx="5904346" cy="1589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b="1" dirty="0"/>
              <a:t>Упередженість</a:t>
            </a:r>
            <a:r>
              <a:rPr lang="uk-UA" dirty="0"/>
              <a:t> - заздалегідь визначена позиція та нехтування необхідною інформацією працює як розумовий бар’єр, який заважає нам приймати судження на основі міркувань.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3DF1AF98-8ABB-4B44-90FD-B8DC3C1DC005}"/>
              </a:ext>
            </a:extLst>
          </p:cNvPr>
          <p:cNvSpPr txBox="1">
            <a:spLocks/>
          </p:cNvSpPr>
          <p:nvPr/>
        </p:nvSpPr>
        <p:spPr>
          <a:xfrm>
            <a:off x="394855" y="4961659"/>
            <a:ext cx="6366164" cy="1394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b="1" dirty="0"/>
              <a:t>Стадний менталітет </a:t>
            </a:r>
            <a:r>
              <a:rPr lang="uk-UA" dirty="0"/>
              <a:t>- вірити в щось без перевірки. Якщо ми йдемо із натовпом, то потрапляємо туди, куди йде натовп.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B6D0D1F-AE89-40E8-BA05-B1EEAD5991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6144" y="1074272"/>
            <a:ext cx="2416056" cy="20889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A6CFDAB-2E24-4080-B0D2-34C85FA66B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2" t="8103" b="11298"/>
          <a:stretch/>
        </p:blipFill>
        <p:spPr>
          <a:xfrm>
            <a:off x="1929246" y="2884134"/>
            <a:ext cx="2422236" cy="19643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48AD067-59E5-41E8-8C2C-5706141459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11" t="15886" r="8190" b="17522"/>
          <a:stretch/>
        </p:blipFill>
        <p:spPr>
          <a:xfrm>
            <a:off x="7566144" y="4599004"/>
            <a:ext cx="2272144" cy="181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92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458313-635E-428C-8ED1-F8FFA9132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437" y="216869"/>
            <a:ext cx="7502236" cy="1130389"/>
          </a:xfrm>
        </p:spPr>
        <p:txBody>
          <a:bodyPr/>
          <a:lstStyle/>
          <a:p>
            <a:r>
              <a:rPr lang="uk-UA" dirty="0"/>
              <a:t>Перешкоди для критичного мислення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9F21F4-714E-4D39-94F1-A71C3D98E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561" y="1600854"/>
            <a:ext cx="7068128" cy="1730014"/>
          </a:xfrm>
        </p:spPr>
        <p:txBody>
          <a:bodyPr>
            <a:noAutofit/>
          </a:bodyPr>
          <a:lstStyle/>
          <a:p>
            <a:pPr marR="0" lvl="0">
              <a:spcBef>
                <a:spcPts val="600"/>
              </a:spcBef>
              <a:spcAft>
                <a:spcPts val="600"/>
              </a:spcAft>
            </a:pPr>
            <a:r>
              <a:rPr lang="uk-UA" b="1" dirty="0"/>
              <a:t>Нетерпимість </a:t>
            </a:r>
            <a:r>
              <a:rPr lang="uk-UA" dirty="0"/>
              <a:t>– зазвичай, це результат зарозумілості, тобто надмірного почуття власної важливості та власних здібностей. Нетерпимість перешкоджає прийняттю важливості думок та ідей інших.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E829D71-FFEB-4F3B-90BC-C5D01A32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11</a:t>
            </a:fld>
            <a:endParaRPr lang="aa-ET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EC6E6264-B258-4B4B-A265-7F8E5CC696CF}"/>
              </a:ext>
            </a:extLst>
          </p:cNvPr>
          <p:cNvSpPr txBox="1">
            <a:spLocks/>
          </p:cNvSpPr>
          <p:nvPr/>
        </p:nvSpPr>
        <p:spPr>
          <a:xfrm>
            <a:off x="4641273" y="4019807"/>
            <a:ext cx="7068128" cy="2213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b="1" dirty="0"/>
              <a:t>Страх</a:t>
            </a:r>
            <a:r>
              <a:rPr lang="uk-UA" dirty="0"/>
              <a:t> - основна і найважливіша перешкода. Страх ризикувати, страх стикатися з проблемами, страх скоїти помилки, страх критики, страх несхвалення чи відхилення та страх кризи особистості - це деякі страхи, які заважають людині мислити самостійно та критично</a:t>
            </a:r>
            <a:endParaRPr lang="aa-ET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5FFA5E2-A1C1-4089-8A9D-3BB1F3D0D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689" y="1293971"/>
            <a:ext cx="3229876" cy="27975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0FEA062-18F9-4CD5-9872-B3FFE5CE7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46" y="3584464"/>
            <a:ext cx="2817092" cy="225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40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9292" y="1951012"/>
            <a:ext cx="87016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/>
              <a:t>Щоб ефективно пристосовуватися до середовища, що  змінюється, людина, яка намагається критично мислити, має постійно розвивати </a:t>
            </a:r>
          </a:p>
          <a:p>
            <a:pPr algn="ctr"/>
            <a:r>
              <a:rPr lang="uk-UA" sz="4000" dirty="0">
                <a:solidFill>
                  <a:srgbClr val="FF0000"/>
                </a:solidFill>
              </a:rPr>
              <a:t>НАВИЧКИ</a:t>
            </a:r>
          </a:p>
          <a:p>
            <a:pPr algn="ctr"/>
            <a:r>
              <a:rPr lang="uk-UA" sz="4000" dirty="0">
                <a:solidFill>
                  <a:srgbClr val="FF0000"/>
                </a:solidFill>
              </a:rPr>
              <a:t>КРИТИЧНОГО МИСЛЕННЯ!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5AC-5F49-4B96-9DE0-C9CEC23A4E2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159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2733EB-4827-4141-BB30-34BF9CF5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254" y="2863804"/>
            <a:ext cx="5440220" cy="1130389"/>
          </a:xfrm>
        </p:spPr>
        <p:txBody>
          <a:bodyPr/>
          <a:lstStyle/>
          <a:p>
            <a:pPr algn="ctr"/>
            <a:r>
              <a:rPr lang="uk-UA" dirty="0"/>
              <a:t>А які ж навички важливі для критичного мислення?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648D816-EA06-443F-B1F9-372995914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13</a:t>
            </a:fld>
            <a:endParaRPr lang="aa-ET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7AE2190-A170-467C-B93E-8D978B31B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835" y="1391660"/>
            <a:ext cx="4074679" cy="407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5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xmlns="" id="{3DD67509-8A2A-48ED-BE2E-5DA146F63389}"/>
              </a:ext>
            </a:extLst>
          </p:cNvPr>
          <p:cNvSpPr/>
          <p:nvPr/>
        </p:nvSpPr>
        <p:spPr>
          <a:xfrm>
            <a:off x="5052292" y="1543650"/>
            <a:ext cx="6816436" cy="4734630"/>
          </a:xfrm>
          <a:prstGeom prst="triangle">
            <a:avLst>
              <a:gd name="adj" fmla="val 4627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6DB22F-48A0-4137-B5E2-409EB432D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4" y="2682451"/>
            <a:ext cx="5958714" cy="113038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Рівні </a:t>
            </a:r>
            <a:br>
              <a:rPr lang="uk-UA" dirty="0"/>
            </a:br>
            <a:r>
              <a:rPr lang="uk-UA" dirty="0"/>
              <a:t>інтелектуальних навичок (критичного мислення)</a:t>
            </a:r>
            <a:endParaRPr lang="aa-ET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10D4679-E4E2-47F7-A912-80EDCAF60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14</a:t>
            </a:fld>
            <a:endParaRPr lang="aa-E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4F077B3-BFED-4EDE-8373-621906C60CE9}"/>
              </a:ext>
            </a:extLst>
          </p:cNvPr>
          <p:cNvSpPr txBox="1"/>
          <p:nvPr/>
        </p:nvSpPr>
        <p:spPr>
          <a:xfrm>
            <a:off x="5257800" y="2092519"/>
            <a:ext cx="609600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effectLst/>
                <a:latin typeface="Arial" panose="020B0604020202020204" pitchFamily="34" charset="0"/>
              </a:rPr>
              <a:t>ОЦІНЮВАТИ</a:t>
            </a:r>
            <a:endParaRPr lang="pl-PL" b="1" dirty="0">
              <a:effectLst/>
              <a:latin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uk-UA" dirty="0"/>
              <a:t>приймати судження про цінність інформації</a:t>
            </a:r>
          </a:p>
          <a:p>
            <a:pPr algn="ctr"/>
            <a:r>
              <a:rPr lang="uk-UA" b="1" dirty="0">
                <a:effectLst/>
                <a:latin typeface="Arial" panose="020B0604020202020204" pitchFamily="34" charset="0"/>
              </a:rPr>
              <a:t>СИНТЕЗУВАТИ</a:t>
            </a:r>
            <a:endParaRPr lang="pl-PL" b="1" dirty="0">
              <a:effectLst/>
              <a:latin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uk-UA" dirty="0"/>
              <a:t>комбінувати інформацію та ідеї у щось нове</a:t>
            </a:r>
          </a:p>
          <a:p>
            <a:pPr algn="ctr"/>
            <a:r>
              <a:rPr lang="pl-PL" dirty="0">
                <a:effectLst/>
                <a:latin typeface="Arial" panose="020B0604020202020204" pitchFamily="34" charset="0"/>
              </a:rPr>
              <a:t> </a:t>
            </a:r>
            <a:r>
              <a:rPr lang="uk-UA" b="1" dirty="0">
                <a:latin typeface="Arial" panose="020B0604020202020204" pitchFamily="34" charset="0"/>
              </a:rPr>
              <a:t>АНАЛІЗУВАТИ</a:t>
            </a:r>
            <a:endParaRPr lang="pl-PL" b="1" dirty="0">
              <a:effectLst/>
              <a:latin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uk-UA" dirty="0" err="1"/>
              <a:t>методично</a:t>
            </a:r>
            <a:r>
              <a:rPr lang="uk-UA" dirty="0"/>
              <a:t> та детально вивчати</a:t>
            </a:r>
          </a:p>
          <a:p>
            <a:pPr algn="ctr"/>
            <a:r>
              <a:rPr lang="uk-UA" b="1" dirty="0">
                <a:effectLst/>
                <a:latin typeface="Arial" panose="020B0604020202020204" pitchFamily="34" charset="0"/>
              </a:rPr>
              <a:t>ЗАСТОСОВУВАТИ</a:t>
            </a:r>
            <a:endParaRPr lang="pl-PL" b="1" dirty="0">
              <a:effectLst/>
              <a:latin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uk-UA" dirty="0">
                <a:latin typeface="Arial" panose="020B0604020202020204" pitchFamily="34" charset="0"/>
              </a:rPr>
              <a:t>в</a:t>
            </a:r>
            <a:r>
              <a:rPr lang="uk-UA" dirty="0">
                <a:effectLst/>
                <a:latin typeface="Arial" panose="020B0604020202020204" pitchFamily="34" charset="0"/>
              </a:rPr>
              <a:t>икористовувати знання</a:t>
            </a:r>
            <a:endParaRPr lang="pl-PL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uk-UA" b="1" dirty="0">
                <a:effectLst/>
                <a:latin typeface="Arial" panose="020B0604020202020204" pitchFamily="34" charset="0"/>
              </a:rPr>
              <a:t>РОЗУМІТИ</a:t>
            </a:r>
            <a:endParaRPr lang="pl-PL" b="1" dirty="0">
              <a:effectLst/>
              <a:latin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uk-UA" dirty="0">
                <a:latin typeface="Arial" panose="020B0604020202020204" pitchFamily="34" charset="0"/>
              </a:rPr>
              <a:t>Усвідомлювати сутність</a:t>
            </a:r>
            <a:endParaRPr lang="pl-PL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uk-UA" b="1" dirty="0">
                <a:effectLst/>
                <a:latin typeface="Arial" panose="020B0604020202020204" pitchFamily="34" charset="0"/>
              </a:rPr>
              <a:t>ЗНАТИ</a:t>
            </a:r>
            <a:endParaRPr lang="pl-PL" b="1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uk-UA" dirty="0"/>
              <a:t>бути в курсі, запам'ятати інформацію</a:t>
            </a:r>
            <a:endParaRPr lang="aa-E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89937A-FBCA-40D0-85EA-8A19923B19F7}"/>
              </a:ext>
            </a:extLst>
          </p:cNvPr>
          <p:cNvSpPr txBox="1"/>
          <p:nvPr/>
        </p:nvSpPr>
        <p:spPr>
          <a:xfrm>
            <a:off x="469367" y="6093614"/>
            <a:ext cx="4198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effectLst/>
                <a:latin typeface="Arial" panose="020B0604020202020204" pitchFamily="34" charset="0"/>
              </a:rPr>
              <a:t>Джерело</a:t>
            </a:r>
            <a:r>
              <a:rPr lang="en-US" dirty="0">
                <a:effectLst/>
                <a:latin typeface="Arial" panose="020B0604020202020204" pitchFamily="34" charset="0"/>
              </a:rPr>
              <a:t>: adapted from Bloom, 1956</a:t>
            </a:r>
            <a:endParaRPr lang="aa-ET" dirty="0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6532DA9B-C0BB-42F4-B9E7-FA6C24012263}"/>
              </a:ext>
            </a:extLst>
          </p:cNvPr>
          <p:cNvGrpSpPr/>
          <p:nvPr/>
        </p:nvGrpSpPr>
        <p:grpSpPr>
          <a:xfrm>
            <a:off x="5030562" y="953177"/>
            <a:ext cx="2327563" cy="1030834"/>
            <a:chOff x="3343564" y="1139245"/>
            <a:chExt cx="2327563" cy="1030834"/>
          </a:xfrm>
        </p:grpSpPr>
        <p:sp>
          <p:nvSpPr>
            <p:cNvPr id="12" name="Равнобедренный треугольник 11">
              <a:extLst>
                <a:ext uri="{FF2B5EF4-FFF2-40B4-BE49-F238E27FC236}">
                  <a16:creationId xmlns:a16="http://schemas.microsoft.com/office/drawing/2014/main" xmlns="" id="{8B872897-80EA-415C-BB0A-B3CEB751419C}"/>
                </a:ext>
              </a:extLst>
            </p:cNvPr>
            <p:cNvSpPr/>
            <p:nvPr/>
          </p:nvSpPr>
          <p:spPr>
            <a:xfrm>
              <a:off x="3784910" y="1139245"/>
              <a:ext cx="1429121" cy="1030834"/>
            </a:xfrm>
            <a:prstGeom prst="triangle">
              <a:avLst>
                <a:gd name="adj" fmla="val 4627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9094674-77C8-44F0-B62D-498343CE4769}"/>
                </a:ext>
              </a:extLst>
            </p:cNvPr>
            <p:cNvSpPr txBox="1"/>
            <p:nvPr/>
          </p:nvSpPr>
          <p:spPr>
            <a:xfrm>
              <a:off x="3343564" y="1654662"/>
              <a:ext cx="2327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/>
                <a:t>СТВОРЮВАТИ</a:t>
              </a:r>
              <a:endParaRPr lang="aa-ET" b="1" dirty="0"/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8685F8E-411B-47F6-824E-DBEBD1650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8239" flipV="1">
            <a:off x="6936657" y="1501757"/>
            <a:ext cx="1040690" cy="449544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EF3BB4B-42FB-4201-8AFB-69B63C1DD9A5}"/>
              </a:ext>
            </a:extLst>
          </p:cNvPr>
          <p:cNvCxnSpPr/>
          <p:nvPr/>
        </p:nvCxnSpPr>
        <p:spPr>
          <a:xfrm>
            <a:off x="7028873" y="2743200"/>
            <a:ext cx="24384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9A5976EB-2B64-498C-8080-E6435F44A01B}"/>
              </a:ext>
            </a:extLst>
          </p:cNvPr>
          <p:cNvCxnSpPr>
            <a:cxnSpLocks/>
          </p:cNvCxnSpPr>
          <p:nvPr/>
        </p:nvCxnSpPr>
        <p:spPr>
          <a:xfrm>
            <a:off x="6353671" y="3475181"/>
            <a:ext cx="378785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8DE9B201-9A42-45B0-8944-901B4E708E48}"/>
              </a:ext>
            </a:extLst>
          </p:cNvPr>
          <p:cNvCxnSpPr>
            <a:cxnSpLocks/>
          </p:cNvCxnSpPr>
          <p:nvPr/>
        </p:nvCxnSpPr>
        <p:spPr>
          <a:xfrm>
            <a:off x="6194344" y="4167906"/>
            <a:ext cx="447365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C686035E-4B6D-412F-BA2D-E28384144659}"/>
              </a:ext>
            </a:extLst>
          </p:cNvPr>
          <p:cNvCxnSpPr>
            <a:cxnSpLocks/>
          </p:cNvCxnSpPr>
          <p:nvPr/>
        </p:nvCxnSpPr>
        <p:spPr>
          <a:xfrm>
            <a:off x="5171116" y="4879106"/>
            <a:ext cx="58571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21B8E6BE-1B1A-4670-9C4C-3265D39E92FC}"/>
              </a:ext>
            </a:extLst>
          </p:cNvPr>
          <p:cNvCxnSpPr>
            <a:cxnSpLocks/>
          </p:cNvCxnSpPr>
          <p:nvPr/>
        </p:nvCxnSpPr>
        <p:spPr>
          <a:xfrm>
            <a:off x="4284425" y="5581069"/>
            <a:ext cx="73072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568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A919651-373D-4DA1-8221-2D50FD6D1ACA}"/>
              </a:ext>
            </a:extLst>
          </p:cNvPr>
          <p:cNvSpPr/>
          <p:nvPr/>
        </p:nvSpPr>
        <p:spPr>
          <a:xfrm>
            <a:off x="9237" y="5537150"/>
            <a:ext cx="6003636" cy="489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5C23EC8-6A53-4340-ADBB-0D37A0550FFF}"/>
              </a:ext>
            </a:extLst>
          </p:cNvPr>
          <p:cNvSpPr/>
          <p:nvPr/>
        </p:nvSpPr>
        <p:spPr>
          <a:xfrm>
            <a:off x="-1" y="3873080"/>
            <a:ext cx="12192000" cy="855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5CAF167-39AD-41E5-A4E0-E710F10F4B04}"/>
              </a:ext>
            </a:extLst>
          </p:cNvPr>
          <p:cNvSpPr/>
          <p:nvPr/>
        </p:nvSpPr>
        <p:spPr>
          <a:xfrm>
            <a:off x="-4" y="2604025"/>
            <a:ext cx="12192000" cy="489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F891196-EA70-4FFD-91EE-C0F41528CFCC}"/>
              </a:ext>
            </a:extLst>
          </p:cNvPr>
          <p:cNvSpPr/>
          <p:nvPr/>
        </p:nvSpPr>
        <p:spPr>
          <a:xfrm>
            <a:off x="1" y="1348800"/>
            <a:ext cx="12192000" cy="489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3E446B-1E9D-4974-A8C1-8932C4D7C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345" y="263149"/>
            <a:ext cx="7862455" cy="1130389"/>
          </a:xfrm>
        </p:spPr>
        <p:txBody>
          <a:bodyPr/>
          <a:lstStyle/>
          <a:p>
            <a:pPr algn="ctr"/>
            <a:r>
              <a:rPr lang="uk-UA" dirty="0"/>
              <a:t>Люди, що мислять критично</a:t>
            </a:r>
            <a:endParaRPr lang="aa-ET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E60A60A-FD86-4AD1-B1FA-B414FEB14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15</a:t>
            </a:fld>
            <a:endParaRPr lang="aa-E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A85372-8CCF-4AC6-AAAE-0520C0AEC96D}"/>
              </a:ext>
            </a:extLst>
          </p:cNvPr>
          <p:cNvSpPr txBox="1"/>
          <p:nvPr/>
        </p:nvSpPr>
        <p:spPr>
          <a:xfrm>
            <a:off x="8363530" y="5944068"/>
            <a:ext cx="4036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S.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Ferre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,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Peak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Performance (1997), </a:t>
            </a:r>
            <a:endParaRPr lang="aa-E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78BC65E-91C4-4CC5-97F0-C0DD7057905A}"/>
              </a:ext>
            </a:extLst>
          </p:cNvPr>
          <p:cNvSpPr txBox="1"/>
          <p:nvPr/>
        </p:nvSpPr>
        <p:spPr>
          <a:xfrm>
            <a:off x="468747" y="1348800"/>
            <a:ext cx="5276272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/>
              <a:t>Ставлять відповідні запитання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/>
              <a:t>Здатні визнати відсутність розуміння чи інформації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/>
              <a:t>Оцінюють твердження та аргументи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/>
              <a:t>Вміють коригувати думки, коли виявляються нові факти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/>
              <a:t>Слухають уважно інших та вміють надавати зворотний зв’язок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/>
              <a:t>Вивчають переконання, припущення та думки та порівнюють їх з фактами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/>
              <a:t>Зацікавлені у пошуку нових рішень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/>
              <a:t>Вміють чітко визначити набір критеріїв аналізу ідей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uk-UA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8341DE-CE20-4374-8ECF-841F23358A34}"/>
              </a:ext>
            </a:extLst>
          </p:cNvPr>
          <p:cNvSpPr txBox="1"/>
          <p:nvPr/>
        </p:nvSpPr>
        <p:spPr>
          <a:xfrm>
            <a:off x="6096003" y="1361414"/>
            <a:ext cx="6003636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/>
              <a:t>Уважно вивчають проблеми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/>
              <a:t>Шукають докази, що підтверджують припущення та погляди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/>
              <a:t>Мають почуття цікавості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/>
              <a:t>Не виносять судження, поки всі факти не будуть зібрані та розглянуті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/>
              <a:t>Вміють відхиляти невірну або неактуальну інформацію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/>
              <a:t>Розуміють, що критичне мислення - це процес самооцінки, що діє протягом усього життя</a:t>
            </a:r>
          </a:p>
        </p:txBody>
      </p:sp>
    </p:spTree>
    <p:extLst>
      <p:ext uri="{BB962C8B-B14F-4D97-AF65-F5344CB8AC3E}">
        <p14:creationId xmlns:p14="http://schemas.microsoft.com/office/powerpoint/2010/main" val="2248596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4BD4BC-6FE9-4D34-9A05-300B91798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109" y="263149"/>
            <a:ext cx="7363691" cy="1130389"/>
          </a:xfrm>
        </p:spPr>
        <p:txBody>
          <a:bodyPr/>
          <a:lstStyle/>
          <a:p>
            <a:pPr algn="ctr"/>
            <a:r>
              <a:rPr lang="uk-UA" dirty="0"/>
              <a:t>6 критично важливих навичок критичного мислення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B4FFC61-C2B2-4CC7-B1EE-E5EC6124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16</a:t>
            </a:fld>
            <a:endParaRPr lang="aa-E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AB4AB9-6C07-4FED-9480-3E6A000BF6B4}"/>
              </a:ext>
            </a:extLst>
          </p:cNvPr>
          <p:cNvSpPr txBox="1"/>
          <p:nvPr/>
        </p:nvSpPr>
        <p:spPr>
          <a:xfrm>
            <a:off x="976745" y="1582340"/>
            <a:ext cx="1051560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uk-UA" sz="2400" b="1" dirty="0"/>
              <a:t>Ідентифікація</a:t>
            </a:r>
          </a:p>
          <a:p>
            <a:pPr lvl="1">
              <a:spcAft>
                <a:spcPts val="600"/>
              </a:spcAft>
            </a:pPr>
            <a:r>
              <a:rPr lang="uk-UA" sz="2400" dirty="0"/>
              <a:t>Перший крок у процесі критичного мислення - виявлення ситуації чи проблеми, а також факторів, які можуть на неї впливати. Після того, як Ви матимете чітку картину ситуації та людей, груп чи факторів, на які можна вплинути, Ви можете почати заглиблюватися у проблему та її потенційні рішення.</a:t>
            </a:r>
          </a:p>
          <a:p>
            <a:pPr marL="517525" lvl="1">
              <a:spcAft>
                <a:spcPts val="600"/>
              </a:spcAft>
            </a:pPr>
            <a:r>
              <a:rPr lang="uk-UA" sz="2400" b="1" dirty="0"/>
              <a:t>Як покращити: </a:t>
            </a:r>
            <a:r>
              <a:rPr lang="uk-UA" sz="2400" dirty="0"/>
              <a:t>У разі зіткнення з будь-якою новою ситуацією, питанням або сценарієм, поставте такі питання: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uk-UA" sz="2400" dirty="0"/>
              <a:t>Хто що робить?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uk-UA" sz="2400" dirty="0"/>
              <a:t>Що, як здається, є причиною цього?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uk-UA" sz="2400" dirty="0"/>
              <a:t>Які кінцеві результати і як вони можуть змінитися?</a:t>
            </a:r>
          </a:p>
        </p:txBody>
      </p:sp>
    </p:spTree>
    <p:extLst>
      <p:ext uri="{BB962C8B-B14F-4D97-AF65-F5344CB8AC3E}">
        <p14:creationId xmlns:p14="http://schemas.microsoft.com/office/powerpoint/2010/main" val="4117235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B4FFC61-C2B2-4CC7-B1EE-E5EC6124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17</a:t>
            </a:fld>
            <a:endParaRPr lang="aa-E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AB4AB9-6C07-4FED-9480-3E6A000BF6B4}"/>
              </a:ext>
            </a:extLst>
          </p:cNvPr>
          <p:cNvSpPr txBox="1"/>
          <p:nvPr/>
        </p:nvSpPr>
        <p:spPr>
          <a:xfrm>
            <a:off x="958272" y="1441132"/>
            <a:ext cx="1051560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3088" indent="-573088">
              <a:spcAft>
                <a:spcPts val="1200"/>
              </a:spcAft>
            </a:pPr>
            <a:r>
              <a:rPr lang="uk-UA" sz="2400" b="1" dirty="0"/>
              <a:t>2.    Дослідження</a:t>
            </a:r>
          </a:p>
          <a:p>
            <a:pPr lvl="1"/>
            <a:r>
              <a:rPr lang="uk-UA" sz="2400" dirty="0"/>
              <a:t>Факти та цифри, представлені на користь аргументів щодо проблеми, можуть бути відсутні чи походити із сумнівних джерел. Тому здатність до незалежних досліджень з метою їх перевірки є ключовою навичкою. </a:t>
            </a:r>
            <a:br>
              <a:rPr lang="uk-UA" sz="2400" dirty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b="1" dirty="0"/>
              <a:t>Як покращити: </a:t>
            </a:r>
            <a:r>
              <a:rPr lang="uk-UA" sz="2400" dirty="0"/>
              <a:t>Корисно звертати увагу на твердження, не підтримані відповідними джерелами. Звідки походить інформація? Якщо немає чіткої відповіді на це питання – це сигнал тривоги. Пам’ятаймо, що не всі джерела є однаково валідними – є різниця між популярними та науковими статтями.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0110CD0-EDAB-4D89-A850-A62D6F5F4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254" y="263525"/>
            <a:ext cx="7631545" cy="1130300"/>
          </a:xfrm>
        </p:spPr>
        <p:txBody>
          <a:bodyPr/>
          <a:lstStyle/>
          <a:p>
            <a:pPr algn="ctr"/>
            <a:r>
              <a:rPr lang="uk-UA" dirty="0"/>
              <a:t>6 критично важливих навичок критичного мислення</a:t>
            </a:r>
          </a:p>
        </p:txBody>
      </p:sp>
    </p:spTree>
    <p:extLst>
      <p:ext uri="{BB962C8B-B14F-4D97-AF65-F5344CB8AC3E}">
        <p14:creationId xmlns:p14="http://schemas.microsoft.com/office/powerpoint/2010/main" val="3668048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4BD4BC-6FE9-4D34-9A05-300B91798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854" y="263149"/>
            <a:ext cx="7084291" cy="1130389"/>
          </a:xfrm>
        </p:spPr>
        <p:txBody>
          <a:bodyPr/>
          <a:lstStyle/>
          <a:p>
            <a:pPr algn="ctr"/>
            <a:r>
              <a:rPr lang="uk-UA" dirty="0"/>
              <a:t>6 критично важливих навичок критичного мислення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B4FFC61-C2B2-4CC7-B1EE-E5EC6124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18</a:t>
            </a:fld>
            <a:endParaRPr lang="aa-E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AB4AB9-6C07-4FED-9480-3E6A000BF6B4}"/>
              </a:ext>
            </a:extLst>
          </p:cNvPr>
          <p:cNvSpPr txBox="1"/>
          <p:nvPr/>
        </p:nvSpPr>
        <p:spPr>
          <a:xfrm>
            <a:off x="958272" y="1441132"/>
            <a:ext cx="105156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3088" indent="-573088">
              <a:spcAft>
                <a:spcPts val="1200"/>
              </a:spcAft>
            </a:pPr>
            <a:r>
              <a:rPr lang="uk-UA" sz="2400" b="1" dirty="0"/>
              <a:t>3.    Виявлення упереджень</a:t>
            </a:r>
          </a:p>
          <a:p>
            <a:pPr marL="517525">
              <a:spcAft>
                <a:spcPts val="600"/>
              </a:spcAft>
            </a:pPr>
            <a:r>
              <a:rPr lang="uk-UA" sz="2400" dirty="0"/>
              <a:t>Ця навичка є надзвичайно складною, оскільки навіть найрозумнішим  людям складно постійно бути об'єктивними в оцінці інформації. </a:t>
            </a:r>
            <a:br>
              <a:rPr lang="uk-UA" sz="2400" dirty="0"/>
            </a:br>
            <a:r>
              <a:rPr lang="uk-UA" sz="2400" dirty="0"/>
              <a:t>Необхідно навчитися «вимикати» власну особисту упередженість. </a:t>
            </a:r>
          </a:p>
          <a:p>
            <a:pPr marL="517525">
              <a:spcAft>
                <a:spcPts val="600"/>
              </a:spcAft>
            </a:pPr>
            <a:r>
              <a:rPr lang="uk-UA" sz="2400" b="1" dirty="0"/>
              <a:t>Як покращити</a:t>
            </a:r>
            <a:r>
              <a:rPr lang="uk-UA" sz="2400" dirty="0"/>
              <a:t>: Розгляньте критично, чи є докази у Ваших переконань, і оцініть, чи Ваші джерела є достовірними чи ні. Запитайте себе:</a:t>
            </a:r>
          </a:p>
          <a:p>
            <a:pPr marL="86042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/>
              <a:t>Кому це корисно?</a:t>
            </a:r>
          </a:p>
          <a:p>
            <a:pPr marL="86042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/>
              <a:t>Чи  можуть бути у Вашого джерела інформації власні плани?</a:t>
            </a:r>
          </a:p>
          <a:p>
            <a:pPr marL="86042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/>
              <a:t>Чи джерело не помічає, ігнорує чи недооцінює інформацію, яка не підтримує переконання чи твердження цієї людини?</a:t>
            </a:r>
          </a:p>
          <a:p>
            <a:pPr marL="86042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/>
              <a:t>Чи використовує це джерело емоційну мову, щоб вплинути на сприйняття аудиторією факту?</a:t>
            </a:r>
          </a:p>
          <a:p>
            <a:pPr marL="517525">
              <a:spcAft>
                <a:spcPts val="600"/>
              </a:spcAft>
            </a:pPr>
            <a:endParaRPr lang="aa-ET" sz="2400" dirty="0"/>
          </a:p>
        </p:txBody>
      </p:sp>
    </p:spTree>
    <p:extLst>
      <p:ext uri="{BB962C8B-B14F-4D97-AF65-F5344CB8AC3E}">
        <p14:creationId xmlns:p14="http://schemas.microsoft.com/office/powerpoint/2010/main" val="449554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4BD4BC-6FE9-4D34-9A05-300B91798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263149"/>
            <a:ext cx="6419274" cy="1130389"/>
          </a:xfrm>
        </p:spPr>
        <p:txBody>
          <a:bodyPr/>
          <a:lstStyle/>
          <a:p>
            <a:pPr algn="ctr"/>
            <a:r>
              <a:rPr lang="ru-RU" dirty="0"/>
              <a:t>6 критично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критичного </a:t>
            </a:r>
            <a:r>
              <a:rPr lang="ru-RU" dirty="0" err="1"/>
              <a:t>мислення</a:t>
            </a:r>
            <a:endParaRPr lang="aa-ET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B4FFC61-C2B2-4CC7-B1EE-E5EC6124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19</a:t>
            </a:fld>
            <a:endParaRPr lang="aa-E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AB4AB9-6C07-4FED-9480-3E6A000BF6B4}"/>
              </a:ext>
            </a:extLst>
          </p:cNvPr>
          <p:cNvSpPr txBox="1"/>
          <p:nvPr/>
        </p:nvSpPr>
        <p:spPr>
          <a:xfrm>
            <a:off x="958272" y="1441132"/>
            <a:ext cx="1051560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indent="-461963">
              <a:spcAft>
                <a:spcPts val="1200"/>
              </a:spcAft>
              <a:buAutoNum type="arabicPeriod" startAt="4"/>
            </a:pPr>
            <a:r>
              <a:rPr lang="uk-UA" sz="2400" b="1" dirty="0"/>
              <a:t>Уміння робити висновки</a:t>
            </a:r>
          </a:p>
          <a:p>
            <a:pPr lvl="1">
              <a:spcAft>
                <a:spcPts val="1200"/>
              </a:spcAft>
            </a:pPr>
            <a:r>
              <a:rPr lang="uk-UA" sz="2400" dirty="0"/>
              <a:t>Не треба чекати, що інформацію буде доповнювати пояснення щодо її змісту або значення. Треба вміти оцінювати надану інформацію і робити висновки на основі необроблених даних.</a:t>
            </a:r>
          </a:p>
          <a:p>
            <a:pPr lvl="1">
              <a:spcAft>
                <a:spcPts val="1200"/>
              </a:spcAft>
            </a:pPr>
            <a:r>
              <a:rPr lang="uk-UA" sz="2400" b="1" dirty="0"/>
              <a:t>Як покращити</a:t>
            </a:r>
            <a:r>
              <a:rPr lang="uk-UA" sz="2400" dirty="0"/>
              <a:t>: висновок – це поінформована здогадка, і Ваше вміння правильно робити висновок можна відшліфувати, доклавши свідомих зусиль, щоб зібрати якомога більше інформації перш ніж переходити до висновків. Якщо Ви зіткнулися з новим сценарієм чи ситуацією для оцінювання, спробуйте перш за все продивитись на всі підказки – зображення, ​​статистику, заголовки, а потім запитайте себе, що Ви думаєте про це.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2159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F40D72-FFDD-455B-B9CF-B0042A77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0" y="263149"/>
            <a:ext cx="7289800" cy="1130389"/>
          </a:xfrm>
        </p:spPr>
        <p:txBody>
          <a:bodyPr/>
          <a:lstStyle/>
          <a:p>
            <a:r>
              <a:rPr lang="ru-RU" dirty="0"/>
              <a:t>План на </a:t>
            </a:r>
            <a:r>
              <a:rPr lang="uk-UA" dirty="0"/>
              <a:t>сьогодні: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705938-1A90-4B91-87C2-C1C97F43F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619" y="2425988"/>
            <a:ext cx="10143836" cy="2460048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uk-UA" dirty="0"/>
              <a:t>Розвиток критичного мислення.</a:t>
            </a:r>
          </a:p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uk-UA" dirty="0"/>
              <a:t>Якості, необхідні для КМ і ефективного аналізу.</a:t>
            </a:r>
          </a:p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uk-UA" dirty="0"/>
              <a:t>Персональні когнітивні стратегії експерта.</a:t>
            </a:r>
          </a:p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uk-UA" dirty="0"/>
              <a:t>Системна модель критичного мислення та алгоритм його ефективності.</a:t>
            </a:r>
            <a:endParaRPr lang="aa-ET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528FE12-7325-4969-9960-EBE2BAE2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2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280678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4BD4BC-6FE9-4D34-9A05-300B91798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853" y="263149"/>
            <a:ext cx="7217803" cy="1130389"/>
          </a:xfrm>
        </p:spPr>
        <p:txBody>
          <a:bodyPr/>
          <a:lstStyle/>
          <a:p>
            <a:pPr algn="ctr"/>
            <a:r>
              <a:rPr lang="ru-RU" dirty="0"/>
              <a:t>6 критично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критичного </a:t>
            </a:r>
            <a:r>
              <a:rPr lang="ru-RU" dirty="0" err="1"/>
              <a:t>мислення</a:t>
            </a:r>
            <a:endParaRPr lang="aa-ET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B4FFC61-C2B2-4CC7-B1EE-E5EC6124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20</a:t>
            </a:fld>
            <a:endParaRPr lang="aa-E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AB4AB9-6C07-4FED-9480-3E6A000BF6B4}"/>
              </a:ext>
            </a:extLst>
          </p:cNvPr>
          <p:cNvSpPr txBox="1"/>
          <p:nvPr/>
        </p:nvSpPr>
        <p:spPr>
          <a:xfrm>
            <a:off x="838200" y="1284114"/>
            <a:ext cx="1051560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2400" b="1" dirty="0"/>
              <a:t>5. Визначення актуальності</a:t>
            </a:r>
          </a:p>
          <a:p>
            <a:pPr>
              <a:spcAft>
                <a:spcPts val="600"/>
              </a:spcAft>
            </a:pPr>
            <a:r>
              <a:rPr lang="uk-UA" sz="2400" dirty="0"/>
              <a:t>Однією з найскладніших складових критичного мислення є з’ясування, яка інформація є найбільш важливою. У багатьох випадках доводиться аналізувати інформацію, яка може здатися важливою, але насправді не є значущою для мети розгляду.</a:t>
            </a:r>
          </a:p>
          <a:p>
            <a:pPr>
              <a:spcAft>
                <a:spcPts val="600"/>
              </a:spcAft>
            </a:pPr>
            <a:r>
              <a:rPr lang="uk-UA" sz="2400" b="1" dirty="0"/>
              <a:t>Як покращити</a:t>
            </a:r>
            <a:r>
              <a:rPr lang="uk-UA" sz="2400" dirty="0"/>
              <a:t>: Найкращий спосіб - це встановити чіткий напрямок у тому, що ви намагаєтеся з’ясувати. Ви маєте знайти рішення? Чи Ви повинні визначати тенденцію? З’ясування кінцевої мети допомагає встановити, що дійсно має значення. Для цього складайте </a:t>
            </a:r>
            <a:r>
              <a:rPr lang="uk-UA" sz="2400" dirty="0" err="1"/>
              <a:t>ранжований</a:t>
            </a:r>
            <a:r>
              <a:rPr lang="uk-UA" sz="2400" dirty="0"/>
              <a:t> за значущістю список даних. Це допомагає звернути свою увагу на те, що дійсно має бути проаналізовано. </a:t>
            </a:r>
            <a:endParaRPr lang="aa-ET" sz="2400" dirty="0"/>
          </a:p>
        </p:txBody>
      </p:sp>
    </p:spTree>
    <p:extLst>
      <p:ext uri="{BB962C8B-B14F-4D97-AF65-F5344CB8AC3E}">
        <p14:creationId xmlns:p14="http://schemas.microsoft.com/office/powerpoint/2010/main" val="1219817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4BD4BC-6FE9-4D34-9A05-300B91798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89" y="263149"/>
            <a:ext cx="6284930" cy="1130389"/>
          </a:xfrm>
        </p:spPr>
        <p:txBody>
          <a:bodyPr/>
          <a:lstStyle/>
          <a:p>
            <a:pPr algn="ctr"/>
            <a:r>
              <a:rPr lang="uk-UA" dirty="0"/>
              <a:t>6 критично важливих навичок критичного мислення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B4FFC61-C2B2-4CC7-B1EE-E5EC6124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21</a:t>
            </a:fld>
            <a:endParaRPr lang="aa-E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AB4AB9-6C07-4FED-9480-3E6A000BF6B4}"/>
              </a:ext>
            </a:extLst>
          </p:cNvPr>
          <p:cNvSpPr txBox="1"/>
          <p:nvPr/>
        </p:nvSpPr>
        <p:spPr>
          <a:xfrm>
            <a:off x="958272" y="1441132"/>
            <a:ext cx="1051560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2400" b="1" dirty="0"/>
              <a:t>6. Допитливість</a:t>
            </a:r>
          </a:p>
          <a:p>
            <a:pPr>
              <a:spcAft>
                <a:spcPts val="600"/>
              </a:spcAft>
            </a:pPr>
            <a:r>
              <a:rPr lang="uk-UA" sz="2400" dirty="0"/>
              <a:t>Приймати за чисту монету все, що Вам подають різні джерела, - це рецепт катастрофи. Для того, щоб розуміти, що відбувається довкола, треба звертати увагу на нове і незвичне, цікавитись тим, чого поки ще не знаєте тощо. Треба бути допитливим. </a:t>
            </a:r>
          </a:p>
          <a:p>
            <a:r>
              <a:rPr lang="uk-UA" sz="2400" b="1" dirty="0"/>
              <a:t>Як покращити: </a:t>
            </a:r>
            <a:r>
              <a:rPr lang="uk-UA" sz="2400" dirty="0"/>
              <a:t>Допитливість можна розвивати!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Коли Ви чуєте, що «цього не може бути» - поставте собі запитання «чому?»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Поставте собі питання: «Що мені цікаво сьогодні?»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Регулярно формуйте незвичайні запити в Гуглі.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Переглядайте незвичайні журнали, статті, цікавтеся технічною інформацією, слухайте подкасти.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Освоюйте іноземні мови, слухайте радіо, дивіться пізнавальні програми.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Прагніть до нових інтелектуальних вражень.</a:t>
            </a:r>
          </a:p>
        </p:txBody>
      </p:sp>
    </p:spTree>
    <p:extLst>
      <p:ext uri="{BB962C8B-B14F-4D97-AF65-F5344CB8AC3E}">
        <p14:creationId xmlns:p14="http://schemas.microsoft.com/office/powerpoint/2010/main" val="3015381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5" r="25028"/>
          <a:stretch/>
        </p:blipFill>
        <p:spPr>
          <a:xfrm>
            <a:off x="0" y="1154733"/>
            <a:ext cx="4488873" cy="570326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DDFD-308B-46C6-BDB9-6AFFC4F734D4}" type="slidenum">
              <a:rPr lang="ru-RU" smtClean="0"/>
              <a:t>22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82897" y="1083854"/>
            <a:ext cx="5471067" cy="35394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uk-UA" sz="2800" dirty="0"/>
              <a:t>«</a:t>
            </a:r>
            <a:r>
              <a:rPr lang="uk-UA" sz="2800" dirty="0">
                <a:solidFill>
                  <a:srgbClr val="FF0000"/>
                </a:solidFill>
              </a:rPr>
              <a:t>Період напіврозпаду вивчених навичок - 5 років. </a:t>
            </a:r>
            <a:r>
              <a:rPr lang="uk-UA" sz="2800" dirty="0"/>
              <a:t>Це означає, що велика частина того, що людина вивчала 10 років тому, вже їй не потрібна, а половина того, чому вона навчилась 5 років тому, нерелевантна трудовим завданням».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16579" y="5151783"/>
            <a:ext cx="6761021" cy="162942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ru-RU" sz="2797" dirty="0"/>
              <a:t>Джон </a:t>
            </a:r>
            <a:r>
              <a:rPr lang="ru-RU" sz="2797" dirty="0" err="1"/>
              <a:t>Сілі</a:t>
            </a:r>
            <a:r>
              <a:rPr lang="ru-RU" sz="2797" dirty="0"/>
              <a:t> Браун</a:t>
            </a:r>
          </a:p>
          <a:p>
            <a:pPr marL="799690" lvl="1" indent="-342490">
              <a:buFont typeface="Arial" panose="020B0604020202020204" pitchFamily="34" charset="0"/>
              <a:buChar char="•"/>
            </a:pPr>
            <a:r>
              <a:rPr lang="en-US" sz="2397" b="1" dirty="0"/>
              <a:t>Chief of Confusion, </a:t>
            </a:r>
            <a:endParaRPr lang="en-US" sz="2397" dirty="0"/>
          </a:p>
          <a:p>
            <a:pPr marL="799690" lvl="1" indent="-342490">
              <a:buFont typeface="Arial" panose="020B0604020202020204" pitchFamily="34" charset="0"/>
              <a:buChar char="•"/>
            </a:pPr>
            <a:r>
              <a:rPr lang="en-US" sz="2397" dirty="0"/>
              <a:t>Co-Head,</a:t>
            </a:r>
            <a:r>
              <a:rPr lang="ru-RU" sz="2397" dirty="0"/>
              <a:t> </a:t>
            </a:r>
            <a:r>
              <a:rPr lang="en-US" sz="2397" b="1" dirty="0"/>
              <a:t>Deloitte Center for the Edge</a:t>
            </a:r>
            <a:endParaRPr lang="ru-RU" sz="2397" dirty="0"/>
          </a:p>
          <a:p>
            <a:pPr marL="799690" lvl="1" indent="-342490">
              <a:buFont typeface="Arial" panose="020B0604020202020204" pitchFamily="34" charset="0"/>
              <a:buChar char="•"/>
            </a:pPr>
            <a:r>
              <a:rPr lang="en-US" sz="2397" dirty="0"/>
              <a:t>Director,</a:t>
            </a:r>
            <a:r>
              <a:rPr lang="ru-RU" sz="2397" dirty="0"/>
              <a:t> </a:t>
            </a:r>
            <a:r>
              <a:rPr lang="en-US" sz="2397" b="1" dirty="0"/>
              <a:t>Palo Alto Research Center (PARC)</a:t>
            </a:r>
            <a:r>
              <a:rPr lang="en-US" sz="2397" dirty="0"/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2ED078E-AEA6-4690-A2E1-2AD3B45B5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425" y="2422227"/>
            <a:ext cx="1933575" cy="288607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471CD725-4FBA-4BD3-BF76-95B9032140B0}"/>
              </a:ext>
            </a:extLst>
          </p:cNvPr>
          <p:cNvSpPr txBox="1">
            <a:spLocks noChangeArrowheads="1"/>
          </p:cNvSpPr>
          <p:nvPr/>
        </p:nvSpPr>
        <p:spPr>
          <a:xfrm>
            <a:off x="4802909" y="491436"/>
            <a:ext cx="5896738" cy="6462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Якщо КМ, це навичка…</a:t>
            </a:r>
            <a:endParaRPr lang="ru-RU" sz="32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6398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73086" y="2553918"/>
            <a:ext cx="9082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</a:rPr>
              <a:t>Важливе попередження: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CF1C719-7977-43FF-ABA0-C509BF89A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23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268268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52650" y="900608"/>
            <a:ext cx="9082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/>
              <a:t>Знання не можна дати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0193" y="1562547"/>
            <a:ext cx="9082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dirty="0">
                <a:solidFill>
                  <a:schemeClr val="bg1"/>
                </a:solidFill>
              </a:rPr>
              <a:t>… </a:t>
            </a:r>
            <a:r>
              <a:rPr lang="uk-UA" sz="4400" dirty="0">
                <a:solidFill>
                  <a:schemeClr val="bg1"/>
                </a:solidFill>
              </a:rPr>
              <a:t>їх можна тільки витягти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2650" y="2677209"/>
            <a:ext cx="9082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/>
              <a:t>Навички не можна сформувати </a:t>
            </a:r>
            <a:r>
              <a:rPr lang="ru-RU" sz="4400" dirty="0"/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9357" y="3313750"/>
            <a:ext cx="9082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dirty="0">
                <a:solidFill>
                  <a:schemeClr val="bg1"/>
                </a:solidFill>
              </a:rPr>
              <a:t>… </a:t>
            </a:r>
            <a:r>
              <a:rPr lang="uk-UA" sz="4400" dirty="0">
                <a:solidFill>
                  <a:schemeClr val="bg1"/>
                </a:solidFill>
              </a:rPr>
              <a:t>їх можна тільки надбати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4250" y="4418510"/>
            <a:ext cx="9082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/>
              <a:t>Ставлення не можна прищепити </a:t>
            </a:r>
            <a:r>
              <a:rPr lang="ru-RU" sz="4400" dirty="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515" y="5169955"/>
            <a:ext cx="9740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dirty="0">
                <a:solidFill>
                  <a:schemeClr val="bg1"/>
                </a:solidFill>
              </a:rPr>
              <a:t>… </a:t>
            </a:r>
            <a:r>
              <a:rPr lang="uk-UA" sz="4400" dirty="0">
                <a:solidFill>
                  <a:schemeClr val="bg1"/>
                </a:solidFill>
              </a:rPr>
              <a:t>його можна тільки проявити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E143F5C-34B6-4E14-BA39-F327B11D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24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65589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62534" y="491436"/>
            <a:ext cx="7137113" cy="64624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Усвідомлена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компетентність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та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мислення</a:t>
            </a:r>
            <a:endParaRPr lang="ru-RU" sz="32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7880" y="1568481"/>
            <a:ext cx="4457260" cy="2154748"/>
          </a:xfrm>
          <a:prstGeom prst="rect">
            <a:avLst/>
          </a:prstGeom>
          <a:solidFill>
            <a:srgbClr val="FFD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09132" y="1587467"/>
            <a:ext cx="4519879" cy="2162647"/>
          </a:xfrm>
          <a:prstGeom prst="rect">
            <a:avLst/>
          </a:prstGeom>
          <a:solidFill>
            <a:srgbClr val="FFD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17880" y="4251759"/>
            <a:ext cx="4457260" cy="16844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34991" y="4251760"/>
            <a:ext cx="4519874" cy="1684433"/>
          </a:xfrm>
          <a:prstGeom prst="rect">
            <a:avLst/>
          </a:prstGeom>
          <a:solidFill>
            <a:srgbClr val="FFE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67557" y="4373040"/>
            <a:ext cx="4360516" cy="622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ts val="2000"/>
              </a:lnSpc>
            </a:pPr>
            <a:r>
              <a:rPr lang="ru-RU" sz="2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   </a:t>
            </a:r>
            <a:r>
              <a:rPr lang="uk-UA" sz="2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2400" b="1" dirty="0"/>
              <a:t>еусвідомлена</a:t>
            </a:r>
          </a:p>
          <a:p>
            <a:pPr marL="266700" indent="-266700">
              <a:lnSpc>
                <a:spcPts val="2000"/>
              </a:lnSpc>
              <a:spcAft>
                <a:spcPts val="800"/>
              </a:spcAft>
            </a:pPr>
            <a:r>
              <a:rPr lang="uk-UA" sz="2400" b="1" dirty="0"/>
              <a:t>       некомпетентність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42599" y="1172267"/>
            <a:ext cx="1979837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КОМПЕТЕНТНІСТЬ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6741" y="1179785"/>
            <a:ext cx="2237920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НЕКОМПЕТЕНТНІСТЬ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-107885" y="2486145"/>
            <a:ext cx="166930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УСВІДОМЛЕНА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-205415" y="4862043"/>
            <a:ext cx="1927387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НЕУСВІДОМЛЕНА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8623248" y="3725839"/>
            <a:ext cx="1" cy="468047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5692905" y="1862799"/>
            <a:ext cx="1294346" cy="246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762492" y="3750114"/>
            <a:ext cx="4911" cy="46692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8812448" y="3802495"/>
            <a:ext cx="129317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ВІДКРИТТЯ</a:t>
            </a:r>
            <a:endParaRPr lang="ru-RU" i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27630" y="2016408"/>
            <a:ext cx="129253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endParaRPr lang="ru-RU" i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27341" y="3796267"/>
            <a:ext cx="124380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ПРАКТИКА</a:t>
            </a:r>
            <a:endParaRPr lang="ru-RU" i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2772867" y="5960617"/>
            <a:ext cx="4911" cy="46692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657969" y="6181871"/>
            <a:ext cx="1929887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ЗРІЛА  ПРАКТИКА</a:t>
            </a:r>
            <a:endParaRPr lang="ru-RU" i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61313" y="6022707"/>
            <a:ext cx="2664704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САМОСТІЙНЕ НАВЧАННЯ</a:t>
            </a:r>
            <a:endParaRPr lang="ru-RU" i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5564178" y="6154334"/>
            <a:ext cx="4911" cy="46692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18FB-2DE3-4B83-B3F9-73B75E4440CC}" type="slidenum">
              <a:rPr lang="ru-RU" smtClean="0"/>
              <a:t>25</a:t>
            </a:fld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75C52640-D839-4E15-8E78-5A86E41F0788}"/>
              </a:ext>
            </a:extLst>
          </p:cNvPr>
          <p:cNvSpPr/>
          <p:nvPr/>
        </p:nvSpPr>
        <p:spPr>
          <a:xfrm>
            <a:off x="7437496" y="4906398"/>
            <a:ext cx="4302134" cy="930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tx1"/>
                </a:solidFill>
              </a:rPr>
              <a:t>Відсутність уявлень про необхідні навички і вигоди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tx1"/>
                </a:solidFill>
              </a:rPr>
              <a:t>Наївність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C14236C8-5FAD-4979-A203-2317FAADE6F1}"/>
              </a:ext>
            </a:extLst>
          </p:cNvPr>
          <p:cNvSpPr/>
          <p:nvPr/>
        </p:nvSpPr>
        <p:spPr>
          <a:xfrm>
            <a:off x="7228426" y="1677352"/>
            <a:ext cx="4360516" cy="622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ts val="2000"/>
              </a:lnSpc>
            </a:pPr>
            <a:r>
              <a:rPr lang="ru-RU" sz="2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  </a:t>
            </a:r>
            <a:r>
              <a:rPr lang="uk-UA" sz="2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uk-UA" sz="2400" b="1" dirty="0"/>
              <a:t>свідомлена</a:t>
            </a:r>
          </a:p>
          <a:p>
            <a:pPr marL="266700" indent="-266700">
              <a:lnSpc>
                <a:spcPts val="2000"/>
              </a:lnSpc>
              <a:spcAft>
                <a:spcPts val="800"/>
              </a:spcAft>
            </a:pPr>
            <a:r>
              <a:rPr lang="uk-UA" sz="2400" b="1" dirty="0"/>
              <a:t>       некомпетентність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7E3F75F3-64B5-4977-97BF-C1F9CDB91E73}"/>
              </a:ext>
            </a:extLst>
          </p:cNvPr>
          <p:cNvSpPr/>
          <p:nvPr/>
        </p:nvSpPr>
        <p:spPr>
          <a:xfrm>
            <a:off x="7395656" y="2590080"/>
            <a:ext cx="4302134" cy="930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tx1"/>
                </a:solidFill>
              </a:rPr>
              <a:t>Існування і необхідність навичок усвідомлені в ході навчання і підвищення рівня ефективності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tx1"/>
                </a:solidFill>
              </a:rPr>
              <a:t>Захват новачка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E4399651-CB32-4CD5-AD01-98CB8A994B99}"/>
              </a:ext>
            </a:extLst>
          </p:cNvPr>
          <p:cNvSpPr/>
          <p:nvPr/>
        </p:nvSpPr>
        <p:spPr>
          <a:xfrm>
            <a:off x="1208573" y="1667908"/>
            <a:ext cx="4360516" cy="622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ts val="2000"/>
              </a:lnSpc>
            </a:pPr>
            <a:r>
              <a:rPr lang="ru-RU" sz="2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   </a:t>
            </a:r>
            <a:r>
              <a:rPr lang="uk-UA" sz="2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uk-UA" sz="2400" b="1" dirty="0"/>
              <a:t>свідомлена</a:t>
            </a:r>
          </a:p>
          <a:p>
            <a:pPr marL="266700" indent="-266700">
              <a:lnSpc>
                <a:spcPts val="2000"/>
              </a:lnSpc>
              <a:spcAft>
                <a:spcPts val="800"/>
              </a:spcAft>
            </a:pPr>
            <a:r>
              <a:rPr lang="uk-UA" sz="2400" b="1" dirty="0"/>
              <a:t>      компетентність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4FD5BEE3-E890-46C8-9D5D-B43152B39CE5}"/>
              </a:ext>
            </a:extLst>
          </p:cNvPr>
          <p:cNvSpPr/>
          <p:nvPr/>
        </p:nvSpPr>
        <p:spPr>
          <a:xfrm>
            <a:off x="1390771" y="2461667"/>
            <a:ext cx="4302134" cy="930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tx1"/>
                </a:solidFill>
              </a:rPr>
              <a:t>Свідома і надійна реалізація навичок без сторонньої допомоги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tx1"/>
                </a:solidFill>
              </a:rPr>
              <a:t> Необхідні зусилля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tx1"/>
                </a:solidFill>
              </a:rPr>
              <a:t>Наставництво, </a:t>
            </a:r>
            <a:r>
              <a:rPr lang="uk-UA" sz="2000" b="1" dirty="0" err="1">
                <a:solidFill>
                  <a:schemeClr val="tx1"/>
                </a:solidFill>
              </a:rPr>
              <a:t>менторство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9471593E-56EA-4CD8-ADB0-2F33990CA5F0}"/>
              </a:ext>
            </a:extLst>
          </p:cNvPr>
          <p:cNvSpPr/>
          <p:nvPr/>
        </p:nvSpPr>
        <p:spPr>
          <a:xfrm>
            <a:off x="1144218" y="4346236"/>
            <a:ext cx="4360516" cy="622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ts val="2000"/>
              </a:lnSpc>
            </a:pPr>
            <a:r>
              <a:rPr lang="ru-RU" sz="2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   </a:t>
            </a:r>
            <a:r>
              <a:rPr lang="uk-UA" sz="2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2400" b="1" dirty="0"/>
              <a:t>еусвідомлена</a:t>
            </a:r>
          </a:p>
          <a:p>
            <a:pPr marL="266700" indent="-266700">
              <a:lnSpc>
                <a:spcPts val="2000"/>
              </a:lnSpc>
              <a:spcAft>
                <a:spcPts val="800"/>
              </a:spcAft>
            </a:pPr>
            <a:r>
              <a:rPr lang="uk-UA" sz="2400" b="1" dirty="0"/>
              <a:t>       компетентність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49F3ECAB-4EBF-4683-B388-34B9D99EDF4F}"/>
              </a:ext>
            </a:extLst>
          </p:cNvPr>
          <p:cNvSpPr/>
          <p:nvPr/>
        </p:nvSpPr>
        <p:spPr>
          <a:xfrm>
            <a:off x="1266955" y="4968650"/>
            <a:ext cx="4302134" cy="930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tx1"/>
                </a:solidFill>
              </a:rPr>
              <a:t>Навик використовується часто і стає «Другою натурою» виконавця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05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3309" y="251600"/>
            <a:ext cx="6588795" cy="887118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Критичне мислення не однакове в залежності від трьох кіл навчання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61680" y="2278981"/>
            <a:ext cx="3271300" cy="883498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85684" y="3383458"/>
            <a:ext cx="602351" cy="523876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26221" y="1388483"/>
            <a:ext cx="4229091" cy="4924715"/>
            <a:chOff x="1761369" y="1649506"/>
            <a:chExt cx="2987984" cy="401500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761369" y="1649506"/>
              <a:ext cx="1329071" cy="510466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uk-UA" kern="0" dirty="0">
                  <a:solidFill>
                    <a:prstClr val="white"/>
                  </a:solidFill>
                  <a:latin typeface="Calibri" panose="020F0502020204030204"/>
                </a:rPr>
                <a:t>Сканування середовища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761369" y="2523187"/>
              <a:ext cx="1329071" cy="510466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uk-UA" kern="0" dirty="0">
                  <a:solidFill>
                    <a:prstClr val="white"/>
                  </a:solidFill>
                  <a:latin typeface="Calibri" panose="020F0502020204030204"/>
                </a:rPr>
                <a:t>Управлінське мислення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761369" y="3396868"/>
              <a:ext cx="1329071" cy="510466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uk-UA" kern="0" dirty="0">
                  <a:solidFill>
                    <a:prstClr val="white"/>
                  </a:solidFill>
                  <a:latin typeface="Calibri" panose="020F0502020204030204"/>
                </a:rPr>
                <a:t>Прийняття рішень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761369" y="4260733"/>
              <a:ext cx="1329071" cy="510466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uk-UA" kern="0" dirty="0">
                  <a:solidFill>
                    <a:prstClr val="white"/>
                  </a:solidFill>
                  <a:latin typeface="Calibri" panose="020F0502020204030204"/>
                </a:rPr>
                <a:t>Перспективне планування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20282" y="1649506"/>
              <a:ext cx="1329071" cy="510466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uk-UA" kern="0" dirty="0">
                  <a:solidFill>
                    <a:prstClr val="white"/>
                  </a:solidFill>
                  <a:latin typeface="Calibri" panose="020F0502020204030204"/>
                </a:rPr>
                <a:t>Пошук інформації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420282" y="2523187"/>
              <a:ext cx="1329071" cy="510466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uk-UA" kern="0" dirty="0">
                  <a:solidFill>
                    <a:prstClr val="white"/>
                  </a:solidFill>
                  <a:latin typeface="Calibri" panose="020F0502020204030204"/>
                </a:rPr>
                <a:t>Генерація варіантів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420282" y="3396868"/>
              <a:ext cx="1329071" cy="510466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uk-UA" kern="0" dirty="0">
                  <a:solidFill>
                    <a:prstClr val="white"/>
                  </a:solidFill>
                  <a:latin typeface="Calibri" panose="020F0502020204030204"/>
                </a:rPr>
                <a:t>Прийняття рішень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406601" y="4278474"/>
              <a:ext cx="1329071" cy="510466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uk-UA" kern="0" dirty="0">
                  <a:solidFill>
                    <a:prstClr val="white"/>
                  </a:solidFill>
                  <a:latin typeface="Calibri" panose="020F0502020204030204"/>
                </a:rPr>
                <a:t>Дії</a:t>
              </a:r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3158348" y="1826206"/>
              <a:ext cx="174622" cy="235599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3168048" y="2660621"/>
              <a:ext cx="174622" cy="235599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3168048" y="3534303"/>
              <a:ext cx="174622" cy="235599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3177749" y="4398168"/>
              <a:ext cx="174622" cy="235599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Стрелка вниз 18"/>
            <p:cNvSpPr/>
            <p:nvPr/>
          </p:nvSpPr>
          <p:spPr>
            <a:xfrm>
              <a:off x="2333742" y="2238506"/>
              <a:ext cx="232830" cy="245415"/>
            </a:xfrm>
            <a:prstGeom prst="downArrow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761369" y="5144233"/>
              <a:ext cx="1329071" cy="510466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uk-UA" kern="0" dirty="0">
                  <a:solidFill>
                    <a:prstClr val="white"/>
                  </a:solidFill>
                  <a:latin typeface="Calibri" panose="020F0502020204030204"/>
                </a:rPr>
                <a:t>Контроль</a:t>
              </a:r>
            </a:p>
          </p:txBody>
        </p:sp>
        <p:sp>
          <p:nvSpPr>
            <p:cNvPr id="21" name="Стрелка вниз 20"/>
            <p:cNvSpPr/>
            <p:nvPr/>
          </p:nvSpPr>
          <p:spPr>
            <a:xfrm>
              <a:off x="2343443" y="3117095"/>
              <a:ext cx="232830" cy="245415"/>
            </a:xfrm>
            <a:prstGeom prst="downArrow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Стрелка вниз 21"/>
            <p:cNvSpPr/>
            <p:nvPr/>
          </p:nvSpPr>
          <p:spPr>
            <a:xfrm>
              <a:off x="2333741" y="3951510"/>
              <a:ext cx="232830" cy="245415"/>
            </a:xfrm>
            <a:prstGeom prst="downArrow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Стрелка вниз 22"/>
            <p:cNvSpPr/>
            <p:nvPr/>
          </p:nvSpPr>
          <p:spPr>
            <a:xfrm>
              <a:off x="2343443" y="4835010"/>
              <a:ext cx="232830" cy="245415"/>
            </a:xfrm>
            <a:prstGeom prst="downArrow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400880" y="5154048"/>
              <a:ext cx="1329071" cy="510466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uk-UA" kern="0" dirty="0">
                  <a:solidFill>
                    <a:prstClr val="white"/>
                  </a:solidFill>
                  <a:latin typeface="Calibri" panose="020F0502020204030204"/>
                </a:rPr>
                <a:t>Коригування</a:t>
              </a:r>
            </a:p>
          </p:txBody>
        </p:sp>
        <p:sp>
          <p:nvSpPr>
            <p:cNvPr id="25" name="Стрелка вправо 24"/>
            <p:cNvSpPr/>
            <p:nvPr/>
          </p:nvSpPr>
          <p:spPr>
            <a:xfrm>
              <a:off x="3158348" y="5291482"/>
              <a:ext cx="174622" cy="235599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377395" y="2506330"/>
            <a:ext cx="1329071" cy="593907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93026" y="2506501"/>
            <a:ext cx="928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kern="0" dirty="0" err="1">
                <a:solidFill>
                  <a:prstClr val="black"/>
                </a:solidFill>
              </a:rPr>
              <a:t>Варіанти</a:t>
            </a:r>
            <a:r>
              <a:rPr lang="en-US" sz="1200" kern="0" dirty="0">
                <a:solidFill>
                  <a:prstClr val="black"/>
                </a:solidFill>
              </a:rPr>
              <a:t> </a:t>
            </a:r>
            <a:r>
              <a:rPr lang="en-US" sz="1200" i="1" kern="0" dirty="0">
                <a:solidFill>
                  <a:prstClr val="black"/>
                </a:solidFill>
              </a:rPr>
              <a:t>X</a:t>
            </a:r>
            <a:r>
              <a:rPr lang="en-US" sz="1200" kern="0" dirty="0">
                <a:solidFill>
                  <a:prstClr val="black"/>
                </a:solidFill>
              </a:rPr>
              <a:t>I</a:t>
            </a:r>
            <a:endParaRPr lang="ru-RU" sz="1200" kern="0" dirty="0">
              <a:solidFill>
                <a:prstClr val="black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497878" y="2800310"/>
            <a:ext cx="105415" cy="10666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723910" y="2800310"/>
            <a:ext cx="105415" cy="10666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422041" y="2800310"/>
            <a:ext cx="105415" cy="10666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26357" y="2670937"/>
            <a:ext cx="2904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416651" y="2880623"/>
            <a:ext cx="2744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652441" y="2880623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</a:rPr>
              <a:t>B</a:t>
            </a:r>
            <a:endParaRPr lang="ru-RU" sz="1200" kern="0" dirty="0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343772" y="2882438"/>
            <a:ext cx="2840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</a:rPr>
              <a:t>N</a:t>
            </a:r>
            <a:endParaRPr lang="ru-RU" sz="1200" kern="0" dirty="0">
              <a:solidFill>
                <a:prstClr val="black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333150" y="3515951"/>
            <a:ext cx="105415" cy="106669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261680" y="3596265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</a:rPr>
              <a:t>B</a:t>
            </a:r>
            <a:endParaRPr lang="ru-RU" sz="1200" kern="0" dirty="0">
              <a:solidFill>
                <a:prstClr val="black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4772035" y="2655452"/>
            <a:ext cx="383598" cy="249088"/>
          </a:xfrm>
          <a:prstGeom prst="rightArrow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962675" y="3667454"/>
            <a:ext cx="602351" cy="523876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6210141" y="3799947"/>
            <a:ext cx="105415" cy="106669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139473" y="3880261"/>
            <a:ext cx="2664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</a:rPr>
              <a:t>C</a:t>
            </a:r>
            <a:endParaRPr lang="ru-RU" sz="1200" kern="0" dirty="0">
              <a:solidFill>
                <a:prstClr val="black"/>
              </a:solidFill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4784446" y="3162586"/>
            <a:ext cx="2163958" cy="2810702"/>
          </a:xfrm>
          <a:custGeom>
            <a:avLst/>
            <a:gdLst>
              <a:gd name="connsiteX0" fmla="*/ 0 w 2536599"/>
              <a:gd name="connsiteY0" fmla="*/ 3419061 h 3419061"/>
              <a:gd name="connsiteX1" fmla="*/ 821635 w 2536599"/>
              <a:gd name="connsiteY1" fmla="*/ 3260035 h 3419061"/>
              <a:gd name="connsiteX2" fmla="*/ 1669774 w 2536599"/>
              <a:gd name="connsiteY2" fmla="*/ 2915479 h 3419061"/>
              <a:gd name="connsiteX3" fmla="*/ 2266122 w 2536599"/>
              <a:gd name="connsiteY3" fmla="*/ 2292626 h 3419061"/>
              <a:gd name="connsiteX4" fmla="*/ 2517913 w 2536599"/>
              <a:gd name="connsiteY4" fmla="*/ 1457739 h 3419061"/>
              <a:gd name="connsiteX5" fmla="*/ 2491409 w 2536599"/>
              <a:gd name="connsiteY5" fmla="*/ 622852 h 3419061"/>
              <a:gd name="connsiteX6" fmla="*/ 2279374 w 2536599"/>
              <a:gd name="connsiteY6" fmla="*/ 0 h 3419061"/>
              <a:gd name="connsiteX7" fmla="*/ 2279374 w 2536599"/>
              <a:gd name="connsiteY7" fmla="*/ 0 h 3419061"/>
              <a:gd name="connsiteX8" fmla="*/ 2279374 w 2536599"/>
              <a:gd name="connsiteY8" fmla="*/ 0 h 341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6599" h="3419061">
                <a:moveTo>
                  <a:pt x="0" y="3419061"/>
                </a:moveTo>
                <a:cubicBezTo>
                  <a:pt x="271669" y="3381513"/>
                  <a:pt x="543339" y="3343965"/>
                  <a:pt x="821635" y="3260035"/>
                </a:cubicBezTo>
                <a:cubicBezTo>
                  <a:pt x="1099931" y="3176105"/>
                  <a:pt x="1429026" y="3076714"/>
                  <a:pt x="1669774" y="2915479"/>
                </a:cubicBezTo>
                <a:cubicBezTo>
                  <a:pt x="1910522" y="2754244"/>
                  <a:pt x="2124766" y="2535583"/>
                  <a:pt x="2266122" y="2292626"/>
                </a:cubicBezTo>
                <a:cubicBezTo>
                  <a:pt x="2407478" y="2049669"/>
                  <a:pt x="2480365" y="1736035"/>
                  <a:pt x="2517913" y="1457739"/>
                </a:cubicBezTo>
                <a:cubicBezTo>
                  <a:pt x="2555461" y="1179443"/>
                  <a:pt x="2531165" y="865808"/>
                  <a:pt x="2491409" y="622852"/>
                </a:cubicBezTo>
                <a:cubicBezTo>
                  <a:pt x="2451653" y="379896"/>
                  <a:pt x="2279374" y="0"/>
                  <a:pt x="2279374" y="0"/>
                </a:cubicBezTo>
                <a:lnTo>
                  <a:pt x="2279374" y="0"/>
                </a:lnTo>
                <a:lnTo>
                  <a:pt x="2279374" y="0"/>
                </a:lnTo>
              </a:path>
            </a:pathLst>
          </a:cu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  <a:tailEnd type="arrow" w="lg" len="lg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4819258" y="3535617"/>
            <a:ext cx="174622" cy="235599"/>
          </a:xfrm>
          <a:prstGeom prst="rightArrow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4662042" y="2945304"/>
            <a:ext cx="407453" cy="431931"/>
          </a:xfrm>
          <a:custGeom>
            <a:avLst/>
            <a:gdLst>
              <a:gd name="connsiteX0" fmla="*/ 556592 w 556592"/>
              <a:gd name="connsiteY0" fmla="*/ 0 h 583095"/>
              <a:gd name="connsiteX1" fmla="*/ 304800 w 556592"/>
              <a:gd name="connsiteY1" fmla="*/ 145773 h 583095"/>
              <a:gd name="connsiteX2" fmla="*/ 53009 w 556592"/>
              <a:gd name="connsiteY2" fmla="*/ 424069 h 583095"/>
              <a:gd name="connsiteX3" fmla="*/ 0 w 556592"/>
              <a:gd name="connsiteY3" fmla="*/ 583095 h 58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592" h="583095">
                <a:moveTo>
                  <a:pt x="556592" y="0"/>
                </a:moveTo>
                <a:cubicBezTo>
                  <a:pt x="472661" y="37547"/>
                  <a:pt x="388730" y="75095"/>
                  <a:pt x="304800" y="145773"/>
                </a:cubicBezTo>
                <a:cubicBezTo>
                  <a:pt x="220870" y="216451"/>
                  <a:pt x="103809" y="351182"/>
                  <a:pt x="53009" y="424069"/>
                </a:cubicBezTo>
                <a:cubicBezTo>
                  <a:pt x="2209" y="496956"/>
                  <a:pt x="1104" y="540025"/>
                  <a:pt x="0" y="583095"/>
                </a:cubicBezTo>
              </a:path>
            </a:pathLst>
          </a:cu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  <a:tailEnd type="arrow" w="lg" len="lg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4623237" y="3917151"/>
            <a:ext cx="1303120" cy="428149"/>
          </a:xfrm>
          <a:custGeom>
            <a:avLst/>
            <a:gdLst>
              <a:gd name="connsiteX0" fmla="*/ 0 w 1550504"/>
              <a:gd name="connsiteY0" fmla="*/ 0 h 439762"/>
              <a:gd name="connsiteX1" fmla="*/ 185530 w 1550504"/>
              <a:gd name="connsiteY1" fmla="*/ 238539 h 439762"/>
              <a:gd name="connsiteX2" fmla="*/ 569843 w 1550504"/>
              <a:gd name="connsiteY2" fmla="*/ 410817 h 439762"/>
              <a:gd name="connsiteX3" fmla="*/ 954156 w 1550504"/>
              <a:gd name="connsiteY3" fmla="*/ 424069 h 439762"/>
              <a:gd name="connsiteX4" fmla="*/ 1550504 w 1550504"/>
              <a:gd name="connsiteY4" fmla="*/ 251791 h 4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504" h="439762">
                <a:moveTo>
                  <a:pt x="0" y="0"/>
                </a:moveTo>
                <a:cubicBezTo>
                  <a:pt x="45278" y="85035"/>
                  <a:pt x="90556" y="170070"/>
                  <a:pt x="185530" y="238539"/>
                </a:cubicBezTo>
                <a:cubicBezTo>
                  <a:pt x="280504" y="307008"/>
                  <a:pt x="441739" y="379895"/>
                  <a:pt x="569843" y="410817"/>
                </a:cubicBezTo>
                <a:cubicBezTo>
                  <a:pt x="697947" y="441739"/>
                  <a:pt x="790713" y="450573"/>
                  <a:pt x="954156" y="424069"/>
                </a:cubicBezTo>
                <a:cubicBezTo>
                  <a:pt x="1117599" y="397565"/>
                  <a:pt x="1334051" y="324678"/>
                  <a:pt x="1550504" y="251791"/>
                </a:cubicBezTo>
              </a:path>
            </a:pathLst>
          </a:cu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  <a:tailEnd type="arrow" w="lg" len="lg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774158" y="2496696"/>
            <a:ext cx="1329071" cy="59390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946264" y="2498871"/>
            <a:ext cx="9669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kern="0" dirty="0" err="1">
                <a:solidFill>
                  <a:prstClr val="black"/>
                </a:solidFill>
              </a:rPr>
              <a:t>Варіанти</a:t>
            </a:r>
            <a:r>
              <a:rPr lang="en-US" sz="1200" kern="0" dirty="0">
                <a:solidFill>
                  <a:prstClr val="black"/>
                </a:solidFill>
              </a:rPr>
              <a:t> </a:t>
            </a:r>
            <a:r>
              <a:rPr lang="en-US" sz="1200" i="1" kern="0" dirty="0">
                <a:solidFill>
                  <a:prstClr val="black"/>
                </a:solidFill>
              </a:rPr>
              <a:t>X</a:t>
            </a:r>
            <a:r>
              <a:rPr lang="en-US" sz="1200" kern="0" dirty="0">
                <a:solidFill>
                  <a:prstClr val="black"/>
                </a:solidFill>
              </a:rPr>
              <a:t>II</a:t>
            </a:r>
            <a:endParaRPr lang="ru-RU" sz="1200" kern="0" dirty="0">
              <a:solidFill>
                <a:prstClr val="black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6957043" y="2790850"/>
            <a:ext cx="105415" cy="10666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83075" y="2790850"/>
            <a:ext cx="105415" cy="10666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7881206" y="2790850"/>
            <a:ext cx="105415" cy="10666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331847" y="2661733"/>
            <a:ext cx="2904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881425" y="2871163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</a:rPr>
              <a:t>1</a:t>
            </a:r>
            <a:endParaRPr lang="ru-RU" sz="1200" kern="0" dirty="0">
              <a:solidFill>
                <a:prstClr val="black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114009" y="2871163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</a:rPr>
              <a:t>2</a:t>
            </a:r>
            <a:endParaRPr lang="ru-RU" sz="1200" kern="0" dirty="0">
              <a:solidFill>
                <a:prstClr val="black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86907" y="2872979"/>
            <a:ext cx="3161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</a:rPr>
              <a:t>M</a:t>
            </a:r>
            <a:endParaRPr lang="ru-RU" sz="1200" kern="0" dirty="0">
              <a:solidFill>
                <a:prstClr val="black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963559" y="4418692"/>
            <a:ext cx="953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i="1" kern="0" dirty="0">
                <a:solidFill>
                  <a:schemeClr val="accent5">
                    <a:lumMod val="50000"/>
                  </a:schemeClr>
                </a:solidFill>
              </a:rPr>
              <a:t>Single Loop Learning I</a:t>
            </a:r>
            <a:endParaRPr lang="ru-RU" sz="1200" i="1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799127" y="3462998"/>
            <a:ext cx="602351" cy="523876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7046592" y="3595491"/>
            <a:ext cx="105415" cy="106669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977527" y="3675804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</a:rPr>
              <a:t>1</a:t>
            </a:r>
            <a:endParaRPr lang="ru-RU" sz="1200" kern="0" dirty="0">
              <a:solidFill>
                <a:prstClr val="black"/>
              </a:solidFill>
            </a:endParaRPr>
          </a:p>
        </p:txBody>
      </p:sp>
      <p:sp>
        <p:nvSpPr>
          <p:cNvPr id="58" name="Полилиния 57"/>
          <p:cNvSpPr/>
          <p:nvPr/>
        </p:nvSpPr>
        <p:spPr>
          <a:xfrm>
            <a:off x="4896359" y="2028626"/>
            <a:ext cx="2805913" cy="1293959"/>
          </a:xfrm>
          <a:custGeom>
            <a:avLst/>
            <a:gdLst>
              <a:gd name="connsiteX0" fmla="*/ 4068418 w 4068418"/>
              <a:gd name="connsiteY0" fmla="*/ 580615 h 1746806"/>
              <a:gd name="connsiteX1" fmla="*/ 3684105 w 4068418"/>
              <a:gd name="connsiteY1" fmla="*/ 315571 h 1746806"/>
              <a:gd name="connsiteX2" fmla="*/ 2822713 w 4068418"/>
              <a:gd name="connsiteY2" fmla="*/ 37275 h 1746806"/>
              <a:gd name="connsiteX3" fmla="*/ 1855305 w 4068418"/>
              <a:gd name="connsiteY3" fmla="*/ 50528 h 1746806"/>
              <a:gd name="connsiteX4" fmla="*/ 821635 w 4068418"/>
              <a:gd name="connsiteY4" fmla="*/ 474597 h 1746806"/>
              <a:gd name="connsiteX5" fmla="*/ 198783 w 4068418"/>
              <a:gd name="connsiteY5" fmla="*/ 1150458 h 1746806"/>
              <a:gd name="connsiteX6" fmla="*/ 0 w 4068418"/>
              <a:gd name="connsiteY6" fmla="*/ 1746806 h 174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8418" h="1746806">
                <a:moveTo>
                  <a:pt x="4068418" y="580615"/>
                </a:moveTo>
                <a:cubicBezTo>
                  <a:pt x="3980070" y="493371"/>
                  <a:pt x="3891722" y="406128"/>
                  <a:pt x="3684105" y="315571"/>
                </a:cubicBezTo>
                <a:cubicBezTo>
                  <a:pt x="3476487" y="225014"/>
                  <a:pt x="3127513" y="81449"/>
                  <a:pt x="2822713" y="37275"/>
                </a:cubicBezTo>
                <a:cubicBezTo>
                  <a:pt x="2517913" y="-6899"/>
                  <a:pt x="2188818" y="-22359"/>
                  <a:pt x="1855305" y="50528"/>
                </a:cubicBezTo>
                <a:cubicBezTo>
                  <a:pt x="1521792" y="123415"/>
                  <a:pt x="1097722" y="291275"/>
                  <a:pt x="821635" y="474597"/>
                </a:cubicBezTo>
                <a:cubicBezTo>
                  <a:pt x="545548" y="657919"/>
                  <a:pt x="335722" y="938423"/>
                  <a:pt x="198783" y="1150458"/>
                </a:cubicBezTo>
                <a:cubicBezTo>
                  <a:pt x="61844" y="1362493"/>
                  <a:pt x="30922" y="1554649"/>
                  <a:pt x="0" y="1746806"/>
                </a:cubicBezTo>
              </a:path>
            </a:pathLst>
          </a:cu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lgDash"/>
            <a:miter lim="800000"/>
            <a:tailEnd type="arrow" w="lg" len="lg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459459" y="3702159"/>
            <a:ext cx="602351" cy="523876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7706925" y="3834652"/>
            <a:ext cx="105415" cy="106669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637860" y="3914965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</a:rPr>
              <a:t>4</a:t>
            </a:r>
            <a:endParaRPr lang="ru-RU" sz="1200" kern="0" dirty="0">
              <a:solidFill>
                <a:prstClr val="black"/>
              </a:solidFill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4899598" y="3785184"/>
            <a:ext cx="2763376" cy="1163275"/>
          </a:xfrm>
          <a:custGeom>
            <a:avLst/>
            <a:gdLst>
              <a:gd name="connsiteX0" fmla="*/ 0 w 3869635"/>
              <a:gd name="connsiteY0" fmla="*/ 0 h 1207841"/>
              <a:gd name="connsiteX1" fmla="*/ 106017 w 3869635"/>
              <a:gd name="connsiteY1" fmla="*/ 397565 h 1207841"/>
              <a:gd name="connsiteX2" fmla="*/ 543339 w 3869635"/>
              <a:gd name="connsiteY2" fmla="*/ 887895 h 1207841"/>
              <a:gd name="connsiteX3" fmla="*/ 1113183 w 3869635"/>
              <a:gd name="connsiteY3" fmla="*/ 1139687 h 1207841"/>
              <a:gd name="connsiteX4" fmla="*/ 1775791 w 3869635"/>
              <a:gd name="connsiteY4" fmla="*/ 1205948 h 1207841"/>
              <a:gd name="connsiteX5" fmla="*/ 2676939 w 3869635"/>
              <a:gd name="connsiteY5" fmla="*/ 1086678 h 1207841"/>
              <a:gd name="connsiteX6" fmla="*/ 3352800 w 3869635"/>
              <a:gd name="connsiteY6" fmla="*/ 808382 h 1207841"/>
              <a:gd name="connsiteX7" fmla="*/ 3670852 w 3869635"/>
              <a:gd name="connsiteY7" fmla="*/ 569843 h 1207841"/>
              <a:gd name="connsiteX8" fmla="*/ 3869635 w 3869635"/>
              <a:gd name="connsiteY8" fmla="*/ 397565 h 120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9635" h="1207841">
                <a:moveTo>
                  <a:pt x="0" y="0"/>
                </a:moveTo>
                <a:cubicBezTo>
                  <a:pt x="7730" y="124791"/>
                  <a:pt x="15461" y="249583"/>
                  <a:pt x="106017" y="397565"/>
                </a:cubicBezTo>
                <a:cubicBezTo>
                  <a:pt x="196573" y="545547"/>
                  <a:pt x="375478" y="764208"/>
                  <a:pt x="543339" y="887895"/>
                </a:cubicBezTo>
                <a:cubicBezTo>
                  <a:pt x="711200" y="1011582"/>
                  <a:pt x="907774" y="1086678"/>
                  <a:pt x="1113183" y="1139687"/>
                </a:cubicBezTo>
                <a:cubicBezTo>
                  <a:pt x="1318592" y="1192696"/>
                  <a:pt x="1515165" y="1214783"/>
                  <a:pt x="1775791" y="1205948"/>
                </a:cubicBezTo>
                <a:cubicBezTo>
                  <a:pt x="2036417" y="1197113"/>
                  <a:pt x="2414104" y="1152939"/>
                  <a:pt x="2676939" y="1086678"/>
                </a:cubicBezTo>
                <a:cubicBezTo>
                  <a:pt x="2939774" y="1020417"/>
                  <a:pt x="3187148" y="894521"/>
                  <a:pt x="3352800" y="808382"/>
                </a:cubicBezTo>
                <a:cubicBezTo>
                  <a:pt x="3518452" y="722243"/>
                  <a:pt x="3584713" y="638312"/>
                  <a:pt x="3670852" y="569843"/>
                </a:cubicBezTo>
                <a:cubicBezTo>
                  <a:pt x="3756991" y="501374"/>
                  <a:pt x="3813313" y="449469"/>
                  <a:pt x="3869635" y="397565"/>
                </a:cubicBezTo>
              </a:path>
            </a:pathLst>
          </a:cu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lgDash"/>
            <a:miter lim="800000"/>
            <a:tailEnd type="arrow" w="lg" len="lg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762351" y="4922417"/>
            <a:ext cx="1058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i="1" kern="0" dirty="0">
                <a:solidFill>
                  <a:srgbClr val="E7E6E6">
                    <a:lumMod val="50000"/>
                  </a:srgbClr>
                </a:solidFill>
              </a:rPr>
              <a:t>Double Loop Learning II</a:t>
            </a:r>
            <a:endParaRPr lang="ru-RU" sz="1200" i="1" kern="0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370579" y="2251181"/>
            <a:ext cx="948646" cy="286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</a:rPr>
              <a:t>C</a:t>
            </a:r>
            <a:r>
              <a:rPr lang="ru-RU" sz="1200" kern="0" dirty="0">
                <a:solidFill>
                  <a:prstClr val="black"/>
                </a:solidFill>
              </a:rPr>
              <a:t>ИСТЕМА</a:t>
            </a:r>
            <a:r>
              <a:rPr lang="en-US" sz="1200" kern="0" dirty="0">
                <a:solidFill>
                  <a:prstClr val="black"/>
                </a:solidFill>
              </a:rPr>
              <a:t> </a:t>
            </a:r>
            <a:r>
              <a:rPr lang="en-US" sz="1200" i="1" kern="0" dirty="0">
                <a:solidFill>
                  <a:prstClr val="black"/>
                </a:solidFill>
              </a:rPr>
              <a:t>X</a:t>
            </a:r>
            <a:endParaRPr lang="ru-RU" sz="1200" i="1" kern="0" dirty="0">
              <a:solidFill>
                <a:prstClr val="black"/>
              </a:solidFill>
            </a:endParaRPr>
          </a:p>
        </p:txBody>
      </p:sp>
      <p:grpSp>
        <p:nvGrpSpPr>
          <p:cNvPr id="111" name="Группа 110"/>
          <p:cNvGrpSpPr/>
          <p:nvPr/>
        </p:nvGrpSpPr>
        <p:grpSpPr>
          <a:xfrm>
            <a:off x="8917867" y="2069001"/>
            <a:ext cx="2558468" cy="1528849"/>
            <a:chOff x="6330164" y="2005451"/>
            <a:chExt cx="2558468" cy="1528849"/>
          </a:xfrm>
        </p:grpSpPr>
        <p:sp>
          <p:nvSpPr>
            <p:cNvPr id="65" name="Параллелограмм 64"/>
            <p:cNvSpPr/>
            <p:nvPr/>
          </p:nvSpPr>
          <p:spPr>
            <a:xfrm>
              <a:off x="6330164" y="2005451"/>
              <a:ext cx="2558468" cy="1528849"/>
            </a:xfrm>
            <a:prstGeom prst="parallelogram">
              <a:avLst>
                <a:gd name="adj" fmla="val 62173"/>
              </a:avLst>
            </a:prstGeom>
            <a:solidFill>
              <a:srgbClr val="FFCCFF"/>
            </a:solidFill>
            <a:ln w="12700" cap="flat" cmpd="sng" algn="ctr">
              <a:solidFill>
                <a:srgbClr val="CC0099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2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 rot="18172073">
              <a:off x="6576568" y="2453403"/>
              <a:ext cx="93006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kern="0" dirty="0">
                  <a:solidFill>
                    <a:prstClr val="black"/>
                  </a:solidFill>
                </a:rPr>
                <a:t>C</a:t>
              </a:r>
              <a:r>
                <a:rPr lang="ru-RU" sz="1200" kern="0" dirty="0">
                  <a:solidFill>
                    <a:prstClr val="black"/>
                  </a:solidFill>
                </a:rPr>
                <a:t>ИСТЕМА</a:t>
              </a:r>
              <a:r>
                <a:rPr lang="en-US" sz="1200" kern="0" dirty="0">
                  <a:solidFill>
                    <a:prstClr val="black"/>
                  </a:solidFill>
                </a:rPr>
                <a:t> </a:t>
              </a:r>
              <a:r>
                <a:rPr lang="en-US" sz="1200" i="1" kern="0" dirty="0">
                  <a:solidFill>
                    <a:prstClr val="black"/>
                  </a:solidFill>
                </a:rPr>
                <a:t>Y</a:t>
              </a:r>
              <a:endParaRPr lang="ru-RU" sz="1200" i="1" kern="0" dirty="0">
                <a:solidFill>
                  <a:prstClr val="black"/>
                </a:solidFill>
              </a:endParaRPr>
            </a:p>
          </p:txBody>
        </p:sp>
        <p:sp>
          <p:nvSpPr>
            <p:cNvPr id="67" name="Параллелограмм 66"/>
            <p:cNvSpPr/>
            <p:nvPr/>
          </p:nvSpPr>
          <p:spPr>
            <a:xfrm>
              <a:off x="6698265" y="2945303"/>
              <a:ext cx="1488813" cy="528495"/>
            </a:xfrm>
            <a:prstGeom prst="parallelogram">
              <a:avLst>
                <a:gd name="adj" fmla="val 63184"/>
              </a:avLst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2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7056029" y="2918847"/>
              <a:ext cx="92365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200" kern="0" dirty="0" err="1">
                  <a:solidFill>
                    <a:prstClr val="black"/>
                  </a:solidFill>
                </a:rPr>
                <a:t>Варіанти</a:t>
              </a:r>
              <a:r>
                <a:rPr lang="en-US" sz="1200" kern="0" dirty="0">
                  <a:solidFill>
                    <a:prstClr val="black"/>
                  </a:solidFill>
                </a:rPr>
                <a:t> </a:t>
              </a:r>
              <a:r>
                <a:rPr lang="en-US" sz="1200" i="1" kern="0" dirty="0">
                  <a:solidFill>
                    <a:prstClr val="black"/>
                  </a:solidFill>
                </a:rPr>
                <a:t>Y</a:t>
              </a:r>
              <a:r>
                <a:rPr lang="en-US" sz="1200" kern="0" dirty="0">
                  <a:solidFill>
                    <a:prstClr val="black"/>
                  </a:solidFill>
                </a:rPr>
                <a:t>I</a:t>
              </a:r>
              <a:endParaRPr lang="ru-RU" sz="1200" kern="0" dirty="0">
                <a:solidFill>
                  <a:prstClr val="black"/>
                </a:solidFill>
              </a:endParaRPr>
            </a:p>
          </p:txBody>
        </p:sp>
        <p:sp>
          <p:nvSpPr>
            <p:cNvPr id="69" name="Овал 68"/>
            <p:cNvSpPr/>
            <p:nvPr/>
          </p:nvSpPr>
          <p:spPr>
            <a:xfrm>
              <a:off x="7010045" y="3165712"/>
              <a:ext cx="105415" cy="10666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2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0" name="Овал 69"/>
            <p:cNvSpPr/>
            <p:nvPr/>
          </p:nvSpPr>
          <p:spPr>
            <a:xfrm>
              <a:off x="7236077" y="3165712"/>
              <a:ext cx="105415" cy="10666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2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Овал 70"/>
            <p:cNvSpPr/>
            <p:nvPr/>
          </p:nvSpPr>
          <p:spPr>
            <a:xfrm>
              <a:off x="7708845" y="3178028"/>
              <a:ext cx="105415" cy="10666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2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7385870" y="3036782"/>
              <a:ext cx="2904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200" kern="0" dirty="0">
                  <a:solidFill>
                    <a:prstClr val="black"/>
                  </a:solidFill>
                </a:rPr>
                <a:t>…</a:t>
              </a: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6904739" y="3237694"/>
              <a:ext cx="25840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kern="0" dirty="0">
                  <a:solidFill>
                    <a:prstClr val="black"/>
                  </a:solidFill>
                </a:rPr>
                <a:t>a</a:t>
              </a:r>
              <a:endParaRPr lang="ru-RU" sz="1200" kern="0" dirty="0">
                <a:solidFill>
                  <a:prstClr val="black"/>
                </a:solidFill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7134115" y="3237694"/>
              <a:ext cx="26481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kern="0" dirty="0">
                  <a:solidFill>
                    <a:prstClr val="black"/>
                  </a:solidFill>
                </a:rPr>
                <a:t>b</a:t>
              </a:r>
              <a:endParaRPr lang="ru-RU" sz="1200" kern="0" dirty="0">
                <a:solidFill>
                  <a:prstClr val="black"/>
                </a:solidFill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7608100" y="3251825"/>
              <a:ext cx="26481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kern="0" dirty="0">
                  <a:solidFill>
                    <a:prstClr val="black"/>
                  </a:solidFill>
                </a:rPr>
                <a:t>n</a:t>
              </a:r>
              <a:endParaRPr lang="ru-RU" sz="1200" kern="0" dirty="0">
                <a:solidFill>
                  <a:prstClr val="black"/>
                </a:solidFill>
              </a:endParaRPr>
            </a:p>
          </p:txBody>
        </p:sp>
        <p:sp>
          <p:nvSpPr>
            <p:cNvPr id="76" name="Параллелограмм 75"/>
            <p:cNvSpPr/>
            <p:nvPr/>
          </p:nvSpPr>
          <p:spPr>
            <a:xfrm>
              <a:off x="7199525" y="2113467"/>
              <a:ext cx="1488813" cy="528495"/>
            </a:xfrm>
            <a:prstGeom prst="parallelogram">
              <a:avLst>
                <a:gd name="adj" fmla="val 63184"/>
              </a:avLst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2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7" name="Овал 76"/>
            <p:cNvSpPr/>
            <p:nvPr/>
          </p:nvSpPr>
          <p:spPr>
            <a:xfrm>
              <a:off x="7511305" y="2333876"/>
              <a:ext cx="105415" cy="10666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2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8" name="Овал 77"/>
            <p:cNvSpPr/>
            <p:nvPr/>
          </p:nvSpPr>
          <p:spPr>
            <a:xfrm>
              <a:off x="7737337" y="2333876"/>
              <a:ext cx="105415" cy="10666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2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9" name="Овал 78"/>
            <p:cNvSpPr/>
            <p:nvPr/>
          </p:nvSpPr>
          <p:spPr>
            <a:xfrm>
              <a:off x="8210105" y="2346192"/>
              <a:ext cx="105415" cy="10666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2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7887130" y="2204946"/>
              <a:ext cx="2904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200" kern="0" dirty="0">
                  <a:solidFill>
                    <a:prstClr val="black"/>
                  </a:solidFill>
                </a:rPr>
                <a:t>…</a:t>
              </a: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7425234" y="2405858"/>
              <a:ext cx="21993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kern="0" dirty="0" err="1">
                  <a:solidFill>
                    <a:prstClr val="black"/>
                  </a:solidFill>
                </a:rPr>
                <a:t>i</a:t>
              </a:r>
              <a:endParaRPr lang="ru-RU" sz="1200" kern="0" dirty="0">
                <a:solidFill>
                  <a:prstClr val="black"/>
                </a:solidFill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7640185" y="2405858"/>
              <a:ext cx="25519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kern="0" dirty="0">
                  <a:solidFill>
                    <a:prstClr val="black"/>
                  </a:solidFill>
                </a:rPr>
                <a:t>ii</a:t>
              </a:r>
              <a:endParaRPr lang="ru-RU" sz="1200" kern="0" dirty="0">
                <a:solidFill>
                  <a:prstClr val="black"/>
                </a:solidFill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8087719" y="2419989"/>
              <a:ext cx="30809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kern="0" dirty="0">
                  <a:solidFill>
                    <a:prstClr val="black"/>
                  </a:solidFill>
                </a:rPr>
                <a:t>m</a:t>
              </a:r>
              <a:endParaRPr lang="ru-RU" sz="1200" kern="0" dirty="0">
                <a:solidFill>
                  <a:prstClr val="black"/>
                </a:solidFill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7565253" y="2067776"/>
              <a:ext cx="9621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200" kern="0" dirty="0" err="1">
                  <a:solidFill>
                    <a:prstClr val="black"/>
                  </a:solidFill>
                </a:rPr>
                <a:t>Варіанти</a:t>
              </a:r>
              <a:r>
                <a:rPr lang="en-US" sz="1200" kern="0" dirty="0">
                  <a:solidFill>
                    <a:prstClr val="black"/>
                  </a:solidFill>
                </a:rPr>
                <a:t> </a:t>
              </a:r>
              <a:r>
                <a:rPr lang="en-US" sz="1200" i="1" kern="0" dirty="0">
                  <a:solidFill>
                    <a:prstClr val="black"/>
                  </a:solidFill>
                </a:rPr>
                <a:t>Y</a:t>
              </a:r>
              <a:r>
                <a:rPr lang="en-US" sz="1200" kern="0" dirty="0">
                  <a:solidFill>
                    <a:prstClr val="black"/>
                  </a:solidFill>
                </a:rPr>
                <a:t>II</a:t>
              </a:r>
              <a:endParaRPr lang="ru-RU" sz="12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85" name="Полилиния 84"/>
          <p:cNvSpPr/>
          <p:nvPr/>
        </p:nvSpPr>
        <p:spPr>
          <a:xfrm>
            <a:off x="4723850" y="3515738"/>
            <a:ext cx="4997968" cy="2597962"/>
          </a:xfrm>
          <a:custGeom>
            <a:avLst/>
            <a:gdLst>
              <a:gd name="connsiteX0" fmla="*/ 0 w 4958151"/>
              <a:gd name="connsiteY0" fmla="*/ 2169459 h 2315142"/>
              <a:gd name="connsiteX1" fmla="*/ 842682 w 4958151"/>
              <a:gd name="connsiteY1" fmla="*/ 2294965 h 2315142"/>
              <a:gd name="connsiteX2" fmla="*/ 2895600 w 4958151"/>
              <a:gd name="connsiteY2" fmla="*/ 2250141 h 2315142"/>
              <a:gd name="connsiteX3" fmla="*/ 4096871 w 4958151"/>
              <a:gd name="connsiteY3" fmla="*/ 1694330 h 2315142"/>
              <a:gd name="connsiteX4" fmla="*/ 4715435 w 4958151"/>
              <a:gd name="connsiteY4" fmla="*/ 959224 h 2315142"/>
              <a:gd name="connsiteX5" fmla="*/ 4930588 w 4958151"/>
              <a:gd name="connsiteY5" fmla="*/ 277906 h 2315142"/>
              <a:gd name="connsiteX6" fmla="*/ 4948518 w 4958151"/>
              <a:gd name="connsiteY6" fmla="*/ 0 h 231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8151" h="2315142">
                <a:moveTo>
                  <a:pt x="0" y="2169459"/>
                </a:moveTo>
                <a:cubicBezTo>
                  <a:pt x="180041" y="2225488"/>
                  <a:pt x="842682" y="2294965"/>
                  <a:pt x="842682" y="2294965"/>
                </a:cubicBezTo>
                <a:cubicBezTo>
                  <a:pt x="1325282" y="2308412"/>
                  <a:pt x="2353235" y="2350247"/>
                  <a:pt x="2895600" y="2250141"/>
                </a:cubicBezTo>
                <a:cubicBezTo>
                  <a:pt x="3437965" y="2150035"/>
                  <a:pt x="3793565" y="1909483"/>
                  <a:pt x="4096871" y="1694330"/>
                </a:cubicBezTo>
                <a:cubicBezTo>
                  <a:pt x="4400177" y="1479177"/>
                  <a:pt x="4576482" y="1195295"/>
                  <a:pt x="4715435" y="959224"/>
                </a:cubicBezTo>
                <a:cubicBezTo>
                  <a:pt x="4854388" y="723153"/>
                  <a:pt x="4891741" y="437777"/>
                  <a:pt x="4930588" y="277906"/>
                </a:cubicBezTo>
                <a:cubicBezTo>
                  <a:pt x="4969435" y="118035"/>
                  <a:pt x="4958976" y="59017"/>
                  <a:pt x="4948518" y="0"/>
                </a:cubicBezTo>
              </a:path>
            </a:pathLst>
          </a:custGeom>
          <a:noFill/>
          <a:ln w="12700" cap="flat" cmpd="sng" algn="ctr">
            <a:solidFill>
              <a:srgbClr val="CC0099"/>
            </a:solidFill>
            <a:prstDash val="lgDashDotDot"/>
            <a:miter lim="800000"/>
            <a:tailEnd type="arrow" w="lg" len="lg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6" name="Полилиния 85"/>
          <p:cNvSpPr/>
          <p:nvPr/>
        </p:nvSpPr>
        <p:spPr>
          <a:xfrm>
            <a:off x="4767616" y="3130220"/>
            <a:ext cx="3540582" cy="2843067"/>
          </a:xfrm>
          <a:custGeom>
            <a:avLst/>
            <a:gdLst>
              <a:gd name="connsiteX0" fmla="*/ 0 w 3644838"/>
              <a:gd name="connsiteY0" fmla="*/ 2507672 h 2526750"/>
              <a:gd name="connsiteX1" fmla="*/ 997528 w 3644838"/>
              <a:gd name="connsiteY1" fmla="*/ 2493818 h 2526750"/>
              <a:gd name="connsiteX2" fmla="*/ 2493819 w 3644838"/>
              <a:gd name="connsiteY2" fmla="*/ 2202872 h 2526750"/>
              <a:gd name="connsiteX3" fmla="*/ 3422073 w 3644838"/>
              <a:gd name="connsiteY3" fmla="*/ 1454727 h 2526750"/>
              <a:gd name="connsiteX4" fmla="*/ 3643746 w 3644838"/>
              <a:gd name="connsiteY4" fmla="*/ 568036 h 2526750"/>
              <a:gd name="connsiteX5" fmla="*/ 3491346 w 3644838"/>
              <a:gd name="connsiteY5" fmla="*/ 0 h 252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838" h="2526750">
                <a:moveTo>
                  <a:pt x="0" y="2507672"/>
                </a:moveTo>
                <a:cubicBezTo>
                  <a:pt x="290946" y="2526145"/>
                  <a:pt x="581892" y="2544618"/>
                  <a:pt x="997528" y="2493818"/>
                </a:cubicBezTo>
                <a:cubicBezTo>
                  <a:pt x="1413165" y="2443018"/>
                  <a:pt x="2089728" y="2376054"/>
                  <a:pt x="2493819" y="2202872"/>
                </a:cubicBezTo>
                <a:cubicBezTo>
                  <a:pt x="2897910" y="2029690"/>
                  <a:pt x="3230418" y="1727200"/>
                  <a:pt x="3422073" y="1454727"/>
                </a:cubicBezTo>
                <a:cubicBezTo>
                  <a:pt x="3613728" y="1182254"/>
                  <a:pt x="3632201" y="810490"/>
                  <a:pt x="3643746" y="568036"/>
                </a:cubicBezTo>
                <a:cubicBezTo>
                  <a:pt x="3655291" y="325582"/>
                  <a:pt x="3573318" y="162791"/>
                  <a:pt x="3491346" y="0"/>
                </a:cubicBezTo>
              </a:path>
            </a:pathLst>
          </a:cu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lgDash"/>
            <a:miter lim="800000"/>
            <a:tailEnd type="arrow" w="lg" len="lg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983819" y="5031795"/>
            <a:ext cx="1058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i="1" kern="0" dirty="0">
                <a:solidFill>
                  <a:srgbClr val="9A0072"/>
                </a:solidFill>
              </a:rPr>
              <a:t>Double Loop Learning III</a:t>
            </a:r>
            <a:endParaRPr lang="ru-RU" sz="1200" i="1" kern="0" dirty="0">
              <a:solidFill>
                <a:srgbClr val="9A0072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8062992" y="2668305"/>
            <a:ext cx="405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</a:rPr>
              <a:t>. . . 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267442" y="2561741"/>
            <a:ext cx="49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. . .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788476" y="1373126"/>
            <a:ext cx="2709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ПАРАДИГМА </a:t>
            </a:r>
            <a:r>
              <a:rPr lang="el-GR" sz="2800" dirty="0">
                <a:solidFill>
                  <a:srgbClr val="C00000"/>
                </a:solidFill>
              </a:rPr>
              <a:t>σ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854226" y="1350884"/>
            <a:ext cx="1926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D60093"/>
                </a:solidFill>
              </a:rPr>
              <a:t>ПАРАДИГМА </a:t>
            </a:r>
            <a:r>
              <a:rPr lang="el-GR" sz="2800" dirty="0">
                <a:solidFill>
                  <a:srgbClr val="D60093"/>
                </a:solidFill>
              </a:rPr>
              <a:t>ω</a:t>
            </a:r>
            <a:endParaRPr lang="ru-RU" sz="2800" dirty="0">
              <a:solidFill>
                <a:srgbClr val="D60093"/>
              </a:solidFill>
            </a:endParaRPr>
          </a:p>
        </p:txBody>
      </p:sp>
      <p:grpSp>
        <p:nvGrpSpPr>
          <p:cNvPr id="103" name="Группа 102"/>
          <p:cNvGrpSpPr/>
          <p:nvPr/>
        </p:nvGrpSpPr>
        <p:grpSpPr>
          <a:xfrm>
            <a:off x="5152807" y="3453496"/>
            <a:ext cx="448969" cy="377454"/>
            <a:chOff x="10151715" y="4698935"/>
            <a:chExt cx="448969" cy="377454"/>
          </a:xfrm>
        </p:grpSpPr>
        <p:cxnSp>
          <p:nvCxnSpPr>
            <p:cNvPr id="104" name="Прямая соединительная линия 103"/>
            <p:cNvCxnSpPr/>
            <p:nvPr/>
          </p:nvCxnSpPr>
          <p:spPr>
            <a:xfrm>
              <a:off x="10156512" y="4743781"/>
              <a:ext cx="444172" cy="3171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 flipH="1">
              <a:off x="10151715" y="4698935"/>
              <a:ext cx="432420" cy="3774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Группа 105"/>
          <p:cNvGrpSpPr/>
          <p:nvPr/>
        </p:nvGrpSpPr>
        <p:grpSpPr>
          <a:xfrm>
            <a:off x="6850196" y="3572682"/>
            <a:ext cx="448969" cy="377454"/>
            <a:chOff x="10151715" y="4698935"/>
            <a:chExt cx="448969" cy="377454"/>
          </a:xfrm>
        </p:grpSpPr>
        <p:cxnSp>
          <p:nvCxnSpPr>
            <p:cNvPr id="107" name="Прямая соединительная линия 106"/>
            <p:cNvCxnSpPr/>
            <p:nvPr/>
          </p:nvCxnSpPr>
          <p:spPr>
            <a:xfrm>
              <a:off x="10156512" y="4743781"/>
              <a:ext cx="444172" cy="3171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 flipH="1">
              <a:off x="10151715" y="4698935"/>
              <a:ext cx="432420" cy="3774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D710D06D-CF50-4E5E-9EF0-2CA391E7B4E0}"/>
              </a:ext>
            </a:extLst>
          </p:cNvPr>
          <p:cNvSpPr txBox="1"/>
          <p:nvPr/>
        </p:nvSpPr>
        <p:spPr>
          <a:xfrm>
            <a:off x="5625392" y="6316435"/>
            <a:ext cx="296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C00000"/>
                </a:solidFill>
              </a:rPr>
              <a:t>Критичне мислення 1 рівня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F20BE8C4-1434-4810-BC04-E2182C22422E}"/>
              </a:ext>
            </a:extLst>
          </p:cNvPr>
          <p:cNvSpPr txBox="1"/>
          <p:nvPr/>
        </p:nvSpPr>
        <p:spPr>
          <a:xfrm>
            <a:off x="8578166" y="5825660"/>
            <a:ext cx="296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C00000"/>
                </a:solidFill>
              </a:rPr>
              <a:t>Критичне мислення 2 рівня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58D82C6-355D-4A7D-ACA0-30DBF7B78D1A}"/>
              </a:ext>
            </a:extLst>
          </p:cNvPr>
          <p:cNvSpPr txBox="1"/>
          <p:nvPr/>
        </p:nvSpPr>
        <p:spPr>
          <a:xfrm>
            <a:off x="9224517" y="5086830"/>
            <a:ext cx="296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C00000"/>
                </a:solidFill>
              </a:rPr>
              <a:t>Критичне мислення 3 рівня</a:t>
            </a:r>
            <a:endParaRPr lang="ru-RU" sz="2800" dirty="0">
              <a:solidFill>
                <a:srgbClr val="C00000"/>
              </a:solidFill>
            </a:endParaRPr>
          </a:p>
        </p:txBody>
      </p:sp>
      <p:cxnSp>
        <p:nvCxnSpPr>
          <p:cNvPr id="88" name="Прямая со стрелкой 87">
            <a:extLst>
              <a:ext uri="{FF2B5EF4-FFF2-40B4-BE49-F238E27FC236}">
                <a16:creationId xmlns:a16="http://schemas.microsoft.com/office/drawing/2014/main" xmlns="" id="{60371434-04E9-4E1A-A7E1-64873B463CC4}"/>
              </a:ext>
            </a:extLst>
          </p:cNvPr>
          <p:cNvCxnSpPr>
            <a:cxnSpLocks/>
          </p:cNvCxnSpPr>
          <p:nvPr/>
        </p:nvCxnSpPr>
        <p:spPr>
          <a:xfrm>
            <a:off x="5671363" y="4069898"/>
            <a:ext cx="383369" cy="2332842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Стрелка: вправо 92">
            <a:extLst>
              <a:ext uri="{FF2B5EF4-FFF2-40B4-BE49-F238E27FC236}">
                <a16:creationId xmlns:a16="http://schemas.microsoft.com/office/drawing/2014/main" xmlns="" id="{F2BBEB04-349D-4DBD-9D1D-6D609C0B2225}"/>
              </a:ext>
            </a:extLst>
          </p:cNvPr>
          <p:cNvSpPr/>
          <p:nvPr/>
        </p:nvSpPr>
        <p:spPr>
          <a:xfrm>
            <a:off x="5536924" y="3875796"/>
            <a:ext cx="417195" cy="27523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16" name="Стрелка: вправо 115">
            <a:extLst>
              <a:ext uri="{FF2B5EF4-FFF2-40B4-BE49-F238E27FC236}">
                <a16:creationId xmlns:a16="http://schemas.microsoft.com/office/drawing/2014/main" xmlns="" id="{B48C6788-D1AB-40C9-9CEE-9EA028F202B1}"/>
              </a:ext>
            </a:extLst>
          </p:cNvPr>
          <p:cNvSpPr/>
          <p:nvPr/>
        </p:nvSpPr>
        <p:spPr>
          <a:xfrm>
            <a:off x="6539848" y="2565949"/>
            <a:ext cx="417195" cy="27523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18" name="Стрелка: вправо 117">
            <a:extLst>
              <a:ext uri="{FF2B5EF4-FFF2-40B4-BE49-F238E27FC236}">
                <a16:creationId xmlns:a16="http://schemas.microsoft.com/office/drawing/2014/main" xmlns="" id="{EA571DC4-CB1B-4935-9BA0-EE757F9E387F}"/>
              </a:ext>
            </a:extLst>
          </p:cNvPr>
          <p:cNvSpPr/>
          <p:nvPr/>
        </p:nvSpPr>
        <p:spPr>
          <a:xfrm>
            <a:off x="8678577" y="2583114"/>
            <a:ext cx="417195" cy="27523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cxnSp>
        <p:nvCxnSpPr>
          <p:cNvPr id="119" name="Прямая со стрелкой 118">
            <a:extLst>
              <a:ext uri="{FF2B5EF4-FFF2-40B4-BE49-F238E27FC236}">
                <a16:creationId xmlns:a16="http://schemas.microsoft.com/office/drawing/2014/main" xmlns="" id="{99BEE92A-B216-4630-9EF2-C1EDA2040B2D}"/>
              </a:ext>
            </a:extLst>
          </p:cNvPr>
          <p:cNvCxnSpPr>
            <a:cxnSpLocks/>
          </p:cNvCxnSpPr>
          <p:nvPr/>
        </p:nvCxnSpPr>
        <p:spPr>
          <a:xfrm>
            <a:off x="6759166" y="2762895"/>
            <a:ext cx="2325790" cy="3184081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0" name="Прямая со стрелкой 119">
            <a:extLst>
              <a:ext uri="{FF2B5EF4-FFF2-40B4-BE49-F238E27FC236}">
                <a16:creationId xmlns:a16="http://schemas.microsoft.com/office/drawing/2014/main" xmlns="" id="{509CB754-F019-45FD-818B-94E671EEC8B5}"/>
              </a:ext>
            </a:extLst>
          </p:cNvPr>
          <p:cNvCxnSpPr>
            <a:cxnSpLocks/>
          </p:cNvCxnSpPr>
          <p:nvPr/>
        </p:nvCxnSpPr>
        <p:spPr>
          <a:xfrm>
            <a:off x="8824267" y="2779996"/>
            <a:ext cx="1658819" cy="2373253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6563F7B-D018-4444-A9BF-D67008F7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26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09943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6" grpId="0" animBg="1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 animBg="1"/>
      <p:bldP spid="56" grpId="0" animBg="1"/>
      <p:bldP spid="57" grpId="0"/>
      <p:bldP spid="58" grpId="0" animBg="1"/>
      <p:bldP spid="59" grpId="0" animBg="1"/>
      <p:bldP spid="60" grpId="0" animBg="1"/>
      <p:bldP spid="61" grpId="0"/>
      <p:bldP spid="62" grpId="0" animBg="1"/>
      <p:bldP spid="63" grpId="0"/>
      <p:bldP spid="64" grpId="0"/>
      <p:bldP spid="85" grpId="0" animBg="1"/>
      <p:bldP spid="86" grpId="0" animBg="1"/>
      <p:bldP spid="87" grpId="0"/>
      <p:bldP spid="108" grpId="0"/>
      <p:bldP spid="110" grpId="0"/>
      <p:bldP spid="112" grpId="0"/>
      <p:bldP spid="113" grpId="0"/>
      <p:bldP spid="99" grpId="0"/>
      <p:bldP spid="100" grpId="0"/>
      <p:bldP spid="101" grpId="0"/>
      <p:bldP spid="93" grpId="0" animBg="1"/>
      <p:bldP spid="116" grpId="0" animBg="1"/>
      <p:bldP spid="1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7053" y="120040"/>
            <a:ext cx="7886700" cy="1325563"/>
          </a:xfrm>
        </p:spPr>
        <p:txBody>
          <a:bodyPr/>
          <a:lstStyle/>
          <a:p>
            <a:r>
              <a:rPr lang="uk-UA" dirty="0"/>
              <a:t>Системний процес критичного мислення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043549" y="1481689"/>
            <a:ext cx="2555204" cy="15240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Вивчення питання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3601879" y="1481689"/>
            <a:ext cx="2454611" cy="15240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Мета та критерії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6059616" y="1481689"/>
            <a:ext cx="2454611" cy="15240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Збір інформації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8492909" y="1495962"/>
            <a:ext cx="2389252" cy="15240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ВИСНОВКИ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9757" y="3299115"/>
            <a:ext cx="2376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5125" indent="-315125">
              <a:buFont typeface="Arial" panose="020B0604020202020204" pitchFamily="34" charset="0"/>
              <a:buChar char="•"/>
            </a:pPr>
            <a:r>
              <a:rPr lang="uk-UA" sz="2000" dirty="0"/>
              <a:t>Формулювання питань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7938" y="3270128"/>
            <a:ext cx="2121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5125" indent="-315125">
              <a:buFont typeface="Arial" panose="020B0604020202020204" pitchFamily="34" charset="0"/>
              <a:buChar char="•"/>
            </a:pPr>
            <a:r>
              <a:rPr lang="uk-UA" sz="2000" dirty="0"/>
              <a:t>Попередній аналіз </a:t>
            </a:r>
          </a:p>
          <a:p>
            <a:pPr marL="315125" indent="-315125">
              <a:buFont typeface="Arial" panose="020B0604020202020204" pitchFamily="34" charset="0"/>
              <a:buChar char="•"/>
            </a:pPr>
            <a:r>
              <a:rPr lang="uk-UA" sz="2000" dirty="0"/>
              <a:t>Розуміння бажаного результату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2113" y="3270128"/>
            <a:ext cx="24332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Аналіз зібраних даних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AC493AD-3146-470F-A653-28F2FF449A88}"/>
              </a:ext>
            </a:extLst>
          </p:cNvPr>
          <p:cNvSpPr txBox="1"/>
          <p:nvPr/>
        </p:nvSpPr>
        <p:spPr>
          <a:xfrm>
            <a:off x="8492909" y="3299115"/>
            <a:ext cx="2625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5125" indent="-315125">
              <a:buFont typeface="Arial" panose="020B0604020202020204" pitchFamily="34" charset="0"/>
              <a:buChar char="•"/>
            </a:pPr>
            <a:r>
              <a:rPr lang="uk-UA" sz="2000" dirty="0"/>
              <a:t>Факти, гіпотези, ідеї для перевірки</a:t>
            </a:r>
          </a:p>
          <a:p>
            <a:pPr marL="315125" indent="-315125">
              <a:buFont typeface="Arial" panose="020B0604020202020204" pitchFamily="34" charset="0"/>
              <a:buChar char="•"/>
            </a:pPr>
            <a:r>
              <a:rPr lang="uk-UA" sz="2000" dirty="0"/>
              <a:t>Висновки та  рішення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2F2D662-7DFE-4846-8CAB-8747E592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27</a:t>
            </a:fld>
            <a:endParaRPr lang="aa-ET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CF15219-DC95-4EB7-8E4C-BA74EDFC26F6}"/>
              </a:ext>
            </a:extLst>
          </p:cNvPr>
          <p:cNvSpPr/>
          <p:nvPr/>
        </p:nvSpPr>
        <p:spPr>
          <a:xfrm>
            <a:off x="0" y="5014912"/>
            <a:ext cx="12284364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2D8141-7EB4-49D8-B252-3D166087F308}"/>
              </a:ext>
            </a:extLst>
          </p:cNvPr>
          <p:cNvSpPr txBox="1"/>
          <p:nvPr/>
        </p:nvSpPr>
        <p:spPr>
          <a:xfrm>
            <a:off x="1041211" y="5405704"/>
            <a:ext cx="244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FF0000"/>
                </a:solidFill>
              </a:rPr>
              <a:t>СТАВЛЕННЯ: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/>
              <a:t>У що Ви вірите?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B7F3FF8-0CF3-4EA1-80FB-C2D708C0AC0D}"/>
              </a:ext>
            </a:extLst>
          </p:cNvPr>
          <p:cNvSpPr txBox="1"/>
          <p:nvPr/>
        </p:nvSpPr>
        <p:spPr>
          <a:xfrm>
            <a:off x="3505944" y="5402845"/>
            <a:ext cx="2265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FF0000"/>
                </a:solidFill>
              </a:rPr>
              <a:t>НАВИЧКИ: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/>
              <a:t>Що Ви здатні зробити?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A12E4B2-286C-43B3-94A7-21FE86DB8D68}"/>
              </a:ext>
            </a:extLst>
          </p:cNvPr>
          <p:cNvSpPr txBox="1"/>
          <p:nvPr/>
        </p:nvSpPr>
        <p:spPr>
          <a:xfrm>
            <a:off x="5992113" y="5398595"/>
            <a:ext cx="2857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FF0000"/>
                </a:solidFill>
              </a:rPr>
              <a:t>ЗНАННЯ: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/>
              <a:t>Що Ви знаєте?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9D9FD72-4A9C-4F33-BB44-8287033C9BF7}"/>
              </a:ext>
            </a:extLst>
          </p:cNvPr>
          <p:cNvSpPr txBox="1"/>
          <p:nvPr/>
        </p:nvSpPr>
        <p:spPr>
          <a:xfrm>
            <a:off x="8487952" y="5416740"/>
            <a:ext cx="2625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FF0000"/>
                </a:solidFill>
              </a:rPr>
              <a:t>МЕТА-ПОГЛЯД: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/>
              <a:t>Як це виглядає з іншого боку?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2D794F-DEC0-4782-B468-F24D758FE2B5}"/>
              </a:ext>
            </a:extLst>
          </p:cNvPr>
          <p:cNvSpPr txBox="1"/>
          <p:nvPr/>
        </p:nvSpPr>
        <p:spPr>
          <a:xfrm>
            <a:off x="113660" y="4719673"/>
            <a:ext cx="220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РЕЗУЛЬТАТ</a:t>
            </a:r>
          </a:p>
          <a:p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Ключове питання</a:t>
            </a:r>
            <a:endParaRPr lang="aa-ET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6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5" grpId="0"/>
      <p:bldP spid="4" grpId="0" animBg="1"/>
      <p:bldP spid="14" grpId="0"/>
      <p:bldP spid="16" grpId="0"/>
      <p:bldP spid="17" grpId="0"/>
      <p:bldP spid="18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9C84DC-7BCC-4605-A654-97E62255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182" y="263149"/>
            <a:ext cx="7243618" cy="1130389"/>
          </a:xfrm>
        </p:spPr>
        <p:txBody>
          <a:bodyPr/>
          <a:lstStyle/>
          <a:p>
            <a:r>
              <a:rPr lang="uk-UA" dirty="0"/>
              <a:t>Коло адаптивного розвитку</a:t>
            </a:r>
            <a:endParaRPr lang="aa-ET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C73A42B-6A15-412F-AC66-FFC1BE37C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28</a:t>
            </a:fld>
            <a:endParaRPr lang="aa-ET"/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xmlns="" id="{41713EDD-FF87-4935-9AB6-A817F9B919BF}"/>
              </a:ext>
            </a:extLst>
          </p:cNvPr>
          <p:cNvSpPr/>
          <p:nvPr/>
        </p:nvSpPr>
        <p:spPr>
          <a:xfrm>
            <a:off x="616526" y="2631508"/>
            <a:ext cx="3696855" cy="132165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>
                <a:solidFill>
                  <a:srgbClr val="000000"/>
                </a:solidFill>
                <a:effectLst/>
                <a:latin typeface="NimbusRomNo9L-Medi"/>
              </a:rPr>
              <a:t>Критичне мислення</a:t>
            </a:r>
            <a:endParaRPr lang="aa-ET" sz="2400" dirty="0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xmlns="" id="{09E06284-AE6F-4393-8243-195FCE2509D6}"/>
              </a:ext>
            </a:extLst>
          </p:cNvPr>
          <p:cNvSpPr/>
          <p:nvPr/>
        </p:nvSpPr>
        <p:spPr>
          <a:xfrm>
            <a:off x="4313381" y="2631508"/>
            <a:ext cx="3696855" cy="132165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>
                <a:solidFill>
                  <a:srgbClr val="000000"/>
                </a:solidFill>
                <a:effectLst/>
                <a:latin typeface="NimbusRomNo9L-Medi"/>
              </a:rPr>
              <a:t>Рефлексивна практика</a:t>
            </a:r>
            <a:endParaRPr lang="aa-ET" sz="2400" dirty="0"/>
          </a:p>
        </p:txBody>
      </p:sp>
      <p:sp>
        <p:nvSpPr>
          <p:cNvPr id="7" name="Стрелка: пятиугольник 6">
            <a:extLst>
              <a:ext uri="{FF2B5EF4-FFF2-40B4-BE49-F238E27FC236}">
                <a16:creationId xmlns:a16="http://schemas.microsoft.com/office/drawing/2014/main" xmlns="" id="{EB52F6CC-FA61-417C-834C-B4A6804CF2CC}"/>
              </a:ext>
            </a:extLst>
          </p:cNvPr>
          <p:cNvSpPr/>
          <p:nvPr/>
        </p:nvSpPr>
        <p:spPr>
          <a:xfrm>
            <a:off x="8010236" y="2631508"/>
            <a:ext cx="3696855" cy="132165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>
                <a:solidFill>
                  <a:srgbClr val="000000"/>
                </a:solidFill>
                <a:effectLst/>
                <a:latin typeface="NimbusRomNo9L-Medi"/>
              </a:rPr>
              <a:t>Адаптивний досвід</a:t>
            </a:r>
            <a:endParaRPr lang="aa-ET" sz="2400" dirty="0"/>
          </a:p>
        </p:txBody>
      </p:sp>
      <p:sp>
        <p:nvSpPr>
          <p:cNvPr id="13" name="Стрелка: вверх 12">
            <a:extLst>
              <a:ext uri="{FF2B5EF4-FFF2-40B4-BE49-F238E27FC236}">
                <a16:creationId xmlns:a16="http://schemas.microsoft.com/office/drawing/2014/main" xmlns="" id="{C0F72CB2-E534-4B14-AA09-C369D388EEAE}"/>
              </a:ext>
            </a:extLst>
          </p:cNvPr>
          <p:cNvSpPr/>
          <p:nvPr/>
        </p:nvSpPr>
        <p:spPr>
          <a:xfrm>
            <a:off x="1256145" y="4016962"/>
            <a:ext cx="831273" cy="1321656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9B6B369-7DDD-4C8B-9E8D-2C57DA03A251}"/>
              </a:ext>
            </a:extLst>
          </p:cNvPr>
          <p:cNvSpPr/>
          <p:nvPr/>
        </p:nvSpPr>
        <p:spPr>
          <a:xfrm>
            <a:off x="1865745" y="4973493"/>
            <a:ext cx="7906327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419B2C2-F417-4C04-A371-FC576D85AE4D}"/>
              </a:ext>
            </a:extLst>
          </p:cNvPr>
          <p:cNvSpPr/>
          <p:nvPr/>
        </p:nvSpPr>
        <p:spPr>
          <a:xfrm rot="5400000">
            <a:off x="8905982" y="4454128"/>
            <a:ext cx="1367054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344529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4363" y="19916"/>
            <a:ext cx="7074477" cy="1325563"/>
          </a:xfrm>
        </p:spPr>
        <p:txBody>
          <a:bodyPr/>
          <a:lstStyle/>
          <a:p>
            <a:r>
              <a:rPr lang="uk-UA" dirty="0"/>
              <a:t>Деякі висновки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0655" y="1451552"/>
            <a:ext cx="10464800" cy="463521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uk-UA" sz="2800" dirty="0"/>
              <a:t>Люди не повинні довіряти своїм інстинктам.</a:t>
            </a:r>
          </a:p>
          <a:p>
            <a:pPr>
              <a:spcAft>
                <a:spcPts val="1200"/>
              </a:spcAft>
            </a:pPr>
            <a:r>
              <a:rPr lang="uk-UA" sz="2800" dirty="0"/>
              <a:t>Вони не повинні сліпо довіряти тому, що спонтанно їм здається.</a:t>
            </a:r>
          </a:p>
          <a:p>
            <a:pPr>
              <a:spcAft>
                <a:spcPts val="1200"/>
              </a:spcAft>
            </a:pPr>
            <a:r>
              <a:rPr lang="uk-UA" sz="2800" dirty="0"/>
              <a:t>Не все є правдою.</a:t>
            </a:r>
          </a:p>
          <a:p>
            <a:pPr>
              <a:spcAft>
                <a:spcPts val="1200"/>
              </a:spcAft>
            </a:pPr>
            <a:r>
              <a:rPr lang="uk-UA" sz="2800" dirty="0"/>
              <a:t>Люди не все сприймають правильно.</a:t>
            </a:r>
          </a:p>
          <a:p>
            <a:pPr>
              <a:spcAft>
                <a:spcPts val="1200"/>
              </a:spcAft>
            </a:pPr>
            <a:r>
              <a:rPr lang="uk-UA" sz="2800" dirty="0"/>
              <a:t>Людина не народжується з вродженими стандартами істини, правди, вірності.</a:t>
            </a:r>
          </a:p>
          <a:p>
            <a:pPr>
              <a:spcAft>
                <a:spcPts val="1200"/>
              </a:spcAft>
            </a:pPr>
            <a:r>
              <a:rPr lang="uk-UA" sz="2800" dirty="0"/>
              <a:t>Людям потрібно культивувати звички і якості, що інтегрують такі стандарти в їх життя.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5AC-5F49-4B96-9DE0-C9CEC23A4E2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87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5AC-5F49-4B96-9DE0-C9CEC23A4E22}" type="slidenum">
              <a:rPr lang="ru-RU" smtClean="0"/>
              <a:t>3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A2CACB-6BE7-43C0-BE8F-E3ED0483A758}"/>
              </a:ext>
            </a:extLst>
          </p:cNvPr>
          <p:cNvSpPr txBox="1"/>
          <p:nvPr/>
        </p:nvSpPr>
        <p:spPr>
          <a:xfrm>
            <a:off x="564824" y="1820996"/>
            <a:ext cx="647550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i="1" dirty="0"/>
              <a:t>Хто ніколи не сумнівався, ніколи</a:t>
            </a:r>
            <a:r>
              <a:rPr lang="en-US" sz="4000" i="1" dirty="0"/>
              <a:t> </a:t>
            </a:r>
            <a:r>
              <a:rPr lang="uk-UA" sz="4000" i="1" dirty="0"/>
              <a:t>й наполовину не вірив. Де сумніви, там правда - це її тінь.</a:t>
            </a:r>
            <a:endParaRPr lang="aa-ET" sz="4000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7602A56-D380-478F-9999-13F8024B55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130"/>
          <a:stretch/>
        </p:blipFill>
        <p:spPr>
          <a:xfrm>
            <a:off x="6456219" y="1393538"/>
            <a:ext cx="5735781" cy="41662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4B79EC8-BA9F-41BD-AF34-D5C9B46EA3CA}"/>
              </a:ext>
            </a:extLst>
          </p:cNvPr>
          <p:cNvSpPr txBox="1"/>
          <p:nvPr/>
        </p:nvSpPr>
        <p:spPr>
          <a:xfrm>
            <a:off x="7040333" y="5745846"/>
            <a:ext cx="2466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dirty="0" err="1"/>
              <a:t>Амброз</a:t>
            </a:r>
            <a:r>
              <a:rPr lang="uk-UA" sz="2800" dirty="0"/>
              <a:t> </a:t>
            </a:r>
            <a:r>
              <a:rPr lang="uk-UA" sz="2800" dirty="0" err="1"/>
              <a:t>Бірс</a:t>
            </a:r>
            <a:endParaRPr lang="aa-ET" sz="2800" dirty="0"/>
          </a:p>
        </p:txBody>
      </p:sp>
    </p:spTree>
    <p:extLst>
      <p:ext uri="{BB962C8B-B14F-4D97-AF65-F5344CB8AC3E}">
        <p14:creationId xmlns:p14="http://schemas.microsoft.com/office/powerpoint/2010/main" val="4267755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89A789-8FAC-4197-B19C-E969E544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618" y="2399174"/>
            <a:ext cx="8118763" cy="1130389"/>
          </a:xfrm>
        </p:spPr>
        <p:txBody>
          <a:bodyPr>
            <a:noAutofit/>
          </a:bodyPr>
          <a:lstStyle/>
          <a:p>
            <a:pPr algn="ctr"/>
            <a:r>
              <a:rPr lang="uk-UA" sz="6600" dirty="0"/>
              <a:t>Дякую за увагу!</a:t>
            </a:r>
            <a:endParaRPr lang="aa-ET" sz="66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60DE3F-ACE6-4F99-BE9A-25091F75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30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89023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74C88E-B2DB-47E5-A421-C71DDFFB7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1"/>
            <a:ext cx="12192000" cy="6868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202" y="5450384"/>
            <a:ext cx="11392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chemeClr val="bg1"/>
                </a:solidFill>
              </a:rPr>
              <a:t>Так чи потрібно наповнювати голову фактами?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5AC-5F49-4B96-9DE0-C9CEC23A4E2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976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0360" y="2024728"/>
            <a:ext cx="8432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/>
              <a:t>Факти (знання) без критики – це </a:t>
            </a:r>
            <a:r>
              <a:rPr lang="uk-UA" sz="4000" dirty="0">
                <a:solidFill>
                  <a:srgbClr val="FF0000"/>
                </a:solidFill>
              </a:rPr>
              <a:t>ДОГМА!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0360" y="3725625"/>
            <a:ext cx="8432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/>
              <a:t>А критика без знань – це ще гірше: </a:t>
            </a:r>
            <a:r>
              <a:rPr lang="uk-UA" sz="4000" dirty="0">
                <a:solidFill>
                  <a:srgbClr val="FF0000"/>
                </a:solidFill>
              </a:rPr>
              <a:t>ІДЕОЛОГІЯ!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5AC-5F49-4B96-9DE0-C9CEC23A4E2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62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9292" y="1951012"/>
            <a:ext cx="87016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/>
              <a:t>Щоб ефективно пристосовуватися до середовища, що  змінюється, потрібно мати відповідні якості</a:t>
            </a:r>
          </a:p>
          <a:p>
            <a:pPr algn="ctr"/>
            <a:r>
              <a:rPr lang="ru-RU" sz="4000" dirty="0">
                <a:solidFill>
                  <a:srgbClr val="FF0000"/>
                </a:solidFill>
              </a:rPr>
              <a:t>КРИТИЧНО МИСЛЯЧОЇ ЛЮДИНИ!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5AC-5F49-4B96-9DE0-C9CEC23A4E2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51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6290" y="98427"/>
            <a:ext cx="7317509" cy="1325563"/>
          </a:xfrm>
        </p:spPr>
        <p:txBody>
          <a:bodyPr/>
          <a:lstStyle/>
          <a:p>
            <a:pPr algn="ctr"/>
            <a:r>
              <a:rPr lang="uk-UA" dirty="0"/>
              <a:t>7 якостей розуму, необхідних для критичного мислення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3199" y="2161310"/>
            <a:ext cx="9245602" cy="3943925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uk-UA" b="1" dirty="0"/>
              <a:t>Інтелектуальна скромність</a:t>
            </a:r>
            <a:r>
              <a:rPr lang="uk-UA" dirty="0"/>
              <a:t>: розуміння обмежень своїх знань; чутливість до спотворень і упередженості.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uk-UA" b="1" dirty="0"/>
              <a:t>Інтелектуальна сміливість</a:t>
            </a:r>
            <a:r>
              <a:rPr lang="uk-UA" dirty="0"/>
              <a:t>: готовність до нових ідей.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uk-UA" b="1" dirty="0"/>
              <a:t>Інтелектуальна емпатія</a:t>
            </a:r>
            <a:r>
              <a:rPr lang="uk-UA" dirty="0"/>
              <a:t>: здатність ставити себе на місце інших.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uk-UA" b="1" dirty="0"/>
              <a:t>Інтелектуальна добросовісність (цілісність): </a:t>
            </a:r>
            <a:r>
              <a:rPr lang="uk-UA" dirty="0"/>
              <a:t>відповідність існуючим  інтелектуальним стандартам.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5AC-5F49-4B96-9DE0-C9CEC23A4E2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074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8763" y="2156691"/>
            <a:ext cx="8483600" cy="3135745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5"/>
            </a:pPr>
            <a:r>
              <a:rPr lang="uk-UA" b="1" dirty="0"/>
              <a:t>Інтелектуальна стійкість: </a:t>
            </a:r>
            <a:r>
              <a:rPr lang="uk-UA" dirty="0"/>
              <a:t>здатність протистояти труднощам, перешкодам, фрустрації.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5"/>
            </a:pPr>
            <a:r>
              <a:rPr lang="uk-UA" b="1" dirty="0"/>
              <a:t>Віра в розум</a:t>
            </a:r>
            <a:r>
              <a:rPr lang="uk-UA" dirty="0"/>
              <a:t>: переконаність в користі вільного та розумного вибору.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5"/>
            </a:pPr>
            <a:r>
              <a:rPr lang="uk-UA" b="1" dirty="0"/>
              <a:t>Інтелектуальне почуття справедливості</a:t>
            </a:r>
            <a:r>
              <a:rPr lang="uk-UA" dirty="0"/>
              <a:t>: застосування єдиних стандартів до всіх точок зору.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5AC-5F49-4B96-9DE0-C9CEC23A4E22}" type="slidenum">
              <a:rPr lang="ru-RU" smtClean="0"/>
              <a:t>8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78894CCA-56FB-4A7C-9B3E-FB232BE4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854" y="263525"/>
            <a:ext cx="7529945" cy="1130300"/>
          </a:xfrm>
        </p:spPr>
        <p:txBody>
          <a:bodyPr/>
          <a:lstStyle/>
          <a:p>
            <a:pPr algn="ctr"/>
            <a:r>
              <a:rPr lang="uk-UA" dirty="0"/>
              <a:t>7 якостей розуму, необхідних для критичного мислення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67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9DC765B-65B1-4263-92DC-7EAE79E6E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9</a:t>
            </a:fld>
            <a:endParaRPr lang="aa-E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06B77ED6-B86B-4660-9CC7-09A8863C6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54" y="26046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a-ET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1097BAC-F2D4-4B00-8AC5-339DD8003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15" y="1117757"/>
            <a:ext cx="10433968" cy="5733341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EF95468-B6CF-4E05-AEF5-FF087BC21342}"/>
              </a:ext>
            </a:extLst>
          </p:cNvPr>
          <p:cNvSpPr txBox="1">
            <a:spLocks/>
          </p:cNvSpPr>
          <p:nvPr/>
        </p:nvSpPr>
        <p:spPr>
          <a:xfrm>
            <a:off x="3602182" y="438699"/>
            <a:ext cx="7502236" cy="6790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uk-UA" dirty="0"/>
              <a:t>Перешкоди для критичного мислення</a:t>
            </a:r>
            <a:endParaRPr lang="aa-E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C7E8347-397C-4393-8CB2-57CBFAADE0F6}"/>
              </a:ext>
            </a:extLst>
          </p:cNvPr>
          <p:cNvSpPr txBox="1"/>
          <p:nvPr/>
        </p:nvSpPr>
        <p:spPr>
          <a:xfrm>
            <a:off x="3246504" y="5740243"/>
            <a:ext cx="525035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Закритість розуму </a:t>
            </a:r>
            <a:endParaRPr lang="aa-ET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0511354-ECD9-46EA-9FAF-81B92B3C519C}"/>
              </a:ext>
            </a:extLst>
          </p:cNvPr>
          <p:cNvSpPr txBox="1"/>
          <p:nvPr/>
        </p:nvSpPr>
        <p:spPr>
          <a:xfrm>
            <a:off x="4533186" y="2856872"/>
            <a:ext cx="288592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Упередженість</a:t>
            </a:r>
            <a:endParaRPr lang="aa-ET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984D8DC-651A-4AC1-BAEA-A478F6D5F4FC}"/>
              </a:ext>
            </a:extLst>
          </p:cNvPr>
          <p:cNvSpPr txBox="1"/>
          <p:nvPr/>
        </p:nvSpPr>
        <p:spPr>
          <a:xfrm>
            <a:off x="4015818" y="4179049"/>
            <a:ext cx="371172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Стадний менталітет </a:t>
            </a:r>
            <a:endParaRPr lang="aa-ET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ED81C9C-09E4-4AD6-A988-2A1551AA8FDD}"/>
              </a:ext>
            </a:extLst>
          </p:cNvPr>
          <p:cNvSpPr txBox="1"/>
          <p:nvPr/>
        </p:nvSpPr>
        <p:spPr>
          <a:xfrm>
            <a:off x="4922403" y="1946982"/>
            <a:ext cx="210749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Нетерпимість</a:t>
            </a:r>
            <a:endParaRPr lang="aa-ET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59BA5B8-F57E-4DEB-924A-A56CDC594A69}"/>
              </a:ext>
            </a:extLst>
          </p:cNvPr>
          <p:cNvSpPr txBox="1"/>
          <p:nvPr/>
        </p:nvSpPr>
        <p:spPr>
          <a:xfrm>
            <a:off x="5291310" y="1170962"/>
            <a:ext cx="136968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Страх</a:t>
            </a:r>
            <a:endParaRPr lang="aa-ET" sz="2400" dirty="0"/>
          </a:p>
        </p:txBody>
      </p:sp>
    </p:spTree>
    <p:extLst>
      <p:ext uri="{BB962C8B-B14F-4D97-AF65-F5344CB8AC3E}">
        <p14:creationId xmlns:p14="http://schemas.microsoft.com/office/powerpoint/2010/main" val="9238812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1521</Words>
  <Application>Microsoft Office PowerPoint</Application>
  <PresentationFormat>Широкоэкранный</PresentationFormat>
  <Paragraphs>260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NimbusRomNo9L-Medi</vt:lpstr>
      <vt:lpstr>Times New Roman</vt:lpstr>
      <vt:lpstr>Тема Office</vt:lpstr>
      <vt:lpstr>Критичне мислення</vt:lpstr>
      <vt:lpstr>План на сьогодні:</vt:lpstr>
      <vt:lpstr>Презентация PowerPoint</vt:lpstr>
      <vt:lpstr>Презентация PowerPoint</vt:lpstr>
      <vt:lpstr>Презентация PowerPoint</vt:lpstr>
      <vt:lpstr>Презентация PowerPoint</vt:lpstr>
      <vt:lpstr>7 якостей розуму, необхідних для критичного мислення</vt:lpstr>
      <vt:lpstr>7 якостей розуму, необхідних для критичного мислення</vt:lpstr>
      <vt:lpstr>Презентация PowerPoint</vt:lpstr>
      <vt:lpstr>Перешкоди для критичного мислення</vt:lpstr>
      <vt:lpstr>Перешкоди для критичного мислення</vt:lpstr>
      <vt:lpstr>Презентация PowerPoint</vt:lpstr>
      <vt:lpstr>А які ж навички важливі для критичного мислення?</vt:lpstr>
      <vt:lpstr>Рівні  інтелектуальних навичок (критичного мислення)</vt:lpstr>
      <vt:lpstr>Люди, що мислять критично</vt:lpstr>
      <vt:lpstr>6 критично важливих навичок критичного мислення</vt:lpstr>
      <vt:lpstr>6 критично важливих навичок критичного мислення</vt:lpstr>
      <vt:lpstr>6 критично важливих навичок критичного мислення</vt:lpstr>
      <vt:lpstr>6 критично важливих навичок критичного мислення</vt:lpstr>
      <vt:lpstr>6 критично важливих навичок критичного мислення</vt:lpstr>
      <vt:lpstr>6 критично важливих навичок критичного мислення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Критичне мислення не однакове в залежності від трьох кіл навчання</vt:lpstr>
      <vt:lpstr>Системний процес критичного мислення</vt:lpstr>
      <vt:lpstr>Коло адаптивного розвитку</vt:lpstr>
      <vt:lpstr>Деякі висновки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Критичне мислення</dc:title>
  <dc:creator>Mihail Krikunov</dc:creator>
  <cp:lastModifiedBy>Учетная запись Майкрософт</cp:lastModifiedBy>
  <cp:revision>105</cp:revision>
  <dcterms:created xsi:type="dcterms:W3CDTF">2020-07-17T12:41:17Z</dcterms:created>
  <dcterms:modified xsi:type="dcterms:W3CDTF">2020-08-31T21:56:03Z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246e3c8-a536-4108-b5b2-91b92ae0bca6_Enabled">
    <vt:lpwstr>true</vt:lpwstr>
  </property>
  <property fmtid="{D5CDD505-2E9C-101B-9397-08002B2CF9AE}" pid="3" name="MSIP_Label_3246e3c8-a536-4108-b5b2-91b92ae0bca6_SetDate">
    <vt:lpwstr>2020-08-27T09:42:44Z</vt:lpwstr>
  </property>
  <property fmtid="{D5CDD505-2E9C-101B-9397-08002B2CF9AE}" pid="4" name="MSIP_Label_3246e3c8-a536-4108-b5b2-91b92ae0bca6_Method">
    <vt:lpwstr>Standard</vt:lpwstr>
  </property>
  <property fmtid="{D5CDD505-2E9C-101B-9397-08002B2CF9AE}" pid="5" name="MSIP_Label_3246e3c8-a536-4108-b5b2-91b92ae0bca6_Name">
    <vt:lpwstr>NATO Unclassified</vt:lpwstr>
  </property>
  <property fmtid="{D5CDD505-2E9C-101B-9397-08002B2CF9AE}" pid="6" name="MSIP_Label_3246e3c8-a536-4108-b5b2-91b92ae0bca6_SiteId">
    <vt:lpwstr>cd822ea9-c970-4aa6-998a-f339c5cf0a90</vt:lpwstr>
  </property>
  <property fmtid="{D5CDD505-2E9C-101B-9397-08002B2CF9AE}" pid="7" name="MSIP_Label_3246e3c8-a536-4108-b5b2-91b92ae0bca6_ActionId">
    <vt:lpwstr>ea364fe1-9224-4cc4-bee0-8b99fe82b51d</vt:lpwstr>
  </property>
  <property fmtid="{D5CDD505-2E9C-101B-9397-08002B2CF9AE}" pid="8" name="MSIP_Label_3246e3c8-a536-4108-b5b2-91b92ae0bca6_ContentBits">
    <vt:lpwstr>1</vt:lpwstr>
  </property>
</Properties>
</file>