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780" r:id="rId3"/>
    <p:sldId id="871" r:id="rId4"/>
    <p:sldId id="868" r:id="rId5"/>
    <p:sldId id="869" r:id="rId6"/>
    <p:sldId id="862" r:id="rId7"/>
    <p:sldId id="872" r:id="rId8"/>
    <p:sldId id="870" r:id="rId9"/>
    <p:sldId id="336" r:id="rId10"/>
    <p:sldId id="861" r:id="rId11"/>
    <p:sldId id="358" r:id="rId12"/>
    <p:sldId id="449" r:id="rId13"/>
    <p:sldId id="865" r:id="rId14"/>
    <p:sldId id="875" r:id="rId15"/>
    <p:sldId id="430" r:id="rId16"/>
    <p:sldId id="435" r:id="rId17"/>
    <p:sldId id="434" r:id="rId18"/>
    <p:sldId id="776" r:id="rId19"/>
    <p:sldId id="294" r:id="rId20"/>
    <p:sldId id="778" r:id="rId21"/>
    <p:sldId id="779" r:id="rId22"/>
    <p:sldId id="863" r:id="rId23"/>
    <p:sldId id="864" r:id="rId24"/>
    <p:sldId id="259" r:id="rId25"/>
    <p:sldId id="781" r:id="rId26"/>
    <p:sldId id="782" r:id="rId27"/>
    <p:sldId id="783" r:id="rId28"/>
    <p:sldId id="873" r:id="rId29"/>
    <p:sldId id="784" r:id="rId30"/>
    <p:sldId id="876" r:id="rId31"/>
    <p:sldId id="318" r:id="rId32"/>
    <p:sldId id="874" r:id="rId33"/>
    <p:sldId id="831" r:id="rId34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il Krikunov" initials="MK" lastIdx="1" clrIdx="0">
    <p:extLst>
      <p:ext uri="{19B8F6BF-5375-455C-9EA6-DF929625EA0E}">
        <p15:presenceInfo xmlns:p15="http://schemas.microsoft.com/office/powerpoint/2012/main" userId="Mihail Kriku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01/09/2020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xmlns="" id="{6A779754-3EC5-4493-A2AD-696D14DDE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xmlns="" id="{01400E8E-280B-418E-B109-E536F423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a-ET" altLang="aa-ET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xmlns="" id="{4ADF0E01-5516-487F-9277-36B7FB51B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D98110-4659-479B-BCEE-586E537E7CB0}" type="slidenum">
              <a:rPr lang="ru-RU" altLang="aa-ET" smtClean="0"/>
              <a:pPr/>
              <a:t>20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215404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E33ACD90-30DA-4E4B-AC9A-37068115D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120B78-01E4-40E5-A40B-3E3ED4B1F46B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xmlns="" id="{98FBD081-DAF2-4093-8F4A-D6659AB97F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740B58-4286-4C3E-BF06-97E40F02E4F8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xmlns="" id="{5D467A82-AE23-4A7F-B0D1-F4464BD06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xmlns="" id="{43BE7538-F7B5-47FD-B05B-19650BAE2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lv-LV" altLang="ru-RU"/>
          </a:p>
        </p:txBody>
      </p:sp>
    </p:spTree>
    <p:extLst>
      <p:ext uri="{BB962C8B-B14F-4D97-AF65-F5344CB8AC3E}">
        <p14:creationId xmlns:p14="http://schemas.microsoft.com/office/powerpoint/2010/main" val="293116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33A7-1BC6-4EDE-914D-9C3D6D95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64F5C-2204-474F-A524-EDCE7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304D8-C21D-4E76-9644-FC9C17B3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BBA847-8592-4689-B7F2-2E1A03EB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CAEC7-302C-4FB8-9C22-8C8EA98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F87C1E-2B3B-4973-B605-0EF08E5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832AC-8173-46CB-BE11-038F1C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5AAA9-5728-477A-9268-6063DCDC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797CAF-398C-4CB2-BD52-68E5BD6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BBDAE-C167-498E-A21C-B60DEC9E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7CC224-7958-4C74-B76B-2DD8D0A2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086D1-E4C8-4BEC-ACD2-E0F297A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М.Крикунов – Мариуполь МРА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A1FF-C31B-451E-AA22-4D7DCAAD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65" y="1029233"/>
            <a:ext cx="9144000" cy="1395413"/>
          </a:xfrm>
        </p:spPr>
        <p:txBody>
          <a:bodyPr/>
          <a:lstStyle/>
          <a:p>
            <a:r>
              <a:rPr lang="uk-UA" dirty="0">
                <a:latin typeface="+mn-lt"/>
              </a:rPr>
              <a:t>Критичне мислення</a:t>
            </a:r>
            <a:endParaRPr lang="aa-ET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CA7E0-A0E6-4ED2-A276-8E8149DC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інструменти</a:t>
            </a:r>
            <a:endParaRPr lang="aa-E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DA1226C-9816-4781-B466-CD4427BE2E08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</a:t>
            </a:r>
            <a:r>
              <a:rPr lang="uk-UA" dirty="0" err="1"/>
              <a:t>Крікунов</a:t>
            </a:r>
            <a:r>
              <a:rPr lang="uk-UA" dirty="0"/>
              <a:t>, </a:t>
            </a:r>
            <a:r>
              <a:rPr lang="en-US" dirty="0"/>
              <a:t>Ph.D.</a:t>
            </a:r>
            <a:endParaRPr lang="aa-ET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12434A3-73FC-49C4-9D1E-A70954890739}"/>
              </a:ext>
            </a:extLst>
          </p:cNvPr>
          <p:cNvSpPr txBox="1">
            <a:spLocks/>
          </p:cNvSpPr>
          <p:nvPr/>
        </p:nvSpPr>
        <p:spPr>
          <a:xfrm>
            <a:off x="1298408" y="3332965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/>
              <a:t>Модуль №8</a:t>
            </a:r>
            <a:endParaRPr lang="aa-E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4BB82-F17E-4E04-A32F-06FBD505EAF3}"/>
              </a:ext>
            </a:extLst>
          </p:cNvPr>
          <p:cNvSpPr txBox="1"/>
          <p:nvPr/>
        </p:nvSpPr>
        <p:spPr>
          <a:xfrm>
            <a:off x="4156788" y="3296299"/>
            <a:ext cx="6695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Контекст і його роль в оцінці ситуації та прийнятті рішень</a:t>
            </a:r>
            <a:br>
              <a:rPr lang="uk-UA" sz="3200" dirty="0"/>
            </a:b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46A24093-29E8-4675-A054-649D1C6E5212}"/>
              </a:ext>
            </a:extLst>
          </p:cNvPr>
          <p:cNvSpPr/>
          <p:nvPr/>
        </p:nvSpPr>
        <p:spPr>
          <a:xfrm rot="10800000">
            <a:off x="172951" y="1800852"/>
            <a:ext cx="1391943" cy="427121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9623" y="5504085"/>
            <a:ext cx="1787104" cy="539755"/>
          </a:xfrm>
          <a:prstGeom prst="rect">
            <a:avLst/>
          </a:prstGeom>
        </p:spPr>
        <p:txBody>
          <a:bodyPr vert="horz" lIns="68494" tIns="34247" rIns="68494" bIns="342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97" i="1" dirty="0">
                <a:latin typeface="+mn-lt"/>
              </a:rPr>
              <a:t>2016 </a:t>
            </a:r>
            <a:r>
              <a:rPr lang="ru-RU" sz="2397" i="1" dirty="0" err="1">
                <a:latin typeface="+mn-lt"/>
              </a:rPr>
              <a:t>рік</a:t>
            </a:r>
            <a:r>
              <a:rPr lang="ru-RU" sz="2397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14880" y="5504085"/>
            <a:ext cx="2441756" cy="491448"/>
          </a:xfrm>
          <a:prstGeom prst="rect">
            <a:avLst/>
          </a:prstGeom>
        </p:spPr>
        <p:txBody>
          <a:bodyPr vert="horz" lIns="68494" tIns="34247" rIns="68494" bIns="3424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99"/>
              </a:spcAft>
              <a:buNone/>
            </a:pPr>
            <a:r>
              <a:rPr lang="pl-PL" sz="2898" dirty="0">
                <a:solidFill>
                  <a:srgbClr val="FF0000"/>
                </a:solidFill>
              </a:rPr>
              <a:t>P</a:t>
            </a:r>
            <a:r>
              <a:rPr lang="en-US" sz="2898" dirty="0" err="1" smtClean="0">
                <a:solidFill>
                  <a:srgbClr val="FF0000"/>
                </a:solidFill>
              </a:rPr>
              <a:t>ost</a:t>
            </a:r>
            <a:r>
              <a:rPr lang="en-US" sz="2898" dirty="0" smtClean="0">
                <a:solidFill>
                  <a:srgbClr val="FF0000"/>
                </a:solidFill>
              </a:rPr>
              <a:t>-truth</a:t>
            </a:r>
            <a:r>
              <a:rPr lang="en-US" sz="2397" dirty="0" smtClean="0">
                <a:solidFill>
                  <a:srgbClr val="FF0000"/>
                </a:solidFill>
              </a:rPr>
              <a:t> </a:t>
            </a:r>
            <a:endParaRPr lang="ru-RU" sz="2397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0120" y="123062"/>
            <a:ext cx="8297271" cy="107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Світ не стає простішим -</a:t>
            </a:r>
            <a:b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Слово року за версією </a:t>
            </a:r>
            <a:r>
              <a:rPr lang="uk-UA" sz="3200" i="1" dirty="0" err="1">
                <a:solidFill>
                  <a:schemeClr val="accent5">
                    <a:lumMod val="50000"/>
                  </a:schemeClr>
                </a:solidFill>
              </a:rPr>
              <a:t>Oxford</a:t>
            </a:r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i="1" dirty="0" err="1">
                <a:solidFill>
                  <a:schemeClr val="accent5">
                    <a:lumMod val="50000"/>
                  </a:schemeClr>
                </a:solidFill>
              </a:rPr>
              <a:t>English</a:t>
            </a:r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i="1" dirty="0" err="1">
                <a:solidFill>
                  <a:schemeClr val="accent5">
                    <a:lumMod val="50000"/>
                  </a:schemeClr>
                </a:solidFill>
              </a:rPr>
              <a:t>Dictionary</a:t>
            </a:r>
            <a:endParaRPr lang="ru-RU" sz="3196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49623" y="4761911"/>
            <a:ext cx="5357980" cy="487127"/>
          </a:xfrm>
          <a:prstGeom prst="rect">
            <a:avLst/>
          </a:prstGeom>
        </p:spPr>
        <p:txBody>
          <a:bodyPr vert="horz" lIns="68494" tIns="34247" rIns="68494" bIns="342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97" i="1" dirty="0">
                <a:latin typeface="+mn-lt"/>
              </a:rPr>
              <a:t>2017 </a:t>
            </a:r>
            <a:r>
              <a:rPr lang="ru-RU" sz="2397" i="1" dirty="0" err="1">
                <a:latin typeface="+mn-lt"/>
              </a:rPr>
              <a:t>рік</a:t>
            </a:r>
            <a:r>
              <a:rPr lang="ru-RU" sz="2397" i="1" dirty="0">
                <a:latin typeface="+mn-lt"/>
              </a:rPr>
              <a:t>:</a:t>
            </a:r>
            <a:r>
              <a:rPr lang="pl-PL" sz="2397" i="1" dirty="0">
                <a:latin typeface="+mn-lt"/>
              </a:rPr>
              <a:t>  </a:t>
            </a:r>
            <a:r>
              <a:rPr lang="ru-RU" sz="2397" i="1" dirty="0">
                <a:latin typeface="+mn-lt"/>
              </a:rPr>
              <a:t> </a:t>
            </a:r>
            <a:r>
              <a:rPr lang="en-US" sz="2898" dirty="0" err="1" smtClean="0">
                <a:solidFill>
                  <a:srgbClr val="FF0000"/>
                </a:solidFill>
                <a:latin typeface="+mn-lt"/>
              </a:rPr>
              <a:t>Youthquake</a:t>
            </a:r>
            <a:r>
              <a:rPr lang="ru-RU" sz="2397" i="1" dirty="0" smtClean="0">
                <a:latin typeface="+mn-lt"/>
              </a:rPr>
              <a:t> </a:t>
            </a:r>
            <a:endParaRPr lang="ru-RU" sz="2397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3050" y="4724558"/>
            <a:ext cx="1252779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98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98" dirty="0" err="1">
                <a:solidFill>
                  <a:schemeClr val="accent5">
                    <a:lumMod val="50000"/>
                  </a:schemeClr>
                </a:solidFill>
              </a:rPr>
              <a:t>Antifa</a:t>
            </a:r>
            <a:r>
              <a:rPr lang="ru-RU" sz="2898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9152" y="5433006"/>
            <a:ext cx="1455848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99"/>
              </a:spcAft>
            </a:pPr>
            <a:r>
              <a:rPr lang="en-US" sz="2898" dirty="0" err="1">
                <a:solidFill>
                  <a:schemeClr val="accent5">
                    <a:lumMod val="50000"/>
                  </a:schemeClr>
                </a:solidFill>
              </a:rPr>
              <a:t>Adulting</a:t>
            </a:r>
            <a:endParaRPr lang="ru-RU" sz="2898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8269" y="3403610"/>
            <a:ext cx="938572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dirty="0"/>
              <a:t>Систематичне замовчування фактичної інформації або надання жертві фальшивої інформації, щоб змусити її засумніватися у власному сприйнятті.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 b="10960"/>
          <a:stretch/>
        </p:blipFill>
        <p:spPr>
          <a:xfrm>
            <a:off x="8684201" y="4724558"/>
            <a:ext cx="2995317" cy="1246771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7059442-A6D8-40DE-B669-9B1CE17AF29E}"/>
              </a:ext>
            </a:extLst>
          </p:cNvPr>
          <p:cNvSpPr txBox="1">
            <a:spLocks/>
          </p:cNvSpPr>
          <p:nvPr/>
        </p:nvSpPr>
        <p:spPr>
          <a:xfrm>
            <a:off x="1423574" y="2152782"/>
            <a:ext cx="4590953" cy="570134"/>
          </a:xfrm>
          <a:prstGeom prst="rect">
            <a:avLst/>
          </a:prstGeom>
        </p:spPr>
        <p:txBody>
          <a:bodyPr vert="horz" lIns="68494" tIns="34247" rIns="68494" bIns="342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>
                <a:latin typeface="+mn-lt"/>
              </a:rPr>
              <a:t>2019 </a:t>
            </a:r>
            <a:r>
              <a:rPr lang="ru-RU" sz="2400" i="1" dirty="0" err="1">
                <a:latin typeface="+mn-lt"/>
              </a:rPr>
              <a:t>рік</a:t>
            </a:r>
            <a:r>
              <a:rPr lang="ru-RU" sz="2400" i="1" dirty="0">
                <a:latin typeface="+mn-lt"/>
              </a:rPr>
              <a:t>: </a:t>
            </a:r>
            <a:r>
              <a:rPr lang="pl-PL" sz="2400" i="1" dirty="0">
                <a:latin typeface="+mn-lt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+mn-lt"/>
              </a:rPr>
              <a:t>Climate Emergency</a:t>
            </a:r>
            <a:endParaRPr lang="ru-RU" sz="29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9B78796-5E13-45DF-AEFA-99297BC9F0FA}"/>
              </a:ext>
            </a:extLst>
          </p:cNvPr>
          <p:cNvSpPr/>
          <p:nvPr/>
        </p:nvSpPr>
        <p:spPr>
          <a:xfrm>
            <a:off x="5992493" y="2175381"/>
            <a:ext cx="240161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chemeClr val="accent5">
                    <a:lumMod val="50000"/>
                  </a:schemeClr>
                </a:solidFill>
              </a:rPr>
              <a:t>Climate action</a:t>
            </a:r>
            <a:endParaRPr lang="aa-ET" sz="2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ECBC2B8-0075-4A38-BAFB-8CB0C57C8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2"/>
          <a:stretch/>
        </p:blipFill>
        <p:spPr>
          <a:xfrm>
            <a:off x="9227860" y="1579409"/>
            <a:ext cx="2329106" cy="176848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35188" y="2956723"/>
            <a:ext cx="2382326" cy="570134"/>
          </a:xfrm>
          <a:prstGeom prst="rect">
            <a:avLst/>
          </a:prstGeom>
        </p:spPr>
        <p:txBody>
          <a:bodyPr vert="horz" lIns="68494" tIns="34247" rIns="68494" bIns="342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97" i="1" dirty="0">
                <a:latin typeface="+mn-lt"/>
              </a:rPr>
              <a:t>201</a:t>
            </a:r>
            <a:r>
              <a:rPr lang="en-US" sz="2397" i="1" dirty="0">
                <a:latin typeface="+mn-lt"/>
              </a:rPr>
              <a:t>8</a:t>
            </a:r>
            <a:r>
              <a:rPr lang="ru-RU" sz="2397" i="1" dirty="0">
                <a:latin typeface="+mn-lt"/>
              </a:rPr>
              <a:t> </a:t>
            </a:r>
            <a:r>
              <a:rPr lang="ru-RU" sz="2397" i="1" dirty="0" err="1">
                <a:latin typeface="+mn-lt"/>
              </a:rPr>
              <a:t>рік</a:t>
            </a:r>
            <a:r>
              <a:rPr lang="ru-RU" sz="2397" i="1" dirty="0">
                <a:latin typeface="+mn-lt"/>
              </a:rPr>
              <a:t>: </a:t>
            </a:r>
            <a:r>
              <a:rPr lang="pl-PL" sz="2397" i="1" dirty="0">
                <a:latin typeface="+mn-lt"/>
              </a:rPr>
              <a:t> </a:t>
            </a:r>
            <a:r>
              <a:rPr lang="pl-PL" sz="2898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98" dirty="0" err="1">
                <a:solidFill>
                  <a:srgbClr val="FF0000"/>
                </a:solidFill>
                <a:latin typeface="+mn-lt"/>
              </a:rPr>
              <a:t>oxic</a:t>
            </a:r>
            <a:endParaRPr lang="en-US" sz="2898" dirty="0">
              <a:solidFill>
                <a:srgbClr val="FF0000"/>
              </a:solidFill>
              <a:latin typeface="+mn-lt"/>
            </a:endParaRPr>
          </a:p>
          <a:p>
            <a:endParaRPr lang="ru-RU" sz="2397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8228" y="2809609"/>
            <a:ext cx="1942904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98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98" dirty="0">
                <a:solidFill>
                  <a:schemeClr val="accent5">
                    <a:lumMod val="50000"/>
                  </a:schemeClr>
                </a:solidFill>
              </a:rPr>
              <a:t>Gaslighting</a:t>
            </a:r>
            <a:endParaRPr lang="ru-RU" sz="2898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E956125-6E43-4096-958D-A76EB54E4590}"/>
              </a:ext>
            </a:extLst>
          </p:cNvPr>
          <p:cNvSpPr txBox="1">
            <a:spLocks/>
          </p:cNvSpPr>
          <p:nvPr/>
        </p:nvSpPr>
        <p:spPr>
          <a:xfrm>
            <a:off x="1435188" y="1403701"/>
            <a:ext cx="5366387" cy="570134"/>
          </a:xfrm>
          <a:prstGeom prst="rect">
            <a:avLst/>
          </a:prstGeom>
        </p:spPr>
        <p:txBody>
          <a:bodyPr vert="horz" lIns="68494" tIns="34247" rIns="68494" bIns="342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>
                <a:latin typeface="+mn-lt"/>
              </a:rPr>
              <a:t>20</a:t>
            </a:r>
            <a:r>
              <a:rPr lang="en-US" sz="2400" i="1" dirty="0">
                <a:latin typeface="+mn-lt"/>
              </a:rPr>
              <a:t>20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рік</a:t>
            </a:r>
            <a:r>
              <a:rPr lang="ru-RU" sz="2400" i="1" dirty="0">
                <a:latin typeface="+mn-lt"/>
              </a:rPr>
              <a:t>: …      </a:t>
            </a:r>
            <a:r>
              <a:rPr lang="uk-UA" sz="2400" dirty="0">
                <a:latin typeface="+mn-lt"/>
              </a:rPr>
              <a:t>можна навіть не гадати…</a:t>
            </a:r>
            <a:endParaRPr lang="ru-RU" sz="29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F3A260F-3E86-4856-8F0F-FF7ADC30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91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5" grpId="0" animBg="1"/>
      <p:bldP spid="17" grpId="0"/>
      <p:bldP spid="9" grpId="0"/>
      <p:bldP spid="10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3"/>
          <p:cNvSpPr>
            <a:spLocks noGrp="1" noChangeArrowheads="1"/>
          </p:cNvSpPr>
          <p:nvPr>
            <p:ph idx="1"/>
          </p:nvPr>
        </p:nvSpPr>
        <p:spPr>
          <a:xfrm>
            <a:off x="716394" y="2184111"/>
            <a:ext cx="6663459" cy="30241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uk-UA" sz="2800" dirty="0"/>
              <a:t>Глибина і швидкість змін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2800" dirty="0"/>
              <a:t>                     - ШОК ВІД МАЙБУТНЬОГО</a:t>
            </a:r>
            <a:endParaRPr lang="ru-RU" altLang="ru-RU" sz="2800" dirty="0"/>
          </a:p>
          <a:p>
            <a:endParaRPr lang="en-US" altLang="ru-RU" sz="2800" dirty="0"/>
          </a:p>
          <a:p>
            <a:r>
              <a:rPr lang="uk-UA" sz="2800" dirty="0"/>
              <a:t>Зростаюча складність середовища і чинників, що впливають на </a:t>
            </a:r>
            <a:r>
              <a:rPr lang="uk-UA" sz="2800" dirty="0" smtClean="0"/>
              <a:t>нього.</a:t>
            </a:r>
            <a:endParaRPr lang="ru-RU" altLang="ru-RU" sz="2800" dirty="0"/>
          </a:p>
        </p:txBody>
      </p:sp>
      <p:pic>
        <p:nvPicPr>
          <p:cNvPr id="130053" name="Picture 7" descr="http://upload.wikimedia.org/wikipedia/commons/e/e1/Alvin_Toffler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5" descr="http://typophile.com/files/futureshock_001lo_4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8" y="4265613"/>
            <a:ext cx="16430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127" y="205870"/>
            <a:ext cx="5421745" cy="1143000"/>
          </a:xfrm>
          <a:solidFill>
            <a:srgbClr val="FFFFFF">
              <a:alpha val="76862"/>
            </a:srgb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uk-UA" dirty="0"/>
              <a:t>2 фактори, що ускладнюють сприйняття середовища</a:t>
            </a:r>
            <a:endParaRPr lang="ru-RU" altLang="ru-RU" dirty="0">
              <a:solidFill>
                <a:srgbClr val="000066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2B25487-36F3-49AD-9456-FC38BD42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074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1C5D86-955F-4F90-9EB0-BA8C82C3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0" t="24653" r="8835" b="9903"/>
          <a:stretch/>
        </p:blipFill>
        <p:spPr>
          <a:xfrm>
            <a:off x="1094678" y="1284143"/>
            <a:ext cx="9486038" cy="55324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2F3C3-3468-4BE6-A24C-5F07C19B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2" y="41420"/>
            <a:ext cx="7846122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Глобальний температурний індекс Суша-океан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Land-Ocean Temperature Index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endParaRPr lang="aa-ET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B86FF5-7F5F-4462-A72C-4515EA16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7456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BFD56-0A41-40B1-9041-43B8A956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25" y="83084"/>
            <a:ext cx="8152985" cy="1130389"/>
          </a:xfrm>
        </p:spPr>
        <p:txBody>
          <a:bodyPr/>
          <a:lstStyle/>
          <a:p>
            <a:r>
              <a:rPr lang="uk-UA" dirty="0"/>
              <a:t>Зміни, що проявились нещодавно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54E6E1-7DA1-44B8-B7FA-DF344BCB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13</a:t>
            </a:fld>
            <a:endParaRPr lang="aa-ET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0D780F-510D-4730-AD12-0976789DB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5"/>
          <a:stretch/>
        </p:blipFill>
        <p:spPr>
          <a:xfrm>
            <a:off x="11296" y="993541"/>
            <a:ext cx="5216486" cy="3287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5BC3E4-992A-44B0-AAA7-9F00EBEA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829"/>
            <a:ext cx="5464909" cy="2906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8AEF5A-35F0-43F8-9F0A-366DB5855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8" y="3979542"/>
            <a:ext cx="6525366" cy="29132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7D9A1E-3019-4F15-B66A-171CE6033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7" y="949625"/>
            <a:ext cx="4985577" cy="3331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231B9B-4275-4227-95A6-54CCE8C185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41" y="1213473"/>
            <a:ext cx="3525608" cy="35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9C061-8601-4D81-9C7F-EBE40180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90" y="2863805"/>
            <a:ext cx="6229512" cy="1130389"/>
          </a:xfrm>
        </p:spPr>
        <p:txBody>
          <a:bodyPr/>
          <a:lstStyle/>
          <a:p>
            <a:pPr algn="ctr"/>
            <a:r>
              <a:rPr lang="uk-UA" dirty="0"/>
              <a:t>В динамічних середовищах – аналізуйте тренди!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CD2CCD-F3F4-47E0-9B8C-111C050F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14</a:t>
            </a:fld>
            <a:endParaRPr lang="aa-ET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75896C-CA08-43B5-808E-9F1B30808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610653"/>
            <a:ext cx="37909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286" y="1365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А </a:t>
            </a:r>
            <a:r>
              <a:rPr lang="ru-RU" sz="4800" dirty="0" err="1"/>
              <a:t>ще</a:t>
            </a:r>
            <a:r>
              <a:rPr lang="ru-RU" sz="4800" dirty="0"/>
              <a:t> з нами </a:t>
            </a:r>
            <a:r>
              <a:rPr lang="ru-RU" sz="4800" dirty="0" err="1"/>
              <a:t>трапився</a:t>
            </a:r>
            <a:r>
              <a:rPr lang="ru-RU" sz="4800" dirty="0"/>
              <a:t>…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14286" y="31249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9600" i="0" dirty="0" err="1">
                <a:solidFill>
                  <a:schemeClr val="bg1"/>
                </a:solidFill>
              </a:rPr>
              <a:t>Інтернет</a:t>
            </a:r>
            <a:r>
              <a:rPr lang="ru-RU" sz="9600" i="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557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414" y="1999378"/>
            <a:ext cx="76286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/>
              <a:t>Кумулятивний обсяг інформації, яка існує на планеті з початку літописної історії до теперішнього часу, за реалістичним оцінками, </a:t>
            </a:r>
            <a:r>
              <a:rPr lang="ru-RU" sz="2800" dirty="0">
                <a:solidFill>
                  <a:srgbClr val="FF0000"/>
                </a:solidFill>
              </a:rPr>
              <a:t>ПОДВОЮЄТЬСЯ</a:t>
            </a:r>
            <a:r>
              <a:rPr lang="ru-RU" sz="2800" dirty="0"/>
              <a:t> </a:t>
            </a:r>
            <a:r>
              <a:rPr lang="ru-RU" sz="2800" dirty="0" err="1"/>
              <a:t>кожні</a:t>
            </a:r>
            <a:r>
              <a:rPr lang="ru-RU" sz="2800" dirty="0"/>
              <a:t>  </a:t>
            </a:r>
            <a:r>
              <a:rPr lang="ru-RU" sz="4000" dirty="0"/>
              <a:t>     </a:t>
            </a:r>
            <a:r>
              <a:rPr lang="ru-RU" sz="2800" dirty="0"/>
              <a:t>роки!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64876" y="380699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2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8705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1"/>
          <a:stretch/>
        </p:blipFill>
        <p:spPr>
          <a:xfrm>
            <a:off x="171778" y="1409737"/>
            <a:ext cx="8920041" cy="54419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39925" y="88952"/>
            <a:ext cx="7127991" cy="1038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Глобальні мобільні дані - зростання трафіку + прогноз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(терабайт на місяць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2671" t="69034" r="21783" b="12974"/>
          <a:stretch/>
        </p:blipFill>
        <p:spPr>
          <a:xfrm>
            <a:off x="5991262" y="3996420"/>
            <a:ext cx="2876550" cy="187172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1EF4DDE1-3584-415F-A278-E9C265CD0BFA}"/>
              </a:ext>
            </a:extLst>
          </p:cNvPr>
          <p:cNvGrpSpPr/>
          <p:nvPr/>
        </p:nvGrpSpPr>
        <p:grpSpPr>
          <a:xfrm>
            <a:off x="9845096" y="404768"/>
            <a:ext cx="2689767" cy="6081036"/>
            <a:chOff x="9845096" y="404768"/>
            <a:chExt cx="2689767" cy="608103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31B58A91-9D85-4281-8DC5-AF4909D03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1"/>
            <a:stretch/>
          </p:blipFill>
          <p:spPr>
            <a:xfrm>
              <a:off x="9877869" y="4864822"/>
              <a:ext cx="2656994" cy="162098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4D567990-0E46-4612-9673-2B30971B4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1"/>
            <a:stretch/>
          </p:blipFill>
          <p:spPr>
            <a:xfrm>
              <a:off x="9855308" y="3381271"/>
              <a:ext cx="2656994" cy="1620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CAB39D50-7142-4E6D-8220-07F41E184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1"/>
            <a:stretch/>
          </p:blipFill>
          <p:spPr>
            <a:xfrm>
              <a:off x="9845096" y="1893020"/>
              <a:ext cx="2656994" cy="162098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F45DB134-D1BC-4ECB-AA48-E83C21EB9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1"/>
            <a:stretch/>
          </p:blipFill>
          <p:spPr>
            <a:xfrm>
              <a:off x="9877869" y="404768"/>
              <a:ext cx="2656994" cy="1620982"/>
            </a:xfrm>
            <a:prstGeom prst="rect">
              <a:avLst/>
            </a:prstGeom>
          </p:spPr>
        </p:pic>
      </p:grp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xmlns="" id="{473C02E1-DE37-46B5-BD97-203E2EC395E4}"/>
              </a:ext>
            </a:extLst>
          </p:cNvPr>
          <p:cNvSpPr/>
          <p:nvPr/>
        </p:nvSpPr>
        <p:spPr>
          <a:xfrm>
            <a:off x="9752386" y="492836"/>
            <a:ext cx="459628" cy="6193411"/>
          </a:xfrm>
          <a:prstGeom prst="leftBrace">
            <a:avLst>
              <a:gd name="adj1" fmla="val 4114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9E41CA-8AA5-4FE8-934E-D6E26BEC349D}"/>
              </a:ext>
            </a:extLst>
          </p:cNvPr>
          <p:cNvSpPr txBox="1"/>
          <p:nvPr/>
        </p:nvSpPr>
        <p:spPr>
          <a:xfrm>
            <a:off x="8296515" y="3417053"/>
            <a:ext cx="1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– </a:t>
            </a:r>
            <a:r>
              <a:rPr lang="en-US" b="1" dirty="0"/>
              <a:t>40.77</a:t>
            </a:r>
            <a:endParaRPr lang="aa-ET" b="1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90CFEE17-7586-4F59-BC46-58613620B93D}"/>
              </a:ext>
            </a:extLst>
          </p:cNvPr>
          <p:cNvSpPr/>
          <p:nvPr/>
        </p:nvSpPr>
        <p:spPr>
          <a:xfrm rot="17550881">
            <a:off x="7378040" y="2806363"/>
            <a:ext cx="1685836" cy="347148"/>
          </a:xfrm>
          <a:prstGeom prst="rightArrow">
            <a:avLst>
              <a:gd name="adj1" fmla="val 4485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36BD0A-582D-4A2A-A96F-80625961BC9F}"/>
              </a:ext>
            </a:extLst>
          </p:cNvPr>
          <p:cNvSpPr txBox="1"/>
          <p:nvPr/>
        </p:nvSpPr>
        <p:spPr>
          <a:xfrm>
            <a:off x="8450772" y="2795271"/>
            <a:ext cx="1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– </a:t>
            </a:r>
            <a:r>
              <a:rPr lang="en-US" b="1" dirty="0"/>
              <a:t>56.8</a:t>
            </a:r>
            <a:endParaRPr lang="aa-ET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A96978-A863-4000-9750-608A9E8B56A3}"/>
              </a:ext>
            </a:extLst>
          </p:cNvPr>
          <p:cNvSpPr txBox="1"/>
          <p:nvPr/>
        </p:nvSpPr>
        <p:spPr>
          <a:xfrm>
            <a:off x="8636488" y="2148672"/>
            <a:ext cx="1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</a:t>
            </a:r>
            <a:r>
              <a:rPr lang="uk-UA" dirty="0"/>
              <a:t>2</a:t>
            </a:r>
            <a:r>
              <a:rPr lang="en-US" dirty="0"/>
              <a:t> – </a:t>
            </a:r>
            <a:r>
              <a:rPr lang="en-US" b="1" dirty="0"/>
              <a:t>77.49</a:t>
            </a:r>
            <a:endParaRPr lang="aa-ET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9D034D-0D8E-4C36-9B7E-4C4EE5959496}"/>
              </a:ext>
            </a:extLst>
          </p:cNvPr>
          <p:cNvSpPr txBox="1"/>
          <p:nvPr/>
        </p:nvSpPr>
        <p:spPr>
          <a:xfrm>
            <a:off x="5281240" y="6020824"/>
            <a:ext cx="4296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https://www.statista.com/statistics/271405/global-mobile-data-traffic-forecast/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0912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8461E-938B-404B-B97C-E855DFDD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9219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Контекст постійно змінюється, тому</a:t>
            </a:r>
            <a:br>
              <a:rPr lang="uk-UA" sz="3200" dirty="0"/>
            </a:br>
            <a:r>
              <a:rPr lang="uk-UA" sz="3200" dirty="0"/>
              <a:t>остерігайтеся оцінок поза контекстом!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aa-ET" sz="4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16CBF6-2F6D-427B-B7DA-195B8D46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18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776B77E-9126-4301-B42F-6D292FA451AD}"/>
              </a:ext>
            </a:extLst>
          </p:cNvPr>
          <p:cNvSpPr txBox="1">
            <a:spLocks/>
          </p:cNvSpPr>
          <p:nvPr/>
        </p:nvSpPr>
        <p:spPr>
          <a:xfrm>
            <a:off x="2152650" y="342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У більш складному світі нам потрібно покладатися на більш глибокий інтелект, аби приймати правильні рішення.</a:t>
            </a:r>
            <a:endParaRPr lang="aa-ET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550403-3C77-4863-8528-E007991584F2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9878" name="Picture 4" descr="http://1.bp.blogspot.com/-xLWNGi6vC9Q/UWdgAWcNzAI/AAAAAAAAKgg/A6lOWTuS94Q/s640/ornate+frame+and+wood+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5347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AutoShape 5"/>
          <p:cNvSpPr>
            <a:spLocks noChangeArrowheads="1"/>
          </p:cNvSpPr>
          <p:nvPr/>
        </p:nvSpPr>
        <p:spPr bwMode="auto">
          <a:xfrm>
            <a:off x="3814186" y="4887118"/>
            <a:ext cx="8581014" cy="2060575"/>
          </a:xfrm>
          <a:prstGeom prst="parallelogram">
            <a:avLst>
              <a:gd name="adj" fmla="val 871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087B9A-E95A-484C-AC40-4FC82BB6CAF7}"/>
              </a:ext>
            </a:extLst>
          </p:cNvPr>
          <p:cNvSpPr txBox="1"/>
          <p:nvPr/>
        </p:nvSpPr>
        <p:spPr>
          <a:xfrm>
            <a:off x="4722091" y="5461054"/>
            <a:ext cx="6100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3200" i="1" dirty="0"/>
              <a:t>СКЛАДНО ПОБАЧИТИ КАРТИНУ, ЗАЛИШАЮЧИСЬ В РАМІ</a:t>
            </a:r>
            <a:endParaRPr lang="ru-RU" altLang="ru-RU" sz="3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2787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40D72-FFDD-455B-B9CF-B0042A77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на</a:t>
            </a:r>
            <a:r>
              <a:rPr lang="uk-UA" dirty="0"/>
              <a:t> сьогодні: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8" cy="435133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uk-UA" sz="2800" dirty="0"/>
              <a:t>Контекст і його роль в оцінці ситуації та прийнятті рішень</a:t>
            </a:r>
          </a:p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uk-UA" sz="2800" dirty="0"/>
              <a:t>Важливість контексту для формування розуміння</a:t>
            </a:r>
          </a:p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uk-UA" sz="2800" dirty="0"/>
              <a:t>Аналіз контексту (модель </a:t>
            </a:r>
            <a:r>
              <a:rPr lang="uk-UA" sz="2800" dirty="0" err="1"/>
              <a:t>Cynefin</a:t>
            </a:r>
            <a:r>
              <a:rPr lang="uk-UA" sz="2800" dirty="0"/>
              <a:t>)</a:t>
            </a:r>
          </a:p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uk-UA" sz="2800" dirty="0"/>
              <a:t>Прийняття рішень, спираючись на тип контексту</a:t>
            </a:r>
          </a:p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uk-UA" sz="2800" dirty="0"/>
              <a:t>Роль аналітика у складних контекстах</a:t>
            </a:r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28FE12-7325-4969-9960-EBE2BAE2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xmlns="" id="{8DB9AF38-EEC9-4BD2-BB84-EC8D531D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45AA53-30DB-4435-B7AC-A46BDFCB7329}" type="slidenum">
              <a:rPr lang="ru-RU" altLang="aa-ET" sz="14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aa-ET" sz="1400">
              <a:solidFill>
                <a:srgbClr val="333399"/>
              </a:solidFill>
            </a:endParaRPr>
          </a:p>
        </p:txBody>
      </p:sp>
      <p:pic>
        <p:nvPicPr>
          <p:cNvPr id="45061" name="Рисунок 1">
            <a:extLst>
              <a:ext uri="{FF2B5EF4-FFF2-40B4-BE49-F238E27FC236}">
                <a16:creationId xmlns:a16="http://schemas.microsoft.com/office/drawing/2014/main" xmlns="" id="{CDC73A3A-BDBE-44EC-9770-2F6880DBA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4" t="62785" r="23975" b="15275"/>
          <a:stretch/>
        </p:blipFill>
        <p:spPr bwMode="auto">
          <a:xfrm>
            <a:off x="0" y="1113270"/>
            <a:ext cx="12192000" cy="50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2">
            <a:extLst>
              <a:ext uri="{FF2B5EF4-FFF2-40B4-BE49-F238E27FC236}">
                <a16:creationId xmlns:a16="http://schemas.microsoft.com/office/drawing/2014/main" xmlns="" id="{1B68D806-8AEE-4076-8FD5-977D4B08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552" y="-29730"/>
            <a:ext cx="7308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Скажіть, що відбувається на фото?</a:t>
            </a:r>
            <a:endParaRPr lang="ru-RU" altLang="aa-ET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39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xmlns="" id="{13212D64-57AD-413F-8A3A-4D64D3C5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60CDED-E93E-407E-BD43-E9826E31C962}" type="slidenum">
              <a:rPr lang="ru-RU" altLang="aa-ET" sz="14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aa-ET" sz="1400">
              <a:solidFill>
                <a:srgbClr val="333399"/>
              </a:solidFill>
            </a:endParaRPr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xmlns="" id="{F5B15236-D726-43A7-A89A-D898C6116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5964" y="136524"/>
            <a:ext cx="464473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aa-ET" dirty="0"/>
              <a:t>А тут</a:t>
            </a:r>
            <a:r>
              <a:rPr lang="en-US" altLang="aa-ET" dirty="0"/>
              <a:t>?</a:t>
            </a:r>
            <a:endParaRPr lang="ru-RU" altLang="aa-ET" dirty="0"/>
          </a:p>
        </p:txBody>
      </p:sp>
      <p:pic>
        <p:nvPicPr>
          <p:cNvPr id="47110" name="Рисунок 1">
            <a:extLst>
              <a:ext uri="{FF2B5EF4-FFF2-40B4-BE49-F238E27FC236}">
                <a16:creationId xmlns:a16="http://schemas.microsoft.com/office/drawing/2014/main" xmlns="" id="{F09BBE0D-607D-4BC2-96ED-3611CA610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42957" r="16916" b="5802"/>
          <a:stretch/>
        </p:blipFill>
        <p:spPr bwMode="auto">
          <a:xfrm>
            <a:off x="0" y="1123950"/>
            <a:ext cx="12192000" cy="50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8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xmlns="" id="{29B3B137-1D84-4BD1-810C-3521E295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FFB502-17D2-4630-976D-4CAC3799338F}" type="slidenum">
              <a:rPr lang="ru-RU" altLang="aa-ET" sz="14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aa-ET" sz="1400">
              <a:solidFill>
                <a:srgbClr val="333399"/>
              </a:solidFill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xmlns="" id="{D5B7BDB8-6B39-4F1F-9CA3-14B5CAED6D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9150" y="44450"/>
            <a:ext cx="7308850" cy="1143000"/>
          </a:xfrm>
        </p:spPr>
        <p:txBody>
          <a:bodyPr/>
          <a:lstStyle/>
          <a:p>
            <a:pPr algn="l" eaLnBrk="1" hangingPunct="1"/>
            <a:r>
              <a:rPr lang="ru-RU" altLang="aa-ET" sz="2800"/>
              <a:t>Что это такое</a:t>
            </a:r>
            <a:r>
              <a:rPr lang="en-US" altLang="aa-ET" sz="2800"/>
              <a:t>?</a:t>
            </a:r>
            <a:endParaRPr lang="ru-RU" altLang="aa-ET" sz="2800"/>
          </a:p>
        </p:txBody>
      </p:sp>
      <p:sp>
        <p:nvSpPr>
          <p:cNvPr id="48134" name="Rectangle 5">
            <a:extLst>
              <a:ext uri="{FF2B5EF4-FFF2-40B4-BE49-F238E27FC236}">
                <a16:creationId xmlns:a16="http://schemas.microsoft.com/office/drawing/2014/main" xmlns="" id="{20D8955A-8EF2-456C-B18D-AA345F1F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6" y="5243513"/>
            <a:ext cx="7345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aa-ET" sz="2800" i="1">
                <a:solidFill>
                  <a:srgbClr val="000000"/>
                </a:solidFill>
              </a:rPr>
              <a:t>Есть идеи</a:t>
            </a:r>
            <a:r>
              <a:rPr lang="en-US" altLang="aa-ET" sz="2800" i="1">
                <a:solidFill>
                  <a:srgbClr val="000000"/>
                </a:solidFill>
              </a:rPr>
              <a:t>?</a:t>
            </a:r>
            <a:endParaRPr lang="ru-RU" altLang="aa-ET" sz="2800" i="1">
              <a:solidFill>
                <a:srgbClr val="000000"/>
              </a:solidFill>
            </a:endParaRPr>
          </a:p>
        </p:txBody>
      </p:sp>
      <p:pic>
        <p:nvPicPr>
          <p:cNvPr id="48135" name="Рисунок 1">
            <a:extLst>
              <a:ext uri="{FF2B5EF4-FFF2-40B4-BE49-F238E27FC236}">
                <a16:creationId xmlns:a16="http://schemas.microsoft.com/office/drawing/2014/main" xmlns="" id="{2BDC4075-2510-4CA5-8A3A-9C2E59F93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" r="10706"/>
          <a:stretch>
            <a:fillRect/>
          </a:stretch>
        </p:blipFill>
        <p:spPr bwMode="auto">
          <a:xfrm>
            <a:off x="3105150" y="-4445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6B12619-C966-4874-9E30-ED309E0B087D}"/>
              </a:ext>
            </a:extLst>
          </p:cNvPr>
          <p:cNvSpPr txBox="1">
            <a:spLocks noChangeArrowheads="1"/>
          </p:cNvSpPr>
          <p:nvPr/>
        </p:nvSpPr>
        <p:spPr>
          <a:xfrm>
            <a:off x="103332" y="1242218"/>
            <a:ext cx="3406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altLang="aa-ET" sz="2800" dirty="0"/>
              <a:t>А </a:t>
            </a:r>
            <a:r>
              <a:rPr lang="uk-UA" altLang="aa-ET" sz="2800" dirty="0"/>
              <a:t>це фото повністю:</a:t>
            </a:r>
            <a:endParaRPr lang="ru-RU" altLang="aa-ET" sz="2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78EE581-16D0-40B9-92F5-A862C2CA4DA7}"/>
              </a:ext>
            </a:extLst>
          </p:cNvPr>
          <p:cNvSpPr txBox="1">
            <a:spLocks noChangeArrowheads="1"/>
          </p:cNvSpPr>
          <p:nvPr/>
        </p:nvSpPr>
        <p:spPr>
          <a:xfrm>
            <a:off x="81107" y="2241550"/>
            <a:ext cx="3001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altLang="aa-ET" sz="2800" dirty="0"/>
              <a:t>Так, це </a:t>
            </a:r>
            <a:r>
              <a:rPr lang="uk-UA" sz="2800" dirty="0"/>
              <a:t>Нью Йорк,</a:t>
            </a:r>
            <a:r>
              <a:rPr lang="ru-RU" sz="2800" dirty="0"/>
              <a:t> </a:t>
            </a:r>
            <a:r>
              <a:rPr lang="uk-UA" altLang="aa-ET" sz="2800" dirty="0"/>
              <a:t>11 вересня 2001 р.</a:t>
            </a:r>
            <a:endParaRPr lang="ru-RU" altLang="aa-ET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FBBF83-2FD5-4EE8-B80F-8AE0AD846B24}"/>
              </a:ext>
            </a:extLst>
          </p:cNvPr>
          <p:cNvSpPr txBox="1"/>
          <p:nvPr/>
        </p:nvSpPr>
        <p:spPr>
          <a:xfrm>
            <a:off x="4934527" y="6352143"/>
            <a:ext cx="71189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Thomas </a:t>
            </a:r>
            <a:r>
              <a:rPr lang="en-US" dirty="0" err="1"/>
              <a:t>Hoepker</a:t>
            </a:r>
            <a:r>
              <a:rPr lang="en-US" dirty="0"/>
              <a:t> - USA. 2001. Brooklyn, New York. September 11, 2001.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6816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8461E-938B-404B-B97C-E855DFDD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210343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Чи змінювалось Ваше сприйняття цього фото від фрагменту до фрагменту?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aa-ET" sz="4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16CBF6-2F6D-427B-B7DA-195B8D46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23</a:t>
            </a:fld>
            <a:endParaRPr lang="ru-RU"/>
          </a:p>
        </p:txBody>
      </p:sp>
      <p:pic>
        <p:nvPicPr>
          <p:cNvPr id="3" name="Picture 8" descr="http://www.heybigguyblog.com/wp-content/uploads/2013/01/3d-tv-glasses.jpg">
            <a:extLst>
              <a:ext uri="{FF2B5EF4-FFF2-40B4-BE49-F238E27FC236}">
                <a16:creationId xmlns:a16="http://schemas.microsoft.com/office/drawing/2014/main" xmlns="" id="{A11DCB1B-975C-4B40-A95E-26F6F90E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048433"/>
            <a:ext cx="4105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4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Oval 8">
            <a:extLst>
              <a:ext uri="{FF2B5EF4-FFF2-40B4-BE49-F238E27FC236}">
                <a16:creationId xmlns:a16="http://schemas.microsoft.com/office/drawing/2014/main" xmlns="" id="{432F3A2C-A688-433A-826B-2A22C843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574" y="593426"/>
            <a:ext cx="4389120" cy="43891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a-ET" altLang="aa-ET" sz="1800"/>
          </a:p>
        </p:txBody>
      </p:sp>
      <p:sp>
        <p:nvSpPr>
          <p:cNvPr id="63493" name="Oval 5">
            <a:extLst>
              <a:ext uri="{FF2B5EF4-FFF2-40B4-BE49-F238E27FC236}">
                <a16:creationId xmlns:a16="http://schemas.microsoft.com/office/drawing/2014/main" xmlns="" id="{BB713A4C-D07E-4F58-BF45-76E44F4B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204" y="1144094"/>
            <a:ext cx="2286000" cy="2286000"/>
          </a:xfrm>
          <a:prstGeom prst="ellipse">
            <a:avLst/>
          </a:prstGeom>
          <a:solidFill>
            <a:srgbClr val="FFFFFF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latin typeface="+mn-lt"/>
                <a:cs typeface="Tahoma" panose="020B0604030504040204" pitchFamily="34" charset="0"/>
              </a:rPr>
              <a:t>Плани</a:t>
            </a:r>
            <a:r>
              <a:rPr lang="ru-RU" altLang="ru-RU" sz="2400" dirty="0">
                <a:latin typeface="+mn-lt"/>
                <a:cs typeface="Tahoma" panose="020B0604030504040204" pitchFamily="34" charset="0"/>
              </a:rPr>
              <a:t> на </a:t>
            </a:r>
            <a:r>
              <a:rPr lang="ru-RU" altLang="ru-RU" sz="2400" dirty="0" err="1">
                <a:latin typeface="+mn-lt"/>
                <a:cs typeface="Tahoma" panose="020B0604030504040204" pitchFamily="34" charset="0"/>
              </a:rPr>
              <a:t>майбутнє</a:t>
            </a:r>
            <a:endParaRPr lang="ru-RU" altLang="ru-RU" sz="24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3494" name="Oval 6">
            <a:extLst>
              <a:ext uri="{FF2B5EF4-FFF2-40B4-BE49-F238E27FC236}">
                <a16:creationId xmlns:a16="http://schemas.microsoft.com/office/drawing/2014/main" xmlns="" id="{BA4290BE-5F57-4AE2-BD6D-3EF905F7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093" y="1197354"/>
            <a:ext cx="2286000" cy="2286000"/>
          </a:xfrm>
          <a:prstGeom prst="ellipse">
            <a:avLst/>
          </a:prstGeom>
          <a:solidFill>
            <a:srgbClr val="FFFFFF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latin typeface="+mn-lt"/>
                <a:cs typeface="Tahoma" panose="020B0604030504040204" pitchFamily="34" charset="0"/>
              </a:rPr>
              <a:t>Релевантне</a:t>
            </a:r>
            <a:r>
              <a:rPr lang="ru-RU" altLang="ru-RU" sz="2400" dirty="0">
                <a:latin typeface="+mn-lt"/>
                <a:cs typeface="Tahoma" panose="020B0604030504040204" pitchFamily="34" charset="0"/>
              </a:rPr>
              <a:t> </a:t>
            </a:r>
            <a:r>
              <a:rPr lang="ru-RU" altLang="ru-RU" sz="2400" dirty="0" err="1">
                <a:latin typeface="+mn-lt"/>
                <a:cs typeface="Tahoma" panose="020B0604030504040204" pitchFamily="34" charset="0"/>
              </a:rPr>
              <a:t>минуле</a:t>
            </a:r>
            <a:endParaRPr lang="ru-RU" altLang="ru-RU" sz="24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3495" name="Oval 7">
            <a:extLst>
              <a:ext uri="{FF2B5EF4-FFF2-40B4-BE49-F238E27FC236}">
                <a16:creationId xmlns:a16="http://schemas.microsoft.com/office/drawing/2014/main" xmlns="" id="{C3E51A36-E0AB-4623-8C5C-0A7578B2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529" y="2680735"/>
            <a:ext cx="2286000" cy="2286000"/>
          </a:xfrm>
          <a:prstGeom prst="ellipse">
            <a:avLst/>
          </a:prstGeom>
          <a:solidFill>
            <a:srgbClr val="FFFFFF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latin typeface="+mn-lt"/>
                <a:cs typeface="Tahoma" panose="020B0604030504040204" pitchFamily="34" charset="0"/>
              </a:rPr>
              <a:t>Існуючі</a:t>
            </a:r>
            <a:r>
              <a:rPr lang="ru-RU" altLang="ru-RU" sz="2400" dirty="0">
                <a:latin typeface="+mn-lt"/>
                <a:cs typeface="Tahoma" panose="020B0604030504040204" pitchFamily="34" charset="0"/>
              </a:rPr>
              <a:t> </a:t>
            </a:r>
            <a:r>
              <a:rPr lang="ru-RU" altLang="ru-RU" sz="2400" dirty="0" err="1">
                <a:latin typeface="+mn-lt"/>
                <a:cs typeface="Tahoma" panose="020B0604030504040204" pitchFamily="34" charset="0"/>
              </a:rPr>
              <a:t>умови</a:t>
            </a:r>
            <a:endParaRPr lang="ru-RU" altLang="ru-RU" sz="24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3496" name="Rectangle 2">
            <a:extLst>
              <a:ext uri="{FF2B5EF4-FFF2-40B4-BE49-F238E27FC236}">
                <a16:creationId xmlns:a16="http://schemas.microsoft.com/office/drawing/2014/main" xmlns="" id="{5A9BC044-4F43-42C9-BD00-D310E7592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1381" y="-221528"/>
            <a:ext cx="5708649" cy="1143000"/>
          </a:xfrm>
        </p:spPr>
        <p:txBody>
          <a:bodyPr/>
          <a:lstStyle/>
          <a:p>
            <a:pPr algn="l" eaLnBrk="1" hangingPunct="1"/>
            <a:r>
              <a:rPr lang="ru-RU" altLang="ru-RU" dirty="0" err="1"/>
              <a:t>Розуміння</a:t>
            </a:r>
            <a:r>
              <a:rPr lang="ru-RU" altLang="ru-RU" dirty="0"/>
              <a:t> контексту</a:t>
            </a:r>
          </a:p>
        </p:txBody>
      </p:sp>
      <p:pic>
        <p:nvPicPr>
          <p:cNvPr id="63497" name="Picture 10" descr="http://us.cdn2.123rf.com/168nwm/baurka/baurka1104/baurka110400045/9357904-3d-sign-isolated-on-white.jpg">
            <a:extLst>
              <a:ext uri="{FF2B5EF4-FFF2-40B4-BE49-F238E27FC236}">
                <a16:creationId xmlns:a16="http://schemas.microsoft.com/office/drawing/2014/main" xmlns="" id="{51F0EB2E-1E34-4C17-AC90-3304E69E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317" y="79649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11">
            <a:extLst>
              <a:ext uri="{FF2B5EF4-FFF2-40B4-BE49-F238E27FC236}">
                <a16:creationId xmlns:a16="http://schemas.microsoft.com/office/drawing/2014/main" xmlns="" id="{406D9115-21AB-46D2-93D8-B2031776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499" y="406423"/>
            <a:ext cx="2297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>
                <a:latin typeface="+mn-lt"/>
              </a:rPr>
              <a:t>МИСЛЕННЯ</a:t>
            </a:r>
            <a:endParaRPr lang="ru-RU" altLang="ru-RU" sz="2800" dirty="0">
              <a:latin typeface="+mn-lt"/>
            </a:endParaRPr>
          </a:p>
        </p:txBody>
      </p:sp>
      <p:sp>
        <p:nvSpPr>
          <p:cNvPr id="63499" name="Rectangle 12">
            <a:extLst>
              <a:ext uri="{FF2B5EF4-FFF2-40B4-BE49-F238E27FC236}">
                <a16:creationId xmlns:a16="http://schemas.microsoft.com/office/drawing/2014/main" xmlns="" id="{127E43A8-B2F9-4FF2-ADCB-1CE32BDE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323" y="2195635"/>
            <a:ext cx="34530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latin typeface="+mn-lt"/>
              </a:rPr>
              <a:t>Інтуїтивне розуміння </a:t>
            </a:r>
            <a:r>
              <a:rPr lang="uk-UA" sz="2400" dirty="0">
                <a:latin typeface="+mn-lt"/>
              </a:rPr>
              <a:t>того, як минулі події і минулі рішення вплинули або сформували поточний контекст</a:t>
            </a:r>
            <a:endParaRPr lang="ru-RU" altLang="ru-RU" sz="2400" dirty="0">
              <a:latin typeface="+mn-lt"/>
            </a:endParaRPr>
          </a:p>
        </p:txBody>
      </p:sp>
      <p:sp>
        <p:nvSpPr>
          <p:cNvPr id="63500" name="Rectangle 13">
            <a:extLst>
              <a:ext uri="{FF2B5EF4-FFF2-40B4-BE49-F238E27FC236}">
                <a16:creationId xmlns:a16="http://schemas.microsoft.com/office/drawing/2014/main" xmlns="" id="{1D4A2F11-2FA9-4ACF-85D4-FE6420CF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981" y="2140272"/>
            <a:ext cx="41951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latin typeface="+mn-lt"/>
              </a:rPr>
              <a:t>Формування рішень,</a:t>
            </a:r>
            <a:r>
              <a:rPr lang="uk-UA" sz="24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400" dirty="0">
                <a:latin typeface="+mn-lt"/>
              </a:rPr>
              <a:t>заснованих на сформульованих ідеях і думках щодо кращого майбутнього</a:t>
            </a:r>
            <a:endParaRPr lang="ru-RU" altLang="ru-RU" sz="2400" dirty="0">
              <a:latin typeface="+mn-lt"/>
            </a:endParaRPr>
          </a:p>
        </p:txBody>
      </p:sp>
      <p:sp>
        <p:nvSpPr>
          <p:cNvPr id="63501" name="Rectangle 14">
            <a:extLst>
              <a:ext uri="{FF2B5EF4-FFF2-40B4-BE49-F238E27FC236}">
                <a16:creationId xmlns:a16="http://schemas.microsoft.com/office/drawing/2014/main" xmlns="" id="{EBD6BE20-4484-4320-80AA-9B6E7ADB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316" y="5044381"/>
            <a:ext cx="10217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latin typeface="+mn-lt"/>
              </a:rPr>
              <a:t>Гостре розуміння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400" dirty="0">
                <a:latin typeface="+mn-lt"/>
              </a:rPr>
              <a:t> поточних соціальних, культурних, економічних, політичних і персональних відносин або уявлень, що впливають на людину і інших людей</a:t>
            </a:r>
            <a:endParaRPr lang="ru-RU" altLang="ru-RU" sz="2400" dirty="0">
              <a:latin typeface="+mn-lt"/>
            </a:endParaRPr>
          </a:p>
        </p:txBody>
      </p:sp>
      <p:sp>
        <p:nvSpPr>
          <p:cNvPr id="63502" name="TextBox 1">
            <a:extLst>
              <a:ext uri="{FF2B5EF4-FFF2-40B4-BE49-F238E27FC236}">
                <a16:creationId xmlns:a16="http://schemas.microsoft.com/office/drawing/2014/main" xmlns="" id="{7F6C937C-4193-4AF9-94AB-2056510A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814" y="1542876"/>
            <a:ext cx="2016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a-ET" sz="2800" dirty="0">
                <a:solidFill>
                  <a:srgbClr val="0033CC"/>
                </a:solidFill>
                <a:latin typeface="+mn-lt"/>
              </a:rPr>
              <a:t>hindsight</a:t>
            </a:r>
            <a:endParaRPr lang="ru-RU" altLang="aa-ET" sz="2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3503" name="TextBox 15">
            <a:extLst>
              <a:ext uri="{FF2B5EF4-FFF2-40B4-BE49-F238E27FC236}">
                <a16:creationId xmlns:a16="http://schemas.microsoft.com/office/drawing/2014/main" xmlns="" id="{CA1DAB37-08E9-47E1-AD92-D3D50302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523" y="6241766"/>
            <a:ext cx="1293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a-ET" sz="2800" dirty="0">
                <a:solidFill>
                  <a:srgbClr val="0033CC"/>
                </a:solidFill>
                <a:latin typeface="+mn-lt"/>
              </a:rPr>
              <a:t>insight</a:t>
            </a:r>
            <a:endParaRPr lang="ru-RU" altLang="aa-ET" sz="2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3504" name="TextBox 16">
            <a:extLst>
              <a:ext uri="{FF2B5EF4-FFF2-40B4-BE49-F238E27FC236}">
                <a16:creationId xmlns:a16="http://schemas.microsoft.com/office/drawing/2014/main" xmlns="" id="{7A8085F8-F094-4057-9D2D-967F0ACAD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90" y="1525687"/>
            <a:ext cx="2200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a-ET" sz="2800" dirty="0">
                <a:solidFill>
                  <a:srgbClr val="0033CC"/>
                </a:solidFill>
                <a:latin typeface="+mn-lt"/>
              </a:rPr>
              <a:t>foresight</a:t>
            </a:r>
            <a:endParaRPr lang="ru-RU" altLang="aa-ET" sz="2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2B0636-07D1-4EDD-B6EE-3443B8FA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24</a:t>
            </a:fld>
            <a:endParaRPr lang="aa-E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Номер слайда 3">
            <a:extLst>
              <a:ext uri="{FF2B5EF4-FFF2-40B4-BE49-F238E27FC236}">
                <a16:creationId xmlns:a16="http://schemas.microsoft.com/office/drawing/2014/main" xmlns="" id="{D372703C-C6E0-48C9-8895-396B0343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C72C0A-BACF-445D-A156-F11B3A7C8C37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xmlns="" id="{0F914FFB-AA40-41D7-8138-86467138F2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574473" y="136525"/>
            <a:ext cx="8153832" cy="1358901"/>
          </a:xfrm>
        </p:spPr>
        <p:txBody>
          <a:bodyPr>
            <a:normAutofit/>
          </a:bodyPr>
          <a:lstStyle/>
          <a:p>
            <a:pPr algn="ctr">
              <a:tabLst>
                <a:tab pos="7531100" algn="r"/>
              </a:tabLst>
            </a:pPr>
            <a:r>
              <a:rPr lang="ru-RU" altLang="ru-RU" dirty="0" err="1"/>
              <a:t>Корисна</a:t>
            </a:r>
            <a:r>
              <a:rPr lang="ru-RU" altLang="ru-RU" dirty="0"/>
              <a:t> модель </a:t>
            </a:r>
            <a:r>
              <a:rPr lang="ru-RU" altLang="ru-RU" dirty="0" err="1"/>
              <a:t>розуміння</a:t>
            </a:r>
            <a:r>
              <a:rPr lang="ru-RU" altLang="ru-RU" dirty="0"/>
              <a:t> контексту</a:t>
            </a:r>
            <a:r>
              <a:rPr lang="en-AU" altLang="ru-RU" dirty="0"/>
              <a:t/>
            </a:r>
            <a:br>
              <a:rPr lang="en-AU" altLang="ru-RU" dirty="0"/>
            </a:br>
            <a:r>
              <a:rPr lang="ru-RU" altLang="ru-RU" sz="2400" dirty="0" err="1"/>
              <a:t>Кеневін</a:t>
            </a:r>
            <a:r>
              <a:rPr lang="ru-RU" altLang="ru-RU" sz="2400" dirty="0"/>
              <a:t> (</a:t>
            </a:r>
            <a:r>
              <a:rPr lang="en-AU" altLang="ru-RU" sz="2400" dirty="0" err="1"/>
              <a:t>Cynefin</a:t>
            </a:r>
            <a:r>
              <a:rPr lang="ru-RU" altLang="ru-RU" sz="2400" dirty="0"/>
              <a:t>)</a:t>
            </a:r>
            <a:endParaRPr lang="en-AU" altLang="ru-RU" sz="2000" i="0" dirty="0"/>
          </a:p>
        </p:txBody>
      </p:sp>
      <p:pic>
        <p:nvPicPr>
          <p:cNvPr id="50182" name="Picture 13">
            <a:extLst>
              <a:ext uri="{FF2B5EF4-FFF2-40B4-BE49-F238E27FC236}">
                <a16:creationId xmlns:a16="http://schemas.microsoft.com/office/drawing/2014/main" xmlns="" id="{44FAD43F-675C-4C2A-8E23-0DB3182D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87" y="1383899"/>
            <a:ext cx="33131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5">
            <a:extLst>
              <a:ext uri="{FF2B5EF4-FFF2-40B4-BE49-F238E27FC236}">
                <a16:creationId xmlns:a16="http://schemas.microsoft.com/office/drawing/2014/main" xmlns="" id="{6DCE0727-2887-46C6-93ED-61B17B59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7"/>
          <a:stretch>
            <a:fillRect/>
          </a:stretch>
        </p:blipFill>
        <p:spPr bwMode="auto">
          <a:xfrm>
            <a:off x="10586765" y="3900601"/>
            <a:ext cx="160523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9">
            <a:extLst>
              <a:ext uri="{FF2B5EF4-FFF2-40B4-BE49-F238E27FC236}">
                <a16:creationId xmlns:a16="http://schemas.microsoft.com/office/drawing/2014/main" xmlns="" id="{3A75837D-EBE8-4464-A95F-FF1CFD4D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2083" r="5495" b="1297"/>
          <a:stretch>
            <a:fillRect/>
          </a:stretch>
        </p:blipFill>
        <p:spPr bwMode="auto">
          <a:xfrm>
            <a:off x="0" y="1383899"/>
            <a:ext cx="5257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5">
            <a:extLst>
              <a:ext uri="{FF2B5EF4-FFF2-40B4-BE49-F238E27FC236}">
                <a16:creationId xmlns:a16="http://schemas.microsoft.com/office/drawing/2014/main" xmlns="" id="{6D3A2C5F-ECFD-4CDD-950D-E05F7E19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17903" r="58263" b="67870"/>
          <a:stretch>
            <a:fillRect/>
          </a:stretch>
        </p:blipFill>
        <p:spPr bwMode="auto">
          <a:xfrm>
            <a:off x="-83126" y="4278551"/>
            <a:ext cx="2854036" cy="8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Rectangle 8">
            <a:extLst>
              <a:ext uri="{FF2B5EF4-FFF2-40B4-BE49-F238E27FC236}">
                <a16:creationId xmlns:a16="http://schemas.microsoft.com/office/drawing/2014/main" xmlns="" id="{8563AE61-EC8F-4DA4-A0B6-1EC8D986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0" y="5162412"/>
            <a:ext cx="8409708" cy="10239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ru-RU" altLang="ru-RU" b="1" dirty="0" err="1">
                <a:solidFill>
                  <a:srgbClr val="000000"/>
                </a:solidFill>
                <a:latin typeface="+mn-lt"/>
              </a:rPr>
              <a:t>Кеневін</a:t>
            </a:r>
            <a:r>
              <a:rPr lang="ru-RU" altLang="ru-RU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uk-UA" dirty="0" err="1"/>
              <a:t>уельскою</a:t>
            </a:r>
            <a:r>
              <a:rPr lang="uk-UA" dirty="0"/>
              <a:t> </a:t>
            </a:r>
            <a:r>
              <a:rPr lang="uk-UA" dirty="0" err="1"/>
              <a:t>cynefin</a:t>
            </a:r>
            <a:r>
              <a:rPr lang="uk-UA" dirty="0"/>
              <a:t> [</a:t>
            </a:r>
            <a:r>
              <a:rPr lang="uk-UA" dirty="0" err="1"/>
              <a:t>ku-nev-in</a:t>
            </a:r>
            <a:r>
              <a:rPr lang="uk-UA" dirty="0"/>
              <a:t>] - безліч чинників нашого навколишнього середовища і наш досвід, що впливають на нас у спосіб, який ми не в змозі зрозуміти</a:t>
            </a:r>
            <a:endParaRPr lang="ru-RU" alt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D77940-EE47-413D-B195-FA7B9822C0BF}"/>
              </a:ext>
            </a:extLst>
          </p:cNvPr>
          <p:cNvSpPr txBox="1"/>
          <p:nvPr/>
        </p:nvSpPr>
        <p:spPr>
          <a:xfrm>
            <a:off x="5437259" y="3207983"/>
            <a:ext cx="2214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 err="1">
                <a:solidFill>
                  <a:srgbClr val="000000"/>
                </a:solidFill>
                <a:latin typeface="+mn-lt"/>
              </a:rPr>
              <a:t>Девід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 Сноуден </a:t>
            </a:r>
            <a:endParaRPr lang="aa-ET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BBB99E-D583-4C73-BFAC-5500588A0DBF}"/>
              </a:ext>
            </a:extLst>
          </p:cNvPr>
          <p:cNvSpPr txBox="1"/>
          <p:nvPr/>
        </p:nvSpPr>
        <p:spPr>
          <a:xfrm>
            <a:off x="7148801" y="3553376"/>
            <a:ext cx="2136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та </a:t>
            </a:r>
            <a:r>
              <a:rPr lang="ru-RU" altLang="ru-RU" sz="2400" dirty="0" err="1">
                <a:solidFill>
                  <a:srgbClr val="000000"/>
                </a:solidFill>
                <a:latin typeface="+mn-lt"/>
              </a:rPr>
              <a:t>Мері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 Бун 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42835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Номер слайда 3">
            <a:extLst>
              <a:ext uri="{FF2B5EF4-FFF2-40B4-BE49-F238E27FC236}">
                <a16:creationId xmlns:a16="http://schemas.microsoft.com/office/drawing/2014/main" xmlns="" id="{99C0B05B-6D17-436D-94DB-1C07A885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6AD6E-5533-478B-9C09-1476620343AC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52230" name="Picture 7">
            <a:extLst>
              <a:ext uri="{FF2B5EF4-FFF2-40B4-BE49-F238E27FC236}">
                <a16:creationId xmlns:a16="http://schemas.microsoft.com/office/drawing/2014/main" xmlns="" id="{E4306ED7-C405-4F3F-B93B-3492489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29" y="1130301"/>
            <a:ext cx="896461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>
            <a:extLst>
              <a:ext uri="{FF2B5EF4-FFF2-40B4-BE49-F238E27FC236}">
                <a16:creationId xmlns:a16="http://schemas.microsoft.com/office/drawing/2014/main" xmlns="" id="{E5602016-423F-4C43-A7CF-28CFEB26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1873" r="33580" b="8965"/>
          <a:stretch>
            <a:fillRect/>
          </a:stretch>
        </p:blipFill>
        <p:spPr bwMode="auto">
          <a:xfrm>
            <a:off x="13042" y="1712045"/>
            <a:ext cx="2073301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>
            <a:extLst>
              <a:ext uri="{FF2B5EF4-FFF2-40B4-BE49-F238E27FC236}">
                <a16:creationId xmlns:a16="http://schemas.microsoft.com/office/drawing/2014/main" xmlns="" id="{C5102D8D-32DF-4CC4-B8E4-FC3A374A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2" y="3960814"/>
            <a:ext cx="13001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49279222-BAA4-46A3-BFD4-8C89A098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957" y="4103320"/>
            <a:ext cx="565171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                             </a:t>
            </a: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Очевидний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  <a:p>
            <a:pPr marL="768350" lvl="1" indent="-285750">
              <a:lnSpc>
                <a:spcPts val="2500"/>
              </a:lnSpc>
            </a:pPr>
            <a:r>
              <a:rPr lang="uk-UA" sz="2400" dirty="0">
                <a:latin typeface="+mn-lt"/>
              </a:rPr>
              <a:t>Наявні причинно-наслідкові зв'язки</a:t>
            </a:r>
          </a:p>
          <a:p>
            <a:pPr marL="768350" lvl="1" indent="-285750">
              <a:lnSpc>
                <a:spcPts val="2500"/>
              </a:lnSpc>
            </a:pPr>
            <a:r>
              <a:rPr lang="uk-UA" sz="2400" dirty="0">
                <a:latin typeface="+mn-lt"/>
              </a:rPr>
              <a:t>Повторюваність і передбачуваність</a:t>
            </a:r>
          </a:p>
          <a:p>
            <a:pPr marL="768350" lvl="1" indent="-285750">
              <a:lnSpc>
                <a:spcPts val="2500"/>
              </a:lnSpc>
            </a:pPr>
            <a:r>
              <a:rPr lang="uk-UA" sz="2400" dirty="0">
                <a:latin typeface="+mn-lt"/>
              </a:rPr>
              <a:t>Відомі</a:t>
            </a:r>
            <a:endParaRPr lang="en-AU" altLang="ru-RU" sz="2400" b="1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118F9E12-3BDC-43D9-BD99-9E906FF7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9" y="4177860"/>
            <a:ext cx="36703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Хаотичний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  <a:p>
            <a:pPr marL="768350" lvl="1" indent="-285750"/>
            <a:r>
              <a:rPr lang="uk-UA" sz="2400" dirty="0">
                <a:latin typeface="+mn-lt"/>
              </a:rPr>
              <a:t>Відсутність </a:t>
            </a:r>
            <a:r>
              <a:rPr lang="uk-UA" sz="2400" dirty="0" err="1">
                <a:latin typeface="+mn-lt"/>
              </a:rPr>
              <a:t>зв'язків</a:t>
            </a:r>
            <a:r>
              <a:rPr lang="uk-UA" sz="2400" dirty="0">
                <a:latin typeface="+mn-lt"/>
              </a:rPr>
              <a:t> , які можуть бути виявлені, причин і наслідків</a:t>
            </a:r>
            <a:endParaRPr lang="en-AU" altLang="ru-RU" sz="2400" b="1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2235" name="Rectangle 7">
            <a:extLst>
              <a:ext uri="{FF2B5EF4-FFF2-40B4-BE49-F238E27FC236}">
                <a16:creationId xmlns:a16="http://schemas.microsoft.com/office/drawing/2014/main" xmlns="" id="{2B098C5B-257A-4181-9541-B70B13FE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6308726"/>
            <a:ext cx="5762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2236" name="Picture 8">
            <a:extLst>
              <a:ext uri="{FF2B5EF4-FFF2-40B4-BE49-F238E27FC236}">
                <a16:creationId xmlns:a16="http://schemas.microsoft.com/office/drawing/2014/main" xmlns="" id="{8A47E390-CFA2-4A29-A796-202BBD00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9" y="6186489"/>
            <a:ext cx="847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Text Box 9">
            <a:extLst>
              <a:ext uri="{FF2B5EF4-FFF2-40B4-BE49-F238E27FC236}">
                <a16:creationId xmlns:a16="http://schemas.microsoft.com/office/drawing/2014/main" xmlns="" id="{5F00FD85-60E0-496A-9108-1104338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58" y="3496165"/>
            <a:ext cx="2574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solidFill>
                  <a:srgbClr val="808080"/>
                </a:solidFill>
              </a:rPr>
              <a:t>НЕУПОРЯДКОВАНИЙ</a:t>
            </a:r>
          </a:p>
        </p:txBody>
      </p:sp>
      <p:sp>
        <p:nvSpPr>
          <p:cNvPr id="52238" name="Rectangle 13">
            <a:extLst>
              <a:ext uri="{FF2B5EF4-FFF2-40B4-BE49-F238E27FC236}">
                <a16:creationId xmlns:a16="http://schemas.microsoft.com/office/drawing/2014/main" xmlns="" id="{E072D5A2-76D9-4B7D-B476-3C0A9E36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300" y="365125"/>
            <a:ext cx="65913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На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що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схожі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контексти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?</a:t>
            </a:r>
          </a:p>
        </p:txBody>
      </p:sp>
      <p:sp>
        <p:nvSpPr>
          <p:cNvPr id="52239" name="AutoShape 14">
            <a:extLst>
              <a:ext uri="{FF2B5EF4-FFF2-40B4-BE49-F238E27FC236}">
                <a16:creationId xmlns:a16="http://schemas.microsoft.com/office/drawing/2014/main" xmlns="" id="{A872705A-ECED-44DA-B9C6-323A60F188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40" name="AutoShape 15">
            <a:extLst>
              <a:ext uri="{FF2B5EF4-FFF2-40B4-BE49-F238E27FC236}">
                <a16:creationId xmlns:a16="http://schemas.microsoft.com/office/drawing/2014/main" xmlns="" id="{8373B286-52AF-4E94-AE9F-93CBC2B6F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5968" name="Picture 16">
            <a:extLst>
              <a:ext uri="{FF2B5EF4-FFF2-40B4-BE49-F238E27FC236}">
                <a16:creationId xmlns:a16="http://schemas.microsoft.com/office/drawing/2014/main" xmlns="" id="{58A49125-E7B8-463E-8C10-6A084348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4500" r="24011" b="41817"/>
          <a:stretch>
            <a:fillRect/>
          </a:stretch>
        </p:blipFill>
        <p:spPr bwMode="auto">
          <a:xfrm>
            <a:off x="9911758" y="5177681"/>
            <a:ext cx="1584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AutoShape 17">
            <a:extLst>
              <a:ext uri="{FF2B5EF4-FFF2-40B4-BE49-F238E27FC236}">
                <a16:creationId xmlns:a16="http://schemas.microsoft.com/office/drawing/2014/main" xmlns="" id="{6EDD3B5C-A845-4739-845A-A9B94FF233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5970" name="Picture 18">
            <a:extLst>
              <a:ext uri="{FF2B5EF4-FFF2-40B4-BE49-F238E27FC236}">
                <a16:creationId xmlns:a16="http://schemas.microsoft.com/office/drawing/2014/main" xmlns="" id="{C7B75722-FECF-4228-BA9F-2ED07371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0" b="-6738"/>
          <a:stretch>
            <a:fillRect/>
          </a:stretch>
        </p:blipFill>
        <p:spPr bwMode="auto">
          <a:xfrm>
            <a:off x="9384871" y="2539180"/>
            <a:ext cx="24844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Rectangle 20">
            <a:extLst>
              <a:ext uri="{FF2B5EF4-FFF2-40B4-BE49-F238E27FC236}">
                <a16:creationId xmlns:a16="http://schemas.microsoft.com/office/drawing/2014/main" xmlns="" id="{50567E68-F5CA-4E92-A4F3-D0FA4483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778000"/>
            <a:ext cx="1600200" cy="17526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5974" name="Rectangle 22">
            <a:extLst>
              <a:ext uri="{FF2B5EF4-FFF2-40B4-BE49-F238E27FC236}">
                <a16:creationId xmlns:a16="http://schemas.microsoft.com/office/drawing/2014/main" xmlns="" id="{542A120C-0C6A-49D7-B27A-173B13C3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813" y="6232059"/>
            <a:ext cx="1448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333399"/>
                </a:solidFill>
              </a:rPr>
              <a:t>Велосипед</a:t>
            </a:r>
          </a:p>
        </p:txBody>
      </p:sp>
      <p:sp>
        <p:nvSpPr>
          <p:cNvPr id="125975" name="Rectangle 23">
            <a:extLst>
              <a:ext uri="{FF2B5EF4-FFF2-40B4-BE49-F238E27FC236}">
                <a16:creationId xmlns:a16="http://schemas.microsoft.com/office/drawing/2014/main" xmlns="" id="{2F9388B0-D3B7-4A53-AF11-75CF6D39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295" y="3295141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 b="1" i="1" dirty="0">
                <a:solidFill>
                  <a:srgbClr val="333399"/>
                </a:solidFill>
              </a:rPr>
              <a:t>747</a:t>
            </a:r>
            <a:endParaRPr lang="ru-RU" altLang="ru-RU" sz="1800" b="1" i="1" dirty="0">
              <a:solidFill>
                <a:srgbClr val="333399"/>
              </a:solidFill>
            </a:endParaRPr>
          </a:p>
        </p:txBody>
      </p:sp>
      <p:sp>
        <p:nvSpPr>
          <p:cNvPr id="125977" name="Rectangle 25">
            <a:extLst>
              <a:ext uri="{FF2B5EF4-FFF2-40B4-BE49-F238E27FC236}">
                <a16:creationId xmlns:a16="http://schemas.microsoft.com/office/drawing/2014/main" xmlns="" id="{D9D44F79-321E-45EB-A015-36555C91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662" y="6195344"/>
            <a:ext cx="15472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ru-RU" altLang="ru-RU" b="1" i="1" dirty="0" err="1">
                <a:solidFill>
                  <a:srgbClr val="333399"/>
                </a:solidFill>
              </a:rPr>
              <a:t>Пожежа</a:t>
            </a:r>
            <a:endParaRPr lang="en-AU" altLang="ru-RU" b="1" i="1" dirty="0">
              <a:solidFill>
                <a:srgbClr val="333399"/>
              </a:solidFill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xmlns="" id="{D5DCC4D2-7564-4326-8B6C-6F2EE850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15" y="3528291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ru-RU" altLang="ru-RU" sz="1800" kern="0" dirty="0">
                <a:solidFill>
                  <a:srgbClr val="808080"/>
                </a:solidFill>
              </a:rPr>
              <a:t>УПОРЯДКОВАНИЙ</a:t>
            </a: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xmlns="" id="{3438596E-DAB5-48A1-9143-3E60AB48BDC3}"/>
              </a:ext>
            </a:extLst>
          </p:cNvPr>
          <p:cNvSpPr>
            <a:spLocks noChangeArrowheads="1"/>
          </p:cNvSpPr>
          <p:nvPr/>
        </p:nvSpPr>
        <p:spPr bwMode="auto">
          <a:xfrm rot="217762">
            <a:off x="4947744" y="3825080"/>
            <a:ext cx="1422400" cy="20161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tIns="46800" rIns="54000" bIns="4680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БЕЗЛАД</a:t>
            </a:r>
            <a:endParaRPr lang="en-AU" altLang="ru-RU" sz="14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AutoShape 14" descr="https://encrypted-tbn1.gstatic.com/images?q=tbn:ANd9GcTp94CTT9x3w6okqI-tOz-XBPI9o0XKx7RgwsIxlDdEWHQGrrm6CQ">
            <a:extLst>
              <a:ext uri="{FF2B5EF4-FFF2-40B4-BE49-F238E27FC236}">
                <a16:creationId xmlns:a16="http://schemas.microsoft.com/office/drawing/2014/main" xmlns="" id="{2366061B-9333-433A-817A-36E584830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ru-RU" altLang="ru-RU" sz="1800" kern="0">
              <a:solidFill>
                <a:srgbClr val="000000"/>
              </a:solidFill>
            </a:endParaRPr>
          </a:p>
        </p:txBody>
      </p:sp>
      <p:sp>
        <p:nvSpPr>
          <p:cNvPr id="35" name="AutoShape 15" descr="https://encrypted-tbn3.gstatic.com/images?q=tbn:ANd9GcTb1CCtjEjstwSZgO9rNb5muqo2ieD5FieaCJe7xZ2HgLztpW34">
            <a:extLst>
              <a:ext uri="{FF2B5EF4-FFF2-40B4-BE49-F238E27FC236}">
                <a16:creationId xmlns:a16="http://schemas.microsoft.com/office/drawing/2014/main" xmlns="" id="{EC05CB59-C853-4C8E-A1DD-425B22F41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ru-RU" altLang="ru-RU" sz="1800" kern="0">
              <a:solidFill>
                <a:srgbClr val="000000"/>
              </a:solidFill>
            </a:endParaRPr>
          </a:p>
        </p:txBody>
      </p:sp>
      <p:sp>
        <p:nvSpPr>
          <p:cNvPr id="36" name="AutoShape 17" descr="https://encrypted-tbn2.gstatic.com/images?q=tbn:ANd9GcRY7bq9BXk9qAtwMlnMkQKlNRiLrt6XeXje-sWx4wwpKmCx5XlO">
            <a:extLst>
              <a:ext uri="{FF2B5EF4-FFF2-40B4-BE49-F238E27FC236}">
                <a16:creationId xmlns:a16="http://schemas.microsoft.com/office/drawing/2014/main" xmlns="" id="{594F1B85-07D6-4FF0-A5CF-8E9565D49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ru-RU" altLang="ru-RU" sz="1800" kern="0">
              <a:solidFill>
                <a:srgbClr val="000000"/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xmlns="" id="{90FD96F6-6CE9-410B-B1B9-F766DA20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039" y="1218120"/>
            <a:ext cx="4421044" cy="16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2400" b="1" kern="0" dirty="0">
                <a:solidFill>
                  <a:srgbClr val="000000"/>
                </a:solidFill>
              </a:rPr>
              <a:t>                            </a:t>
            </a:r>
            <a:r>
              <a:rPr lang="ru-RU" altLang="ru-RU" sz="2400" b="1" kern="0" dirty="0" err="1">
                <a:solidFill>
                  <a:srgbClr val="000000"/>
                </a:solidFill>
              </a:rPr>
              <a:t>Ускладнений</a:t>
            </a:r>
            <a:endParaRPr lang="en-AU" altLang="ru-RU" sz="2400" b="1" kern="0" dirty="0">
              <a:solidFill>
                <a:srgbClr val="000000"/>
              </a:solidFill>
            </a:endParaRPr>
          </a:p>
          <a:p>
            <a:pPr marL="768350" lvl="1" eaLnBrk="1" hangingPunct="1">
              <a:lnSpc>
                <a:spcPct val="90000"/>
              </a:lnSpc>
              <a:defRPr/>
            </a:pPr>
            <a:r>
              <a:rPr lang="uk-UA" sz="2400" dirty="0"/>
              <a:t>Причини і наслідки рознесені в часі і просторі, але повторювані і піддаються аналізу</a:t>
            </a:r>
          </a:p>
          <a:p>
            <a:pPr marL="768350" lvl="1" eaLnBrk="1" hangingPunct="1">
              <a:lnSpc>
                <a:spcPct val="90000"/>
              </a:lnSpc>
              <a:defRPr/>
            </a:pPr>
            <a:r>
              <a:rPr lang="uk-UA" sz="2400" dirty="0"/>
              <a:t>Можна дізнатися</a:t>
            </a:r>
            <a:r>
              <a:rPr lang="ru-RU" altLang="ru-RU" sz="2400" b="1" i="1" kern="0" dirty="0">
                <a:solidFill>
                  <a:srgbClr val="333399"/>
                </a:solidFill>
              </a:rPr>
              <a:t>           </a:t>
            </a:r>
            <a:endParaRPr lang="en-AU" altLang="ru-RU" sz="2400" b="1" i="1" kern="0" dirty="0">
              <a:solidFill>
                <a:srgbClr val="333399"/>
              </a:solidFill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xmlns="" id="{2F030BAD-FC2D-4D89-B327-37256451A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67" y="1692892"/>
            <a:ext cx="1600200" cy="180667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ru-RU" altLang="ru-RU" sz="1800" kern="0">
              <a:solidFill>
                <a:srgbClr val="000000"/>
              </a:solidFill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xmlns="" id="{25036A07-0C27-4EB1-859C-D57C1A02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1248212"/>
            <a:ext cx="4316412" cy="170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ru-RU" altLang="ru-RU" sz="2400" b="1" kern="0" dirty="0">
                <a:solidFill>
                  <a:srgbClr val="000000"/>
                </a:solidFill>
              </a:rPr>
              <a:t>С</a:t>
            </a:r>
            <a:r>
              <a:rPr lang="uk-UA" altLang="ru-RU" sz="2400" b="1" kern="0" dirty="0" err="1">
                <a:solidFill>
                  <a:srgbClr val="000000"/>
                </a:solidFill>
              </a:rPr>
              <a:t>кладний</a:t>
            </a:r>
            <a:endParaRPr lang="en-AU" altLang="ru-RU" sz="2400" b="1" kern="0" dirty="0">
              <a:solidFill>
                <a:srgbClr val="000000"/>
              </a:solidFill>
            </a:endParaRPr>
          </a:p>
          <a:p>
            <a:pPr marL="768350" lvl="1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uk-UA" sz="2400" dirty="0"/>
              <a:t>Причини і наслідки </a:t>
            </a:r>
          </a:p>
          <a:p>
            <a:pPr marL="804863" lvl="1" indent="0" eaLnBrk="1" hangingPunct="1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uk-UA" sz="2400" dirty="0"/>
              <a:t>узгоджуються в минулому, повторюють-ся випадково</a:t>
            </a:r>
          </a:p>
          <a:p>
            <a:pPr marL="768350" lvl="1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uk-UA" sz="2400" dirty="0"/>
              <a:t>Непередбачувані</a:t>
            </a:r>
            <a:endParaRPr lang="en-AU" altLang="ru-RU" sz="2400" b="1" i="1" kern="0" dirty="0">
              <a:solidFill>
                <a:srgbClr val="333399"/>
              </a:solidFill>
            </a:endParaRPr>
          </a:p>
        </p:txBody>
      </p:sp>
      <p:sp>
        <p:nvSpPr>
          <p:cNvPr id="125976" name="Rectangle 24">
            <a:extLst>
              <a:ext uri="{FF2B5EF4-FFF2-40B4-BE49-F238E27FC236}">
                <a16:creationId xmlns:a16="http://schemas.microsoft.com/office/drawing/2014/main" xmlns="" id="{E565E61C-E388-4F31-BA86-C19DF0DD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04" y="3438583"/>
            <a:ext cx="94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b="1" i="1" dirty="0">
                <a:solidFill>
                  <a:srgbClr val="333399"/>
                </a:solidFill>
              </a:rPr>
              <a:t>Туман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CC7CBB2F-B516-48C4-B8B2-D93DCCCA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690" y="6247607"/>
            <a:ext cx="3670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defRPr/>
            </a:pPr>
            <a:r>
              <a:rPr lang="ru-RU" altLang="ru-RU" sz="1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Катастрофічна</a:t>
            </a: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зміна</a:t>
            </a:r>
            <a:endParaRPr lang="en-AU" alt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xmlns="" id="{841BECDF-837C-4CF4-9B09-F4E3DEBBD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2227" y="5934869"/>
            <a:ext cx="1081088" cy="288925"/>
          </a:xfrm>
          <a:prstGeom prst="line">
            <a:avLst/>
          </a:prstGeom>
          <a:noFill/>
          <a:ln w="57150">
            <a:solidFill>
              <a:srgbClr val="DE3B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02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125974" grpId="0"/>
      <p:bldP spid="125975" grpId="0"/>
      <p:bldP spid="125977" grpId="0"/>
      <p:bldP spid="38" grpId="0"/>
      <p:bldP spid="40" grpId="0"/>
      <p:bldP spid="1259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>
            <a:extLst>
              <a:ext uri="{FF2B5EF4-FFF2-40B4-BE49-F238E27FC236}">
                <a16:creationId xmlns:a16="http://schemas.microsoft.com/office/drawing/2014/main" xmlns="" id="{7FF37D63-BDE9-44EA-84EB-619B3EAE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13" y="1137348"/>
            <a:ext cx="89646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5B5E3B3D-D1A6-4F1B-976B-02853BAB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238" y="1427605"/>
            <a:ext cx="4598251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ct val="30000"/>
              </a:spcAft>
              <a:buNone/>
            </a:pPr>
            <a:r>
              <a:rPr lang="ru-RU" altLang="ru-RU" sz="2400" b="1" dirty="0">
                <a:latin typeface="+mn-lt"/>
              </a:rPr>
              <a:t>С</a:t>
            </a:r>
            <a:r>
              <a:rPr lang="uk-UA" altLang="ru-RU" sz="2400" b="1" dirty="0" err="1">
                <a:latin typeface="+mn-lt"/>
              </a:rPr>
              <a:t>кладний</a:t>
            </a:r>
            <a:endParaRPr lang="en-AU" altLang="ru-RU" sz="2400" b="1" dirty="0">
              <a:latin typeface="+mn-lt"/>
            </a:endParaRPr>
          </a:p>
          <a:p>
            <a:pPr lvl="1">
              <a:spcBef>
                <a:spcPct val="0"/>
              </a:spcBef>
              <a:buNone/>
            </a:pPr>
            <a:r>
              <a:rPr lang="ru-RU" altLang="ru-RU" sz="2400" dirty="0" err="1">
                <a:latin typeface="+mn-lt"/>
              </a:rPr>
              <a:t>Неформальність</a:t>
            </a:r>
            <a:endParaRPr lang="en-AU" altLang="ru-RU" sz="2400" dirty="0">
              <a:latin typeface="+mn-lt"/>
            </a:endParaRPr>
          </a:p>
          <a:p>
            <a:pPr lvl="1">
              <a:spcBef>
                <a:spcPct val="0"/>
              </a:spcBef>
              <a:buNone/>
            </a:pPr>
            <a:r>
              <a:rPr lang="ru-RU" altLang="ru-RU" sz="2400" i="1" dirty="0">
                <a:solidFill>
                  <a:schemeClr val="accent2"/>
                </a:solidFill>
                <a:latin typeface="+mn-lt"/>
              </a:rPr>
              <a:t>Практика, яка </a:t>
            </a:r>
            <a:r>
              <a:rPr lang="ru-RU" altLang="ru-RU" sz="2400" i="1" dirty="0" err="1">
                <a:solidFill>
                  <a:schemeClr val="accent2"/>
                </a:solidFill>
                <a:latin typeface="+mn-lt"/>
              </a:rPr>
              <a:t>зароджується</a:t>
            </a:r>
            <a:endParaRPr lang="en-AU" altLang="ru-RU" sz="2400" i="1" dirty="0">
              <a:solidFill>
                <a:schemeClr val="accent2"/>
              </a:solidFill>
              <a:latin typeface="+mn-lt"/>
            </a:endParaRPr>
          </a:p>
          <a:p>
            <a:pPr lvl="1">
              <a:spcBef>
                <a:spcPct val="0"/>
              </a:spcBef>
              <a:spcAft>
                <a:spcPct val="20000"/>
              </a:spcAft>
              <a:buNone/>
            </a:pPr>
            <a:r>
              <a:rPr lang="ru-RU" altLang="ru-RU" sz="2400" dirty="0">
                <a:latin typeface="+mn-lt"/>
              </a:rPr>
              <a:t>2</a:t>
            </a:r>
            <a:r>
              <a:rPr lang="en-AU" altLang="ru-RU" sz="2400" dirty="0">
                <a:latin typeface="+mn-lt"/>
              </a:rPr>
              <a:t>1</a:t>
            </a:r>
            <a:r>
              <a:rPr lang="ru-RU" altLang="ru-RU" sz="2400" baseline="30000" dirty="0">
                <a:latin typeface="+mn-lt"/>
              </a:rPr>
              <a:t>й</a:t>
            </a:r>
            <a:r>
              <a:rPr lang="en-AU" altLang="ru-RU" sz="2400" baseline="30000" dirty="0">
                <a:latin typeface="+mn-lt"/>
              </a:rPr>
              <a:t> </a:t>
            </a:r>
            <a:r>
              <a:rPr lang="ru-RU" altLang="ru-RU" sz="2400" dirty="0">
                <a:latin typeface="+mn-lt"/>
              </a:rPr>
              <a:t>ст.</a:t>
            </a:r>
            <a:endParaRPr lang="en-AU" altLang="ru-RU" sz="2400" dirty="0">
              <a:latin typeface="+mn-lt"/>
            </a:endParaRPr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xmlns="" id="{29AAEDD5-D914-4BF9-A644-DCBF008B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B4166-F663-4BE7-B85B-A3807B092D2F}" type="slidenum">
              <a:rPr lang="ru-RU" altLang="ru-RU" sz="1400">
                <a:solidFill>
                  <a:srgbClr val="00000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D669641B-9D27-4555-8A33-F92A3E3C1DD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91263" y="1405733"/>
            <a:ext cx="3644900" cy="18002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altLang="ru-RU" b="1" dirty="0"/>
              <a:t>                     </a:t>
            </a:r>
            <a:r>
              <a:rPr lang="ru-RU" altLang="ru-RU" b="1" dirty="0" err="1"/>
              <a:t>Ускладнений</a:t>
            </a:r>
            <a:endParaRPr lang="en-AU" altLang="ru-RU" b="1" dirty="0"/>
          </a:p>
          <a:p>
            <a:pPr marL="482600" lvl="1" indent="0">
              <a:spcBef>
                <a:spcPct val="0"/>
              </a:spcBef>
              <a:buNone/>
            </a:pPr>
            <a:r>
              <a:rPr lang="ru-RU" altLang="ru-RU" dirty="0"/>
              <a:t>Справа </a:t>
            </a:r>
            <a:r>
              <a:rPr lang="ru-RU" altLang="ru-RU" dirty="0" err="1"/>
              <a:t>експертів</a:t>
            </a:r>
            <a:endParaRPr lang="en-AU" altLang="ru-RU" dirty="0"/>
          </a:p>
          <a:p>
            <a:pPr marL="482600" lvl="1" indent="0">
              <a:spcBef>
                <a:spcPct val="0"/>
              </a:spcBef>
              <a:buNone/>
            </a:pPr>
            <a:r>
              <a:rPr lang="ru-RU" altLang="ru-RU" i="1" dirty="0" err="1">
                <a:solidFill>
                  <a:schemeClr val="accent2"/>
                </a:solidFill>
              </a:rPr>
              <a:t>Належна</a:t>
            </a:r>
            <a:r>
              <a:rPr lang="ru-RU" altLang="ru-RU" i="1" dirty="0">
                <a:solidFill>
                  <a:schemeClr val="accent2"/>
                </a:solidFill>
              </a:rPr>
              <a:t> практика</a:t>
            </a:r>
            <a:endParaRPr lang="en-AU" altLang="ru-RU" i="1" dirty="0">
              <a:solidFill>
                <a:schemeClr val="accent2"/>
              </a:solidFill>
            </a:endParaRPr>
          </a:p>
          <a:p>
            <a:pPr marL="482600" lvl="1" indent="0">
              <a:spcBef>
                <a:spcPct val="0"/>
              </a:spcBef>
              <a:buNone/>
            </a:pPr>
            <a:r>
              <a:rPr lang="en-AU" altLang="ru-RU" dirty="0"/>
              <a:t>20</a:t>
            </a:r>
            <a:r>
              <a:rPr lang="ru-RU" altLang="ru-RU" baseline="30000" dirty="0"/>
              <a:t>й</a:t>
            </a:r>
            <a:r>
              <a:rPr lang="en-AU" altLang="ru-RU" dirty="0"/>
              <a:t> </a:t>
            </a:r>
            <a:r>
              <a:rPr lang="ru-RU" altLang="ru-RU" dirty="0"/>
              <a:t>ст.</a:t>
            </a:r>
            <a:endParaRPr lang="en-AU" altLang="ru-RU" dirty="0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xmlns="" id="{2DFA8671-EB80-448B-8053-9154A64F4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4292601"/>
            <a:ext cx="3854874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                     </a:t>
            </a: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Очевидний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ts val="0"/>
              </a:spcBef>
              <a:buNone/>
            </a:pPr>
            <a:r>
              <a:rPr lang="en-AU" altLang="ru-RU" sz="2400" dirty="0">
                <a:solidFill>
                  <a:srgbClr val="000000"/>
                </a:solidFill>
                <a:latin typeface="+mn-lt"/>
              </a:rPr>
              <a:t>“Business as usual”</a:t>
            </a:r>
          </a:p>
          <a:p>
            <a:pPr lvl="1">
              <a:spcBef>
                <a:spcPts val="0"/>
              </a:spcBef>
              <a:buNone/>
            </a:pPr>
            <a:r>
              <a:rPr lang="ru-RU" altLang="ru-RU" sz="2400" i="1" dirty="0" err="1">
                <a:solidFill>
                  <a:srgbClr val="FF6600"/>
                </a:solidFill>
                <a:latin typeface="+mn-lt"/>
              </a:rPr>
              <a:t>Найкраща</a:t>
            </a:r>
            <a:r>
              <a:rPr lang="ru-RU" altLang="ru-RU" sz="2400" i="1" dirty="0">
                <a:solidFill>
                  <a:srgbClr val="FF6600"/>
                </a:solidFill>
                <a:latin typeface="+mn-lt"/>
              </a:rPr>
              <a:t> практика</a:t>
            </a:r>
            <a:endParaRPr lang="en-AU" altLang="ru-RU" sz="2400" i="1" dirty="0">
              <a:solidFill>
                <a:srgbClr val="FF6600"/>
              </a:solidFill>
              <a:latin typeface="+mn-lt"/>
            </a:endParaRPr>
          </a:p>
          <a:p>
            <a:pPr lvl="1">
              <a:spcBef>
                <a:spcPts val="0"/>
              </a:spcBef>
              <a:buNone/>
            </a:pPr>
            <a:r>
              <a:rPr lang="en-AU" altLang="ru-RU" sz="2400" dirty="0">
                <a:solidFill>
                  <a:srgbClr val="000000"/>
                </a:solidFill>
                <a:latin typeface="+mn-lt"/>
              </a:rPr>
              <a:t>19</a:t>
            </a:r>
            <a:r>
              <a:rPr lang="ru-RU" altLang="ru-RU" sz="2400" baseline="30000" dirty="0">
                <a:solidFill>
                  <a:srgbClr val="000000"/>
                </a:solidFill>
                <a:latin typeface="+mn-lt"/>
              </a:rPr>
              <a:t>й</a:t>
            </a:r>
            <a:r>
              <a:rPr lang="en-AU" altLang="ru-RU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ст.</a:t>
            </a:r>
            <a:endParaRPr lang="en-AU" alt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xmlns="" id="{7EF6BDB3-9FF7-421E-9CEA-44A70CE8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292601"/>
            <a:ext cx="3743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Хаотичний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ru-RU" altLang="ru-RU" sz="2400" i="1" dirty="0" err="1">
                <a:solidFill>
                  <a:srgbClr val="FF6600"/>
                </a:solidFill>
                <a:latin typeface="+mn-lt"/>
              </a:rPr>
              <a:t>Незвична</a:t>
            </a:r>
            <a:r>
              <a:rPr lang="ru-RU" altLang="ru-RU" sz="2400" i="1" dirty="0">
                <a:solidFill>
                  <a:srgbClr val="FF6600"/>
                </a:solidFill>
                <a:latin typeface="+mn-lt"/>
              </a:rPr>
              <a:t> практика</a:t>
            </a:r>
            <a:endParaRPr lang="en-AU" altLang="ru-RU" sz="2400" i="1" dirty="0">
              <a:solidFill>
                <a:srgbClr val="FF66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Криза</a:t>
            </a:r>
            <a:endParaRPr lang="en-A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3498" name="AutoShape 10">
            <a:extLst>
              <a:ext uri="{FF2B5EF4-FFF2-40B4-BE49-F238E27FC236}">
                <a16:creationId xmlns:a16="http://schemas.microsoft.com/office/drawing/2014/main" xmlns="" id="{0604657A-4CA4-453B-80A9-B67E53FB059A}"/>
              </a:ext>
            </a:extLst>
          </p:cNvPr>
          <p:cNvSpPr>
            <a:spLocks noChangeArrowheads="1"/>
          </p:cNvSpPr>
          <p:nvPr/>
        </p:nvSpPr>
        <p:spPr bwMode="auto">
          <a:xfrm rot="217762">
            <a:off x="5210462" y="3772172"/>
            <a:ext cx="1626772" cy="266646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tIns="46800" rIns="54000" bIns="4680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БЕЗЛАД</a:t>
            </a:r>
            <a:endParaRPr lang="en-AU" alt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xmlns="" id="{142AC753-79F9-4B58-A799-45969CF0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068" y="4979879"/>
            <a:ext cx="2303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(</a:t>
            </a:r>
            <a:r>
              <a:rPr lang="ru-RU" altLang="ru-RU" sz="2400" i="1" dirty="0" err="1">
                <a:solidFill>
                  <a:srgbClr val="333399"/>
                </a:solidFill>
                <a:latin typeface="+mn-lt"/>
              </a:rPr>
              <a:t>Інструкції</a:t>
            </a: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)</a:t>
            </a:r>
            <a:endParaRPr lang="ru-RU" altLang="ru-RU" sz="2400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xmlns="" id="{907C6620-8063-4869-904D-6E4743EA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86" y="2557102"/>
            <a:ext cx="230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(</a:t>
            </a:r>
            <a:r>
              <a:rPr lang="ru-RU" altLang="ru-RU" sz="2400" i="1" dirty="0" err="1">
                <a:solidFill>
                  <a:srgbClr val="333399"/>
                </a:solidFill>
                <a:latin typeface="+mn-lt"/>
              </a:rPr>
              <a:t>Процедури</a:t>
            </a: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)</a:t>
            </a:r>
            <a:endParaRPr lang="ru-RU" altLang="ru-RU" sz="2400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xmlns="" id="{9ABE9830-080F-446A-92CE-8434CFEA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3" y="2557102"/>
            <a:ext cx="230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(</a:t>
            </a:r>
            <a:r>
              <a:rPr lang="ru-RU" altLang="ru-RU" sz="2400" i="1" dirty="0" err="1">
                <a:solidFill>
                  <a:srgbClr val="333399"/>
                </a:solidFill>
                <a:latin typeface="+mn-lt"/>
              </a:rPr>
              <a:t>Політики</a:t>
            </a: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)</a:t>
            </a:r>
            <a:endParaRPr lang="ru-RU" altLang="ru-RU" sz="2400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xmlns="" id="{46E09147-D884-4EF3-93CF-CE467FA3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9036" y="4968730"/>
            <a:ext cx="2303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(</a:t>
            </a:r>
            <a:r>
              <a:rPr lang="ru-RU" altLang="ru-RU" sz="2400" i="1" dirty="0" err="1">
                <a:solidFill>
                  <a:srgbClr val="333399"/>
                </a:solidFill>
                <a:latin typeface="+mn-lt"/>
              </a:rPr>
              <a:t>Бачення</a:t>
            </a:r>
            <a:r>
              <a:rPr lang="ru-RU" altLang="ru-RU" sz="24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2400" i="1" dirty="0" err="1">
                <a:solidFill>
                  <a:srgbClr val="333399"/>
                </a:solidFill>
                <a:latin typeface="+mn-lt"/>
              </a:rPr>
              <a:t>лідера</a:t>
            </a:r>
            <a:r>
              <a:rPr lang="en-US" altLang="ru-RU" sz="2400" i="1" dirty="0">
                <a:solidFill>
                  <a:srgbClr val="333399"/>
                </a:solidFill>
                <a:latin typeface="+mn-lt"/>
              </a:rPr>
              <a:t>)</a:t>
            </a:r>
            <a:endParaRPr lang="ru-RU" altLang="ru-RU" sz="2400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xmlns="" id="{DAED5C07-6F62-4E1D-AB51-F7F2B2EF3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6308726"/>
            <a:ext cx="9144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3264" name="Picture 16">
            <a:extLst>
              <a:ext uri="{FF2B5EF4-FFF2-40B4-BE49-F238E27FC236}">
                <a16:creationId xmlns:a16="http://schemas.microsoft.com/office/drawing/2014/main" xmlns="" id="{CFEFFE30-94C3-43E7-8061-9CB8C525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6" y="6207126"/>
            <a:ext cx="847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>
            <a:extLst>
              <a:ext uri="{FF2B5EF4-FFF2-40B4-BE49-F238E27FC236}">
                <a16:creationId xmlns:a16="http://schemas.microsoft.com/office/drawing/2014/main" xmlns="" id="{1DAD3611-2538-4570-8AA5-F02A20BB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498" y="384232"/>
            <a:ext cx="615157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alt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працює</a:t>
            </a:r>
            <a:r>
              <a:rPr lang="ru-RU" alt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alt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різних</a:t>
            </a:r>
            <a:r>
              <a:rPr lang="ru-RU" alt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контекстах?</a:t>
            </a:r>
          </a:p>
        </p:txBody>
      </p:sp>
    </p:spTree>
    <p:extLst>
      <p:ext uri="{BB962C8B-B14F-4D97-AF65-F5344CB8AC3E}">
        <p14:creationId xmlns:p14="http://schemas.microsoft.com/office/powerpoint/2010/main" val="16900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3491" grpId="0" build="p"/>
      <p:bldP spid="63492" grpId="0"/>
      <p:bldP spid="63493" grpId="0"/>
      <p:bldP spid="63503" grpId="0"/>
      <p:bldP spid="63504" grpId="0"/>
      <p:bldP spid="63505" grpId="0"/>
      <p:bldP spid="63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Номер слайда 3">
            <a:extLst>
              <a:ext uri="{FF2B5EF4-FFF2-40B4-BE49-F238E27FC236}">
                <a16:creationId xmlns:a16="http://schemas.microsoft.com/office/drawing/2014/main" xmlns="" id="{C2147854-14DB-4E4D-BBA8-1FC8644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091" y="6025644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88A86-5256-459B-8D35-1C4499C35246}" type="slidenum">
              <a:rPr lang="ru-RU" altLang="ru-RU" sz="1400">
                <a:solidFill>
                  <a:srgbClr val="00000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xmlns="" id="{D4999126-4EEF-4DFE-BB0E-D88EE41F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32" y="845627"/>
            <a:ext cx="896461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>
            <a:extLst>
              <a:ext uri="{FF2B5EF4-FFF2-40B4-BE49-F238E27FC236}">
                <a16:creationId xmlns:a16="http://schemas.microsoft.com/office/drawing/2014/main" xmlns="" id="{3D5144E0-BB3A-4E65-8981-08E1BFED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251" y="3902493"/>
            <a:ext cx="2388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Хаотичний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3498" name="AutoShape 10">
            <a:extLst>
              <a:ext uri="{FF2B5EF4-FFF2-40B4-BE49-F238E27FC236}">
                <a16:creationId xmlns:a16="http://schemas.microsoft.com/office/drawing/2014/main" xmlns="" id="{251FE366-34DF-4DC3-B7A9-2F25047F1B78}"/>
              </a:ext>
            </a:extLst>
          </p:cNvPr>
          <p:cNvSpPr>
            <a:spLocks noChangeArrowheads="1"/>
          </p:cNvSpPr>
          <p:nvPr/>
        </p:nvSpPr>
        <p:spPr bwMode="auto">
          <a:xfrm rot="217762">
            <a:off x="5203360" y="3529173"/>
            <a:ext cx="1535176" cy="29393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tIns="46800" rIns="54000" bIns="4680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БЕЗЛАД</a:t>
            </a:r>
            <a:endParaRPr lang="en-AU" alt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4282" name="Rectangle 8">
            <a:extLst>
              <a:ext uri="{FF2B5EF4-FFF2-40B4-BE49-F238E27FC236}">
                <a16:creationId xmlns:a16="http://schemas.microsoft.com/office/drawing/2014/main" xmlns="" id="{3662058D-75A6-4792-95FC-A90405EE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830" y="6122480"/>
            <a:ext cx="720725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283" name="Picture 9">
            <a:extLst>
              <a:ext uri="{FF2B5EF4-FFF2-40B4-BE49-F238E27FC236}">
                <a16:creationId xmlns:a16="http://schemas.microsoft.com/office/drawing/2014/main" xmlns="" id="{51B2C321-C8C1-4613-B742-DEDF9D21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30" y="5935156"/>
            <a:ext cx="847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Rectangle 11">
            <a:extLst>
              <a:ext uri="{FF2B5EF4-FFF2-40B4-BE49-F238E27FC236}">
                <a16:creationId xmlns:a16="http://schemas.microsoft.com/office/drawing/2014/main" xmlns="" id="{294DE4B7-6C78-4979-8C06-5CC8625B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810" y="89377"/>
            <a:ext cx="657383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Як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приймати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рішення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9B7DA80-A4F7-4491-A180-6C30ABD3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916" y="1296480"/>
            <a:ext cx="2122920" cy="55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uk-UA" altLang="ru-RU" sz="2400" b="1" dirty="0">
                <a:latin typeface="+mn-lt"/>
              </a:rPr>
              <a:t>Складний</a:t>
            </a:r>
            <a:endParaRPr lang="en-AU" altLang="ru-RU" sz="2400" b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FBF389-8E89-4329-A67B-B77F0FEE8D8D}"/>
              </a:ext>
            </a:extLst>
          </p:cNvPr>
          <p:cNvSpPr txBox="1"/>
          <p:nvPr/>
        </p:nvSpPr>
        <p:spPr>
          <a:xfrm>
            <a:off x="7981933" y="1236838"/>
            <a:ext cx="358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uk-UA" altLang="ru-RU" sz="2400" b="1" dirty="0">
                <a:latin typeface="+mn-lt"/>
              </a:rPr>
              <a:t>Ускладнений</a:t>
            </a:r>
            <a:endParaRPr lang="en-AU" altLang="ru-RU" sz="24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2A507-3530-4EDE-8CE0-B217C070838B}"/>
              </a:ext>
            </a:extLst>
          </p:cNvPr>
          <p:cNvSpPr txBox="1"/>
          <p:nvPr/>
        </p:nvSpPr>
        <p:spPr>
          <a:xfrm>
            <a:off x="8051244" y="3900367"/>
            <a:ext cx="2675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Очевидн</a:t>
            </a:r>
            <a:r>
              <a:rPr lang="uk-UA" altLang="ru-RU" sz="2400" b="1" dirty="0" err="1">
                <a:solidFill>
                  <a:srgbClr val="000000"/>
                </a:solidFill>
                <a:latin typeface="+mn-lt"/>
              </a:rPr>
              <a:t>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xmlns="" id="{B9684FE6-9B23-4108-8B2B-EEE70111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087" y="4427626"/>
            <a:ext cx="4695390" cy="12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88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Відчувати</a:t>
            </a:r>
          </a:p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Відносити до певної категорії</a:t>
            </a:r>
          </a:p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Реагувати</a:t>
            </a:r>
            <a:endParaRPr lang="ru-RU" altLang="ru-RU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FB5578-00A4-44D6-AFEC-76727D0DF429}"/>
              </a:ext>
            </a:extLst>
          </p:cNvPr>
          <p:cNvSpPr txBox="1"/>
          <p:nvPr/>
        </p:nvSpPr>
        <p:spPr>
          <a:xfrm>
            <a:off x="6364287" y="1997697"/>
            <a:ext cx="2947411" cy="1281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0" lvl="1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-"/>
            </a:pPr>
            <a:r>
              <a:rPr lang="uk-UA" sz="2400" dirty="0"/>
              <a:t>Відчувати</a:t>
            </a:r>
          </a:p>
          <a:p>
            <a:pPr marL="825500" lvl="1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-"/>
            </a:pPr>
            <a:r>
              <a:rPr lang="uk-UA" sz="2400" dirty="0"/>
              <a:t>Аналізувати</a:t>
            </a:r>
          </a:p>
          <a:p>
            <a:pPr marL="825500" lvl="1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-"/>
            </a:pPr>
            <a:r>
              <a:rPr lang="uk-UA" sz="2400" dirty="0"/>
              <a:t>Реагувати</a:t>
            </a:r>
            <a:endParaRPr lang="ru-RU" altLang="ru-RU" sz="2400" dirty="0">
              <a:solidFill>
                <a:schemeClr val="accent2"/>
              </a:solidFill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668BF1DC-2A20-4D8C-A11B-FB54459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831" y="4440947"/>
            <a:ext cx="2767999" cy="12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88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Діяти</a:t>
            </a:r>
          </a:p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Відчувати</a:t>
            </a:r>
          </a:p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Реагувати</a:t>
            </a:r>
            <a:endParaRPr lang="ru-RU" altLang="ru-RU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A032A96A-E933-433E-9D35-215AD93F2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931" y="1980658"/>
            <a:ext cx="2767999" cy="12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88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Пробувати</a:t>
            </a:r>
          </a:p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Відчувати</a:t>
            </a:r>
          </a:p>
          <a:p>
            <a:pPr>
              <a:buFontTx/>
              <a:buChar char="-"/>
            </a:pPr>
            <a:r>
              <a:rPr lang="uk-UA" sz="2400" dirty="0">
                <a:latin typeface="+mn-lt"/>
              </a:rPr>
              <a:t>Реагувати</a:t>
            </a:r>
            <a:endParaRPr lang="ru-RU" altLang="ru-RU" sz="2400" b="1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9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Номер слайда 3">
            <a:extLst>
              <a:ext uri="{FF2B5EF4-FFF2-40B4-BE49-F238E27FC236}">
                <a16:creationId xmlns:a16="http://schemas.microsoft.com/office/drawing/2014/main" xmlns="" id="{C2147854-14DB-4E4D-BBA8-1FC8644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091" y="6025644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88A86-5256-459B-8D35-1C4499C35246}" type="slidenum">
              <a:rPr lang="ru-RU" altLang="ru-RU" sz="1400">
                <a:solidFill>
                  <a:srgbClr val="00000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xmlns="" id="{D4999126-4EEF-4DFE-BB0E-D88EE41F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40" y="866267"/>
            <a:ext cx="896461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>
            <a:extLst>
              <a:ext uri="{FF2B5EF4-FFF2-40B4-BE49-F238E27FC236}">
                <a16:creationId xmlns:a16="http://schemas.microsoft.com/office/drawing/2014/main" xmlns="" id="{1D9ADA4B-2CEE-4E1C-9855-2639553A4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782" y="4503483"/>
            <a:ext cx="3392848" cy="12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88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uk-UA" dirty="0"/>
              <a:t>Стандартні процеси з циклами контролю і </a:t>
            </a:r>
            <a:r>
              <a:rPr lang="uk-UA" dirty="0" smtClean="0"/>
              <a:t>чіткими </a:t>
            </a:r>
            <a:r>
              <a:rPr lang="uk-UA" dirty="0"/>
              <a:t>показниками</a:t>
            </a:r>
            <a:endParaRPr lang="en-AU" alt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xmlns="" id="{3D5144E0-BB3A-4E65-8981-08E1BFED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661" y="3953838"/>
            <a:ext cx="3819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Хаотичний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3498" name="AutoShape 10">
            <a:extLst>
              <a:ext uri="{FF2B5EF4-FFF2-40B4-BE49-F238E27FC236}">
                <a16:creationId xmlns:a16="http://schemas.microsoft.com/office/drawing/2014/main" xmlns="" id="{251FE366-34DF-4DC3-B7A9-2F25047F1B78}"/>
              </a:ext>
            </a:extLst>
          </p:cNvPr>
          <p:cNvSpPr>
            <a:spLocks noChangeArrowheads="1"/>
          </p:cNvSpPr>
          <p:nvPr/>
        </p:nvSpPr>
        <p:spPr bwMode="auto">
          <a:xfrm rot="217762">
            <a:off x="5203360" y="3529173"/>
            <a:ext cx="1535176" cy="29393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tIns="46800" rIns="54000" bIns="4680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БЕЗЛАД</a:t>
            </a:r>
            <a:endParaRPr lang="en-AU" alt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4282" name="Rectangle 8">
            <a:extLst>
              <a:ext uri="{FF2B5EF4-FFF2-40B4-BE49-F238E27FC236}">
                <a16:creationId xmlns:a16="http://schemas.microsoft.com/office/drawing/2014/main" xmlns="" id="{3662058D-75A6-4792-95FC-A90405EE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830" y="6122480"/>
            <a:ext cx="720725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4283" name="Picture 9">
            <a:extLst>
              <a:ext uri="{FF2B5EF4-FFF2-40B4-BE49-F238E27FC236}">
                <a16:creationId xmlns:a16="http://schemas.microsoft.com/office/drawing/2014/main" xmlns="" id="{51B2C321-C8C1-4613-B742-DEDF9D21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30" y="5935156"/>
            <a:ext cx="847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Rectangle 11">
            <a:extLst>
              <a:ext uri="{FF2B5EF4-FFF2-40B4-BE49-F238E27FC236}">
                <a16:creationId xmlns:a16="http://schemas.microsoft.com/office/drawing/2014/main" xmlns="" id="{294DE4B7-6C78-4979-8C06-5CC8625B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810" y="89377"/>
            <a:ext cx="753579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За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допомогою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яких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метод</a:t>
            </a:r>
            <a:r>
              <a:rPr lang="uk-UA" altLang="ru-RU" sz="3200" i="1" dirty="0" err="1">
                <a:solidFill>
                  <a:srgbClr val="333399"/>
                </a:solidFill>
                <a:latin typeface="+mn-lt"/>
              </a:rPr>
              <a:t>ів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приймати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altLang="ru-RU" sz="3200" i="1" dirty="0" err="1">
                <a:solidFill>
                  <a:srgbClr val="333399"/>
                </a:solidFill>
                <a:latin typeface="+mn-lt"/>
              </a:rPr>
              <a:t>рішення</a:t>
            </a:r>
            <a:r>
              <a:rPr lang="ru-RU" altLang="ru-RU" sz="3200" i="1" dirty="0">
                <a:solidFill>
                  <a:srgbClr val="333399"/>
                </a:solidFill>
                <a:latin typeface="+mn-lt"/>
              </a:rPr>
              <a:t>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9B7DA80-A4F7-4491-A180-6C30ABD3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916" y="1296480"/>
            <a:ext cx="4103688" cy="48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uk-UA" altLang="ru-RU" sz="2400" b="1" dirty="0">
                <a:latin typeface="+mn-lt"/>
              </a:rPr>
              <a:t>Складний</a:t>
            </a:r>
            <a:endParaRPr lang="en-AU" altLang="ru-RU" sz="2400" b="1" dirty="0">
              <a:latin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E9F21941-0DB3-41F2-9E25-6DB1B19F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604" y="1903565"/>
            <a:ext cx="3860800" cy="108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buNone/>
            </a:pPr>
            <a:r>
              <a:rPr lang="uk-UA" sz="2000" dirty="0"/>
              <a:t>Аналітичні методи для виявлення фактів і діапазону можливостей</a:t>
            </a:r>
            <a:endParaRPr lang="en-AU" altLang="ru-RU" sz="2000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653A41-10EA-4675-A00F-1717859DC89F}"/>
              </a:ext>
            </a:extLst>
          </p:cNvPr>
          <p:cNvSpPr/>
          <p:nvPr/>
        </p:nvSpPr>
        <p:spPr>
          <a:xfrm>
            <a:off x="10031630" y="4547506"/>
            <a:ext cx="1980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ru-RU" altLang="ru-RU" b="1" i="1" dirty="0">
                <a:solidFill>
                  <a:srgbClr val="333399"/>
                </a:solidFill>
              </a:rPr>
              <a:t>ДІЙ ЗА ІНСТРУКЦІЄЮ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4B6D77-A9B3-492B-A181-A5899D2354C9}"/>
              </a:ext>
            </a:extLst>
          </p:cNvPr>
          <p:cNvSpPr/>
          <p:nvPr/>
        </p:nvSpPr>
        <p:spPr>
          <a:xfrm>
            <a:off x="9942100" y="2191548"/>
            <a:ext cx="214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ru-RU" altLang="ru-RU" b="1" i="1" dirty="0">
                <a:solidFill>
                  <a:srgbClr val="333399"/>
                </a:solidFill>
              </a:rPr>
              <a:t>ЗАПИТАЙ ЕКСПЕРТА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9735192-9616-4D3E-89A2-1E72497BEAA0}"/>
              </a:ext>
            </a:extLst>
          </p:cNvPr>
          <p:cNvSpPr/>
          <p:nvPr/>
        </p:nvSpPr>
        <p:spPr>
          <a:xfrm>
            <a:off x="106513" y="2251829"/>
            <a:ext cx="192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ru-RU" altLang="ru-RU" b="1" i="1" dirty="0">
                <a:solidFill>
                  <a:srgbClr val="333399"/>
                </a:solidFill>
              </a:rPr>
              <a:t>ЕКСПЕРИМЕНТУЙ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1EFD810-3943-434B-8647-AC81A908B015}"/>
              </a:ext>
            </a:extLst>
          </p:cNvPr>
          <p:cNvSpPr/>
          <p:nvPr/>
        </p:nvSpPr>
        <p:spPr>
          <a:xfrm>
            <a:off x="106513" y="4701341"/>
            <a:ext cx="2025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ru-RU" altLang="ru-RU" b="1" i="1" dirty="0">
                <a:solidFill>
                  <a:srgbClr val="333399"/>
                </a:solidFill>
              </a:rPr>
              <a:t>ЙДИ ЗА ЛІДЕРОМ!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FBF389-8E89-4329-A67B-B77F0FEE8D8D}"/>
              </a:ext>
            </a:extLst>
          </p:cNvPr>
          <p:cNvSpPr txBox="1"/>
          <p:nvPr/>
        </p:nvSpPr>
        <p:spPr>
          <a:xfrm>
            <a:off x="7981933" y="1236838"/>
            <a:ext cx="358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uk-UA" altLang="ru-RU" sz="2400" b="1" dirty="0">
                <a:latin typeface="+mn-lt"/>
              </a:rPr>
              <a:t>Ускладнений</a:t>
            </a:r>
            <a:endParaRPr lang="en-AU" altLang="ru-RU" sz="24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2A507-3530-4EDE-8CE0-B217C070838B}"/>
              </a:ext>
            </a:extLst>
          </p:cNvPr>
          <p:cNvSpPr txBox="1"/>
          <p:nvPr/>
        </p:nvSpPr>
        <p:spPr>
          <a:xfrm>
            <a:off x="8051244" y="3900367"/>
            <a:ext cx="2675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ru-RU" altLang="ru-RU" sz="2400" b="1" dirty="0" err="1">
                <a:solidFill>
                  <a:srgbClr val="000000"/>
                </a:solidFill>
                <a:latin typeface="+mn-lt"/>
              </a:rPr>
              <a:t>Очевидн</a:t>
            </a:r>
            <a:r>
              <a:rPr lang="uk-UA" altLang="ru-RU" sz="2400" b="1" dirty="0" err="1">
                <a:solidFill>
                  <a:srgbClr val="000000"/>
                </a:solidFill>
                <a:latin typeface="+mn-lt"/>
              </a:rPr>
              <a:t>ий</a:t>
            </a:r>
            <a:endParaRPr lang="en-AU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054888-DFCE-456E-8F55-246B05B3ABDA}"/>
              </a:ext>
            </a:extLst>
          </p:cNvPr>
          <p:cNvSpPr txBox="1"/>
          <p:nvPr/>
        </p:nvSpPr>
        <p:spPr>
          <a:xfrm>
            <a:off x="1765940" y="1921389"/>
            <a:ext cx="4559599" cy="10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  <a:buNone/>
            </a:pPr>
            <a:r>
              <a:rPr lang="uk-UA" sz="2400" dirty="0">
                <a:latin typeface="+mn-lt"/>
              </a:rPr>
              <a:t>Безліч невеликих і різноманітних </a:t>
            </a:r>
            <a:r>
              <a:rPr lang="uk-UA" sz="2400" dirty="0" err="1">
                <a:latin typeface="+mn-lt"/>
              </a:rPr>
              <a:t>втручань</a:t>
            </a:r>
            <a:r>
              <a:rPr lang="uk-UA" sz="2400" dirty="0">
                <a:latin typeface="+mn-lt"/>
              </a:rPr>
              <a:t> для створення можливостей</a:t>
            </a:r>
            <a:endParaRPr lang="en-AU" altLang="ru-RU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0D2DFA-B0A2-4B58-A5D1-931CF04BB348}"/>
              </a:ext>
            </a:extLst>
          </p:cNvPr>
          <p:cNvSpPr txBox="1"/>
          <p:nvPr/>
        </p:nvSpPr>
        <p:spPr>
          <a:xfrm>
            <a:off x="1765940" y="4506295"/>
            <a:ext cx="3628176" cy="10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  <a:buNone/>
            </a:pPr>
            <a:r>
              <a:rPr lang="uk-UA" sz="2400" dirty="0">
                <a:latin typeface="+mn-lt"/>
              </a:rPr>
              <a:t>Окрема дія або безліч дій для стабілізації ситуації</a:t>
            </a:r>
            <a:endParaRPr lang="en-AU" altLang="ru-RU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15" grpId="0"/>
      <p:bldP spid="3" grpId="0"/>
      <p:bldP spid="17" grpId="0"/>
      <p:bldP spid="18" grpId="0"/>
      <p:bldP spid="19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EB17289-3AC0-419F-9A11-2D1B78B2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</a:t>
            </a:fld>
            <a:endParaRPr lang="aa-ET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34838A5-ED64-4212-AF65-578F2BCFBBF9}"/>
              </a:ext>
            </a:extLst>
          </p:cNvPr>
          <p:cNvSpPr txBox="1">
            <a:spLocks/>
          </p:cNvSpPr>
          <p:nvPr/>
        </p:nvSpPr>
        <p:spPr>
          <a:xfrm>
            <a:off x="3482525" y="230821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Навіть слово критичний означає різне в різних контекстах!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430508-C11E-4CDA-9E30-C3DCE97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12"/>
            <a:ext cx="6572250" cy="36861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C03F464-B78E-436D-910E-913A7FFF3BBC}"/>
              </a:ext>
            </a:extLst>
          </p:cNvPr>
          <p:cNvSpPr txBox="1">
            <a:spLocks/>
          </p:cNvSpPr>
          <p:nvPr/>
        </p:nvSpPr>
        <p:spPr>
          <a:xfrm>
            <a:off x="102016" y="5182753"/>
            <a:ext cx="5421329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i="0" dirty="0">
                <a:solidFill>
                  <a:schemeClr val="tx1"/>
                </a:solidFill>
              </a:rPr>
              <a:t>Критичний стан будинку після вибуху</a:t>
            </a:r>
            <a:endParaRPr lang="aa-ET" sz="2400" i="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EBC584-8AE2-4501-AFC2-231CE8E0B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25" y="1585912"/>
            <a:ext cx="6287206" cy="368617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0C0BB24-4038-44F0-9DDA-7863F23B5A9C}"/>
              </a:ext>
            </a:extLst>
          </p:cNvPr>
          <p:cNvSpPr txBox="1">
            <a:spLocks/>
          </p:cNvSpPr>
          <p:nvPr/>
        </p:nvSpPr>
        <p:spPr>
          <a:xfrm>
            <a:off x="6262292" y="5179954"/>
            <a:ext cx="5317802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i="0" dirty="0">
                <a:solidFill>
                  <a:schemeClr val="tx1"/>
                </a:solidFill>
              </a:rPr>
              <a:t>«</a:t>
            </a:r>
            <a:r>
              <a:rPr lang="ru-RU" sz="2400" i="0" dirty="0" err="1">
                <a:solidFill>
                  <a:schemeClr val="tx1"/>
                </a:solidFill>
              </a:rPr>
              <a:t>Критичний</a:t>
            </a:r>
            <a:r>
              <a:rPr lang="ru-RU" sz="2400" i="0" dirty="0">
                <a:solidFill>
                  <a:schemeClr val="tx1"/>
                </a:solidFill>
              </a:rPr>
              <a:t> </a:t>
            </a:r>
            <a:r>
              <a:rPr lang="ru-RU" sz="2400" i="0" dirty="0" err="1">
                <a:solidFill>
                  <a:schemeClr val="tx1"/>
                </a:solidFill>
              </a:rPr>
              <a:t>погляд</a:t>
            </a:r>
            <a:r>
              <a:rPr lang="ru-RU" sz="2400" i="0" dirty="0">
                <a:solidFill>
                  <a:schemeClr val="tx1"/>
                </a:solidFill>
              </a:rPr>
              <a:t> на </a:t>
            </a:r>
            <a:r>
              <a:rPr lang="ru-RU" sz="2400" i="0" dirty="0" err="1">
                <a:solidFill>
                  <a:schemeClr val="tx1"/>
                </a:solidFill>
              </a:rPr>
              <a:t>сучасний</a:t>
            </a:r>
            <a:r>
              <a:rPr lang="ru-RU" sz="2400" i="0" dirty="0">
                <a:solidFill>
                  <a:schemeClr val="tx1"/>
                </a:solidFill>
              </a:rPr>
              <a:t> </a:t>
            </a:r>
            <a:r>
              <a:rPr lang="ru-RU" sz="2400" i="0" dirty="0" err="1">
                <a:solidFill>
                  <a:schemeClr val="tx1"/>
                </a:solidFill>
              </a:rPr>
              <a:t>Київ</a:t>
            </a:r>
            <a:r>
              <a:rPr lang="ru-RU" sz="2400" i="0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1139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81064"/>
          <a:stretch/>
        </p:blipFill>
        <p:spPr>
          <a:xfrm>
            <a:off x="4937719" y="957356"/>
            <a:ext cx="622853" cy="4043045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1491" y="4605638"/>
            <a:ext cx="68977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6875" indent="-396875"/>
            <a:r>
              <a:rPr lang="ru-RU" sz="2000" dirty="0">
                <a:latin typeface="+mn-lt"/>
                <a:ea typeface="Times New Roman" panose="02020603050405020304" pitchFamily="18" charset="0"/>
              </a:rPr>
              <a:t>1 –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Очевидний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контекст (зона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автоматичних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рішень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); </a:t>
            </a:r>
          </a:p>
          <a:p>
            <a:pPr marL="396875" indent="-396875"/>
            <a:r>
              <a:rPr lang="ru-RU" sz="2000" dirty="0">
                <a:latin typeface="+mn-lt"/>
                <a:ea typeface="Times New Roman" panose="02020603050405020304" pitchFamily="18" charset="0"/>
              </a:rPr>
              <a:t>2 –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Ускладнений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контекст (зона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експертних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);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380" y="943567"/>
            <a:ext cx="4533900" cy="4038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30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34329" y="4612052"/>
            <a:ext cx="201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Близько до визначеності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3814" y="4585643"/>
            <a:ext cx="2048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Далеко до визначеності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106"/>
          <p:cNvSpPr txBox="1"/>
          <p:nvPr/>
        </p:nvSpPr>
        <p:spPr>
          <a:xfrm>
            <a:off x="7746927" y="5482038"/>
            <a:ext cx="4154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Впевненість в розумінні причинно-наслідкових </a:t>
            </a:r>
            <a:r>
              <a:rPr lang="uk-UA" sz="2000" b="1" dirty="0" err="1"/>
              <a:t>зв'язків</a:t>
            </a:r>
            <a:r>
              <a:rPr lang="uk-UA" sz="2000" b="1" dirty="0"/>
              <a:t> того,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</a:rPr>
              <a:t>ЯК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2000" b="1" dirty="0"/>
              <a:t>це відбувається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111"/>
          <p:cNvSpPr txBox="1"/>
          <p:nvPr/>
        </p:nvSpPr>
        <p:spPr>
          <a:xfrm>
            <a:off x="5544936" y="2100796"/>
            <a:ext cx="2140080" cy="1201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експертами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</a:p>
          <a:p>
            <a:pPr algn="r"/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1231" y="4134310"/>
            <a:ext cx="1393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04180" y="918662"/>
            <a:ext cx="164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0098" y="947497"/>
            <a:ext cx="1893095" cy="4876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uk-UA" dirty="0"/>
              <a:t>Близькі до згоди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0753" y="4134310"/>
            <a:ext cx="185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Далекі від згоди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15" name="TextBox 111"/>
          <p:cNvSpPr txBox="1"/>
          <p:nvPr/>
        </p:nvSpPr>
        <p:spPr>
          <a:xfrm>
            <a:off x="2051337" y="2100796"/>
            <a:ext cx="3121533" cy="1488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uk-UA" sz="2000" b="1" dirty="0"/>
              <a:t>Згода між експертами </a:t>
            </a:r>
          </a:p>
          <a:p>
            <a:pPr algn="r"/>
            <a:r>
              <a:rPr lang="uk-UA" sz="2000" b="1" dirty="0"/>
              <a:t>щодо розуміння того</a:t>
            </a:r>
            <a:r>
              <a:rPr lang="uk-UA" sz="2000" dirty="0"/>
              <a:t>,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>
                <a:solidFill>
                  <a:srgbClr val="FF0000"/>
                </a:solidFill>
              </a:rPr>
              <a:t>ЩО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>відбувається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22939" y="6024193"/>
            <a:ext cx="689772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3 – </a:t>
            </a:r>
            <a:r>
              <a:rPr lang="ru-RU" sz="2000" dirty="0" err="1">
                <a:ea typeface="Times New Roman" panose="02020603050405020304" pitchFamily="18" charset="0"/>
              </a:rPr>
              <a:t>Складний</a:t>
            </a:r>
            <a:r>
              <a:rPr lang="ru-RU" sz="2000" dirty="0">
                <a:ea typeface="Times New Roman" panose="02020603050405020304" pitchFamily="18" charset="0"/>
              </a:rPr>
              <a:t> контекст (зона </a:t>
            </a:r>
            <a:r>
              <a:rPr lang="ru-RU" sz="2000" dirty="0" err="1">
                <a:ea typeface="Times New Roman" panose="02020603050405020304" pitchFamily="18" charset="0"/>
              </a:rPr>
              <a:t>спільного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пошуку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рішень</a:t>
            </a:r>
            <a:r>
              <a:rPr lang="ru-RU" sz="2000" dirty="0">
                <a:ea typeface="Times New Roman" panose="02020603050405020304" pitchFamily="18" charset="0"/>
              </a:rPr>
              <a:t>);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4 – </a:t>
            </a:r>
            <a:r>
              <a:rPr lang="ru-RU" sz="2000" dirty="0" err="1">
                <a:ea typeface="Times New Roman" panose="02020603050405020304" pitchFamily="18" charset="0"/>
              </a:rPr>
              <a:t>Хаотичний</a:t>
            </a:r>
            <a:r>
              <a:rPr lang="ru-RU" sz="2000" dirty="0">
                <a:ea typeface="Times New Roman" panose="02020603050405020304" pitchFamily="18" charset="0"/>
              </a:rPr>
              <a:t> контекст.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2305" y="5304213"/>
            <a:ext cx="5062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 2’ -  зона </a:t>
            </a:r>
            <a:r>
              <a:rPr lang="ru-RU" sz="2000" dirty="0" err="1">
                <a:ea typeface="Times New Roman" panose="02020603050405020304" pitchFamily="18" charset="0"/>
              </a:rPr>
              <a:t>рішень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відносно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політик</a:t>
            </a:r>
            <a:r>
              <a:rPr lang="ru-RU" sz="2000" dirty="0">
                <a:ea typeface="Times New Roman" panose="02020603050405020304" pitchFamily="18" charset="0"/>
              </a:rPr>
              <a:t>; </a:t>
            </a:r>
          </a:p>
          <a:p>
            <a:pPr marL="517525" indent="-517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 2” - зона </a:t>
            </a:r>
            <a:r>
              <a:rPr lang="ru-RU" sz="2000" dirty="0" err="1">
                <a:ea typeface="Times New Roman" panose="02020603050405020304" pitchFamily="18" charset="0"/>
              </a:rPr>
              <a:t>консультацій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відносно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рішень</a:t>
            </a:r>
            <a:r>
              <a:rPr lang="ru-RU" sz="2000" dirty="0"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676B1810-2B1C-42E5-9721-F933D3FC2A34}"/>
              </a:ext>
            </a:extLst>
          </p:cNvPr>
          <p:cNvSpPr txBox="1">
            <a:spLocks/>
          </p:cNvSpPr>
          <p:nvPr/>
        </p:nvSpPr>
        <p:spPr>
          <a:xfrm>
            <a:off x="3287773" y="203513"/>
            <a:ext cx="775891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Матриця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аналізу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контексту Ральфа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Стейсі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3600017" y="221454"/>
            <a:ext cx="8259473" cy="13255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0066"/>
                </a:solidFill>
              </a:rPr>
              <a:t>Є й </a:t>
            </a:r>
            <a:r>
              <a:rPr lang="ru-RU" dirty="0" err="1">
                <a:solidFill>
                  <a:srgbClr val="000066"/>
                </a:solidFill>
              </a:rPr>
              <a:t>більш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dirty="0" err="1">
                <a:solidFill>
                  <a:srgbClr val="000066"/>
                </a:solidFill>
              </a:rPr>
              <a:t>прості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dirty="0" err="1">
                <a:solidFill>
                  <a:srgbClr val="000066"/>
                </a:solidFill>
              </a:rPr>
              <a:t>методи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dirty="0" err="1">
                <a:solidFill>
                  <a:srgbClr val="000066"/>
                </a:solidFill>
              </a:rPr>
              <a:t>аналізу</a:t>
            </a:r>
            <a:r>
              <a:rPr lang="ru-RU" dirty="0">
                <a:solidFill>
                  <a:srgbClr val="000066"/>
                </a:solidFill>
              </a:rPr>
              <a:t> контексту:</a:t>
            </a:r>
          </a:p>
        </p:txBody>
      </p:sp>
      <p:sp>
        <p:nvSpPr>
          <p:cNvPr id="71683" name="Надпись 2"/>
          <p:cNvSpPr txBox="1">
            <a:spLocks noChangeArrowheads="1"/>
          </p:cNvSpPr>
          <p:nvPr/>
        </p:nvSpPr>
        <p:spPr bwMode="auto">
          <a:xfrm>
            <a:off x="830844" y="1561677"/>
            <a:ext cx="29210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ОБСТАВИНИ</a:t>
            </a:r>
            <a:r>
              <a:rPr lang="ru-RU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Settings)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84" name="Надпись 2"/>
          <p:cNvSpPr txBox="1">
            <a:spLocks noChangeArrowheads="1"/>
          </p:cNvSpPr>
          <p:nvPr/>
        </p:nvSpPr>
        <p:spPr bwMode="auto">
          <a:xfrm>
            <a:off x="2934282" y="3026940"/>
            <a:ext cx="2054225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85" name="Надпись 3"/>
          <p:cNvSpPr txBox="1">
            <a:spLocks noChangeArrowheads="1"/>
          </p:cNvSpPr>
          <p:nvPr/>
        </p:nvSpPr>
        <p:spPr bwMode="auto">
          <a:xfrm>
            <a:off x="-197856" y="3026940"/>
            <a:ext cx="24892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29407" y="3331741"/>
            <a:ext cx="676275" cy="9525"/>
          </a:xfrm>
          <a:prstGeom prst="line">
            <a:avLst/>
          </a:prstGeom>
          <a:ln w="76200">
            <a:solidFill>
              <a:srgbClr val="33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572206" y="2423690"/>
            <a:ext cx="476250" cy="400050"/>
          </a:xfrm>
          <a:prstGeom prst="line">
            <a:avLst/>
          </a:prstGeom>
          <a:ln w="76200">
            <a:solidFill>
              <a:srgbClr val="33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705682" y="2480841"/>
            <a:ext cx="428625" cy="390525"/>
          </a:xfrm>
          <a:prstGeom prst="line">
            <a:avLst/>
          </a:prstGeom>
          <a:ln w="76200">
            <a:solidFill>
              <a:srgbClr val="33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93533-0F14-4B00-8156-964477EB1192}" type="slidenum">
              <a:rPr lang="ru-RU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94FEF5-4B39-42FA-B3D0-BDE278D9D561}"/>
              </a:ext>
            </a:extLst>
          </p:cNvPr>
          <p:cNvSpPr txBox="1"/>
          <p:nvPr/>
        </p:nvSpPr>
        <p:spPr>
          <a:xfrm>
            <a:off x="7146203" y="1575196"/>
            <a:ext cx="6769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P</a:t>
            </a:r>
            <a:endParaRPr lang="aa-ET" sz="7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7DA89C-A8BA-49F4-80BF-5FFE65AC685D}"/>
              </a:ext>
            </a:extLst>
          </p:cNvPr>
          <p:cNvSpPr txBox="1"/>
          <p:nvPr/>
        </p:nvSpPr>
        <p:spPr>
          <a:xfrm>
            <a:off x="7926386" y="1560536"/>
            <a:ext cx="6769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E</a:t>
            </a:r>
            <a:endParaRPr lang="aa-ET" sz="7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F3E54A-FDDF-4AC2-9347-98B6C8868B70}"/>
              </a:ext>
            </a:extLst>
          </p:cNvPr>
          <p:cNvSpPr txBox="1"/>
          <p:nvPr/>
        </p:nvSpPr>
        <p:spPr>
          <a:xfrm>
            <a:off x="8706569" y="1575196"/>
            <a:ext cx="6769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S</a:t>
            </a:r>
            <a:endParaRPr lang="aa-ET" sz="7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F06B95-DC5F-4B40-A231-3FEEAE8692F5}"/>
              </a:ext>
            </a:extLst>
          </p:cNvPr>
          <p:cNvSpPr txBox="1"/>
          <p:nvPr/>
        </p:nvSpPr>
        <p:spPr>
          <a:xfrm>
            <a:off x="9486752" y="1575195"/>
            <a:ext cx="6769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T</a:t>
            </a:r>
            <a:endParaRPr lang="aa-ET" sz="7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A170BB-D622-4643-8811-32F670717139}"/>
              </a:ext>
            </a:extLst>
          </p:cNvPr>
          <p:cNvSpPr txBox="1"/>
          <p:nvPr/>
        </p:nvSpPr>
        <p:spPr>
          <a:xfrm>
            <a:off x="10266935" y="1560535"/>
            <a:ext cx="6769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E</a:t>
            </a:r>
            <a:endParaRPr lang="aa-ET" sz="7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77A0C5-AD18-4F1B-9F34-F5F3D3BCE7AE}"/>
              </a:ext>
            </a:extLst>
          </p:cNvPr>
          <p:cNvSpPr txBox="1"/>
          <p:nvPr/>
        </p:nvSpPr>
        <p:spPr>
          <a:xfrm>
            <a:off x="11047118" y="1560534"/>
            <a:ext cx="6769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L</a:t>
            </a:r>
            <a:endParaRPr lang="aa-ET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44E646-26DE-4545-83B1-D4CF6B4768BB}"/>
              </a:ext>
            </a:extLst>
          </p:cNvPr>
          <p:cNvSpPr txBox="1"/>
          <p:nvPr/>
        </p:nvSpPr>
        <p:spPr>
          <a:xfrm>
            <a:off x="4759160" y="4749884"/>
            <a:ext cx="716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       W  </a:t>
            </a:r>
            <a:r>
              <a:rPr lang="uk-UA" sz="7200" dirty="0"/>
              <a:t>+</a:t>
            </a:r>
            <a:r>
              <a:rPr lang="en-US" sz="7200" dirty="0"/>
              <a:t>  O        T</a:t>
            </a:r>
            <a:endParaRPr lang="aa-ET" sz="7200" dirty="0"/>
          </a:p>
        </p:txBody>
      </p:sp>
      <p:sp>
        <p:nvSpPr>
          <p:cNvPr id="19" name="Надпись 2">
            <a:extLst>
              <a:ext uri="{FF2B5EF4-FFF2-40B4-BE49-F238E27FC236}">
                <a16:creationId xmlns:a16="http://schemas.microsoft.com/office/drawing/2014/main" xmlns="" id="{A4144897-A0F1-4323-A017-371E2FC4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507" y="3583327"/>
            <a:ext cx="2313640" cy="898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uk-U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Внутрішній аналіз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2">
            <a:extLst>
              <a:ext uri="{FF2B5EF4-FFF2-40B4-BE49-F238E27FC236}">
                <a16:creationId xmlns:a16="http://schemas.microsoft.com/office/drawing/2014/main" xmlns="" id="{28BB707A-4911-4BC2-9AEC-B3475DBA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604" y="3583327"/>
            <a:ext cx="2313640" cy="898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uk-U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Зовнішній аналіз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25A6E94D-5DD5-46B2-8BF5-98020BFEB545}"/>
              </a:ext>
            </a:extLst>
          </p:cNvPr>
          <p:cNvSpPr/>
          <p:nvPr/>
        </p:nvSpPr>
        <p:spPr>
          <a:xfrm rot="2755485">
            <a:off x="9149624" y="3195420"/>
            <a:ext cx="977469" cy="2888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B42413E4-AEE7-4907-9E58-38A196FC4A4F}"/>
              </a:ext>
            </a:extLst>
          </p:cNvPr>
          <p:cNvSpPr/>
          <p:nvPr/>
        </p:nvSpPr>
        <p:spPr>
          <a:xfrm rot="2755485">
            <a:off x="10504303" y="4542843"/>
            <a:ext cx="881218" cy="28506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C95157AF-4375-48FD-A3A4-35CC93D262DB}"/>
              </a:ext>
            </a:extLst>
          </p:cNvPr>
          <p:cNvSpPr/>
          <p:nvPr/>
        </p:nvSpPr>
        <p:spPr>
          <a:xfrm rot="7605946">
            <a:off x="9034555" y="4568138"/>
            <a:ext cx="806853" cy="30911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6D2B208C-1DAA-4373-8D3E-93DE99A63AEC}"/>
              </a:ext>
            </a:extLst>
          </p:cNvPr>
          <p:cNvSpPr/>
          <p:nvPr/>
        </p:nvSpPr>
        <p:spPr>
          <a:xfrm rot="2755485">
            <a:off x="6568490" y="4524184"/>
            <a:ext cx="881218" cy="28506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01E84A6D-5F22-4BA4-AA0A-A1FF4C66260A}"/>
              </a:ext>
            </a:extLst>
          </p:cNvPr>
          <p:cNvSpPr/>
          <p:nvPr/>
        </p:nvSpPr>
        <p:spPr>
          <a:xfrm rot="7605946">
            <a:off x="5098742" y="4549479"/>
            <a:ext cx="806853" cy="30911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72152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65D1C-CF15-4BCA-9EA6-24AC6575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Роль контексту та аналітика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605B0C-36B3-44E2-AAA9-29001C88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Контекст – король!</a:t>
            </a:r>
          </a:p>
          <a:p>
            <a:r>
              <a:rPr lang="uk-UA" dirty="0"/>
              <a:t>Фактори, які ми аналізуємо з метою розуміння контексту потребують ретельного відбору. Їх не має бути забагато!</a:t>
            </a:r>
          </a:p>
          <a:p>
            <a:r>
              <a:rPr lang="uk-UA" dirty="0"/>
              <a:t>Немає єдиного підходу до аналізу й врахування контексту. </a:t>
            </a:r>
          </a:p>
          <a:p>
            <a:r>
              <a:rPr lang="uk-UA" dirty="0"/>
              <a:t>Усе залежить від особистості аналітика та його професійного розуміння ситуації.</a:t>
            </a:r>
          </a:p>
          <a:p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5936D8-778D-4FA2-88ED-5FBDAC6F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26451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899" y="1170737"/>
            <a:ext cx="3389766" cy="1130389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49F03-47B2-4336-9AF8-937BF100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5"/>
            <a:ext cx="10515600" cy="741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У наступному модулі:  Факт-</a:t>
            </a:r>
            <a:r>
              <a:rPr lang="uk-UA" sz="2800" dirty="0" err="1"/>
              <a:t>чекінг</a:t>
            </a:r>
            <a:endParaRPr lang="aa-ET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60DE3F-ACE6-4F99-BE9A-25091F75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5972C-6609-4182-BE3D-C1060D3F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Що ця людина має намір цими словами сказати?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177EC4-32B5-4492-9C5E-A823C2B4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15" y="2240539"/>
            <a:ext cx="5689600" cy="2376921"/>
          </a:xfrm>
        </p:spPr>
        <p:txBody>
          <a:bodyPr>
            <a:normAutofit/>
          </a:bodyPr>
          <a:lstStyle/>
          <a:p>
            <a:r>
              <a:rPr lang="uk-UA" sz="2800" dirty="0"/>
              <a:t>Це  питання, на яке не завжди можна відповісти, якщо ми не знаємо чогось із контексту: обставин, у яких з'явився текст або відбулася промова.</a:t>
            </a:r>
            <a:endParaRPr lang="pl-PL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4A389-F3BA-49AB-8244-8F95CBE6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4</a:t>
            </a:fld>
            <a:endParaRPr lang="aa-ET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7E69F3-65AC-47A6-BB3D-7FE29E06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611" y="1499609"/>
            <a:ext cx="6082390" cy="40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15FC4-6B47-4183-8475-4AC9C4F3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89" y="1485899"/>
            <a:ext cx="6976247" cy="420725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dirty="0"/>
              <a:t>«</a:t>
            </a:r>
            <a:r>
              <a:rPr lang="ru-RU" dirty="0" err="1"/>
              <a:t>Вчені</a:t>
            </a:r>
            <a:r>
              <a:rPr lang="uk-UA" dirty="0"/>
              <a:t> найрізноманітніших точок зору погоджуються, що </a:t>
            </a:r>
            <a:r>
              <a:rPr lang="uk-UA" b="1" dirty="0">
                <a:solidFill>
                  <a:srgbClr val="FF0000"/>
                </a:solidFill>
              </a:rPr>
              <a:t>дії людини можуть бути осмисленими лише шляхом їх співвідношення з контекстами</a:t>
            </a:r>
            <a:r>
              <a:rPr lang="uk-UA" dirty="0"/>
              <a:t>, в яких вони відбуваються.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Значення та наслідки поведінки залежать від контексту, в якому вона відбувається. Це загальновизнано </a:t>
            </a:r>
            <a:r>
              <a:rPr lang="uk-UA" dirty="0" smtClean="0"/>
              <a:t>у виразі </a:t>
            </a:r>
            <a:r>
              <a:rPr lang="uk-UA" dirty="0" smtClean="0"/>
              <a:t>про </a:t>
            </a:r>
            <a:r>
              <a:rPr lang="uk-UA" dirty="0"/>
              <a:t>те, що </a:t>
            </a:r>
            <a:r>
              <a:rPr lang="uk-UA" dirty="0" smtClean="0"/>
              <a:t>«є </a:t>
            </a:r>
            <a:r>
              <a:rPr lang="uk-UA" dirty="0"/>
              <a:t>час і місце для </a:t>
            </a:r>
            <a:r>
              <a:rPr lang="uk-UA" dirty="0" smtClean="0"/>
              <a:t>всього». </a:t>
            </a:r>
            <a:endParaRPr lang="aa-ET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59DE18A-3FB2-4B42-B3AE-D8B8734C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5</a:t>
            </a:fld>
            <a:endParaRPr lang="aa-ET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E5B771-0631-4C11-ABA1-B7C23647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58" y="1485899"/>
            <a:ext cx="4642443" cy="3834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EB85EF-E689-4B58-B4A4-2BDA9D597C38}"/>
              </a:ext>
            </a:extLst>
          </p:cNvPr>
          <p:cNvSpPr txBox="1"/>
          <p:nvPr/>
        </p:nvSpPr>
        <p:spPr>
          <a:xfrm>
            <a:off x="7549558" y="5648822"/>
            <a:ext cx="2854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effectLst/>
              </a:rPr>
              <a:t>Alvin </a:t>
            </a:r>
            <a:r>
              <a:rPr lang="en-US" sz="2400" dirty="0" err="1">
                <a:effectLst/>
              </a:rPr>
              <a:t>Gouldner</a:t>
            </a:r>
            <a:r>
              <a:rPr lang="en-US" sz="2400" dirty="0">
                <a:effectLst/>
              </a:rPr>
              <a:t>, 1955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250441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592618-2139-4A4F-ADCD-13E81639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27" y="263149"/>
            <a:ext cx="6698673" cy="1130389"/>
          </a:xfrm>
        </p:spPr>
        <p:txBody>
          <a:bodyPr/>
          <a:lstStyle/>
          <a:p>
            <a:r>
              <a:rPr lang="uk-UA" dirty="0"/>
              <a:t>Контекст міркувань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329F6D0-29CC-40BF-A4E5-FE77D815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6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43554-6042-46C9-96FC-058EF0645917}"/>
              </a:ext>
            </a:extLst>
          </p:cNvPr>
          <p:cNvSpPr txBox="1"/>
          <p:nvPr/>
        </p:nvSpPr>
        <p:spPr>
          <a:xfrm>
            <a:off x="1440872" y="1369217"/>
            <a:ext cx="951345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Контекст, в якому відбувається міркування, включає незліченну кількість факторів.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Вони можуть включати: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i="1" dirty="0"/>
              <a:t>аудиторію</a:t>
            </a:r>
            <a:r>
              <a:rPr lang="uk-UA" sz="2400" dirty="0"/>
              <a:t> (її знання, очікування, переконання, відношення до автора міркувань</a:t>
            </a:r>
            <a:r>
              <a:rPr lang="uk-UA" sz="2400" dirty="0" smtClean="0"/>
              <a:t>);</a:t>
            </a:r>
            <a:endParaRPr lang="uk-UA" sz="2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i="1" dirty="0"/>
              <a:t>загальноприйняті правила </a:t>
            </a:r>
            <a:r>
              <a:rPr lang="uk-UA" sz="2400" dirty="0"/>
              <a:t>пояснень для різних за знаннями груп;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i="1" dirty="0"/>
              <a:t>цілі</a:t>
            </a:r>
            <a:r>
              <a:rPr lang="uk-UA" sz="2400" dirty="0"/>
              <a:t>, яких автори намагаються досягти шляхом міркування;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i="1" dirty="0"/>
              <a:t>інші знання </a:t>
            </a:r>
            <a:r>
              <a:rPr lang="uk-UA" sz="2400" dirty="0"/>
              <a:t>(припущення, можливі альтернативні аргументи і пояснення тощо), які можуть впливати на наші міркування</a:t>
            </a:r>
            <a:r>
              <a:rPr lang="uk-UA" dirty="0"/>
              <a:t>. </a:t>
            </a:r>
          </a:p>
          <a:p>
            <a:endParaRPr lang="uk-UA" sz="1800" b="0" i="0" dirty="0">
              <a:solidFill>
                <a:srgbClr val="000000"/>
              </a:solidFill>
              <a:effectLst/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2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C291E-71A1-4DAB-AEF1-320B87EE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Питання для аналізу контексту</a:t>
            </a:r>
            <a:br>
              <a:rPr lang="uk-UA" dirty="0"/>
            </a:br>
            <a:r>
              <a:rPr lang="uk-UA" dirty="0"/>
              <a:t> написання тексту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A289D37-C32D-41B9-AD90-C4F003D9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7</a:t>
            </a:fld>
            <a:endParaRPr lang="aa-E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6A8761F-A5E1-4B02-8569-16A446765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7064" y="1635353"/>
            <a:ext cx="1093318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Що текст розкриває про </a:t>
            </a:r>
            <a:r>
              <a:rPr lang="uk-UA" dirty="0" smtClean="0"/>
              <a:t>його суть</a:t>
            </a:r>
            <a:r>
              <a:rPr lang="uk-UA" dirty="0" smtClean="0"/>
              <a:t>?</a:t>
            </a:r>
            <a:endParaRPr lang="uk-UA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Що саме в тексті </a:t>
            </a:r>
            <a:r>
              <a:rPr lang="uk-UA" dirty="0" smtClean="0"/>
              <a:t>вказує на його </a:t>
            </a:r>
            <a:r>
              <a:rPr lang="uk-UA" dirty="0"/>
              <a:t>уявну аудиторію?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Що, здається, було задумом автора? Чому автор написав цей текст? І чому автор написав цей текст саме таким чином?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Яка нагода для написання цього тексту?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Чи текст є певним закликом до чогось?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Чи текст скоріше є закликом до роздуму чи розгляду, а не прямої дії?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lang="uk-UA" dirty="0"/>
              <a:t>Чи можемо ми виявити будь-які обставини, відсутні у написаному, що вплинули на написання тексту?</a:t>
            </a:r>
            <a:endParaRPr kumimoji="0" lang="aa-ET" altLang="aa-E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2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983D5BD-6004-4208-9D24-FAD7C1DE7822}"/>
              </a:ext>
            </a:extLst>
          </p:cNvPr>
          <p:cNvSpPr/>
          <p:nvPr/>
        </p:nvSpPr>
        <p:spPr>
          <a:xfrm>
            <a:off x="6003636" y="0"/>
            <a:ext cx="61883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F83375-7F49-40B4-B08B-41B28EFA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43" y="1612652"/>
            <a:ext cx="4694382" cy="3479945"/>
          </a:xfrm>
        </p:spPr>
        <p:txBody>
          <a:bodyPr/>
          <a:lstStyle/>
          <a:p>
            <a:r>
              <a:rPr lang="uk-UA" dirty="0"/>
              <a:t>Об</a:t>
            </a:r>
            <a:r>
              <a:rPr lang="pl-PL" dirty="0"/>
              <a:t>’</a:t>
            </a:r>
            <a:r>
              <a:rPr lang="uk-UA" dirty="0" err="1"/>
              <a:t>єктивним</a:t>
            </a:r>
            <a:r>
              <a:rPr lang="uk-UA" dirty="0"/>
              <a:t> – </a:t>
            </a:r>
            <a:r>
              <a:rPr lang="uk-UA" dirty="0" err="1"/>
              <a:t>Суб</a:t>
            </a:r>
            <a:r>
              <a:rPr lang="pl-PL" dirty="0"/>
              <a:t>’</a:t>
            </a:r>
            <a:r>
              <a:rPr lang="ru-RU" dirty="0" err="1"/>
              <a:t>єктивним</a:t>
            </a:r>
            <a:endParaRPr lang="ru-RU" dirty="0"/>
          </a:p>
          <a:p>
            <a:r>
              <a:rPr lang="ru-RU" dirty="0" err="1"/>
              <a:t>Зовнішнім</a:t>
            </a:r>
            <a:r>
              <a:rPr lang="ru-RU" dirty="0"/>
              <a:t> – </a:t>
            </a:r>
            <a:r>
              <a:rPr lang="ru-RU" dirty="0" err="1"/>
              <a:t>Внутрішнім</a:t>
            </a:r>
            <a:endParaRPr lang="ru-RU" dirty="0"/>
          </a:p>
          <a:p>
            <a:r>
              <a:rPr lang="ru-RU" dirty="0" err="1"/>
              <a:t>Сприятливим</a:t>
            </a:r>
            <a:r>
              <a:rPr lang="ru-RU" dirty="0"/>
              <a:t> – </a:t>
            </a:r>
            <a:r>
              <a:rPr lang="ru-RU" dirty="0" err="1"/>
              <a:t>Несприятливим</a:t>
            </a:r>
            <a:endParaRPr lang="ru-RU" dirty="0"/>
          </a:p>
          <a:p>
            <a:r>
              <a:rPr lang="ru-RU" dirty="0"/>
              <a:t>Простим – </a:t>
            </a:r>
            <a:r>
              <a:rPr lang="ru-RU" dirty="0" err="1"/>
              <a:t>Складним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Та головне:</a:t>
            </a:r>
          </a:p>
          <a:p>
            <a:r>
              <a:rPr lang="uk-UA" dirty="0"/>
              <a:t>Сталим </a:t>
            </a:r>
            <a:r>
              <a:rPr lang="ru-RU" dirty="0"/>
              <a:t>– Таким,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!</a:t>
            </a:r>
          </a:p>
          <a:p>
            <a:pPr marL="0" indent="0">
              <a:buNone/>
            </a:pP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10CE2BD-5EDE-442E-B27C-33560DF3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8</a:t>
            </a:fld>
            <a:endParaRPr lang="aa-ET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0CE0D8A7-FCB4-44A7-8454-1C24DC5EE394}"/>
              </a:ext>
            </a:extLst>
          </p:cNvPr>
          <p:cNvGrpSpPr/>
          <p:nvPr/>
        </p:nvGrpSpPr>
        <p:grpSpPr>
          <a:xfrm>
            <a:off x="6253012" y="136525"/>
            <a:ext cx="5876833" cy="6525578"/>
            <a:chOff x="6096000" y="136525"/>
            <a:chExt cx="5876833" cy="652557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5AD8546-E0AF-493B-8404-1AF04BF8C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379" t="17340" r="12954" b="36599"/>
            <a:stretch/>
          </p:blipFill>
          <p:spPr>
            <a:xfrm>
              <a:off x="6096000" y="136525"/>
              <a:ext cx="5876833" cy="6525578"/>
            </a:xfrm>
            <a:prstGeom prst="rect">
              <a:avLst/>
            </a:prstGeom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2EE4D3E3-5A65-4C41-8935-418D6C1CAD44}"/>
                </a:ext>
              </a:extLst>
            </p:cNvPr>
            <p:cNvSpPr/>
            <p:nvPr/>
          </p:nvSpPr>
          <p:spPr>
            <a:xfrm>
              <a:off x="8266545" y="295938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3DA8A1F-D45A-4639-AE0D-71902D74F748}"/>
                </a:ext>
              </a:extLst>
            </p:cNvPr>
            <p:cNvSpPr txBox="1"/>
            <p:nvPr/>
          </p:nvSpPr>
          <p:spPr>
            <a:xfrm>
              <a:off x="8108273" y="489867"/>
              <a:ext cx="1674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Тиск навколишнього середовища</a:t>
              </a:r>
              <a:endParaRPr lang="aa-ET" sz="160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C60EFC71-3E4D-4B35-B2CD-9C2DE22CB7F3}"/>
                </a:ext>
              </a:extLst>
            </p:cNvPr>
            <p:cNvSpPr/>
            <p:nvPr/>
          </p:nvSpPr>
          <p:spPr>
            <a:xfrm>
              <a:off x="6419271" y="1016376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4EBEF7-A688-4D0E-88C1-32FC5B3F7392}"/>
                </a:ext>
              </a:extLst>
            </p:cNvPr>
            <p:cNvSpPr txBox="1"/>
            <p:nvPr/>
          </p:nvSpPr>
          <p:spPr>
            <a:xfrm>
              <a:off x="6240648" y="1244827"/>
              <a:ext cx="1674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Якість та узгодженість політики</a:t>
              </a:r>
              <a:endParaRPr lang="aa-ET" sz="160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061BBDEC-19B5-456D-B45A-B817C2392884}"/>
                </a:ext>
              </a:extLst>
            </p:cNvPr>
            <p:cNvSpPr/>
            <p:nvPr/>
          </p:nvSpPr>
          <p:spPr>
            <a:xfrm>
              <a:off x="10119456" y="1015775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80C7281-0792-4DB0-B14D-E99B43241D25}"/>
                </a:ext>
              </a:extLst>
            </p:cNvPr>
            <p:cNvSpPr txBox="1"/>
            <p:nvPr/>
          </p:nvSpPr>
          <p:spPr>
            <a:xfrm>
              <a:off x="9940833" y="1244226"/>
              <a:ext cx="1674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Підтримуюча культура організації</a:t>
              </a:r>
              <a:endParaRPr lang="aa-ET" sz="160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2DCA36E7-40C1-43AC-8E2E-1A813710A29A}"/>
                </a:ext>
              </a:extLst>
            </p:cNvPr>
            <p:cNvSpPr/>
            <p:nvPr/>
          </p:nvSpPr>
          <p:spPr>
            <a:xfrm>
              <a:off x="6438374" y="2791917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027EC3-EDC5-4AC4-B712-8E58DEA15550}"/>
                </a:ext>
              </a:extLst>
            </p:cNvPr>
            <p:cNvSpPr txBox="1"/>
            <p:nvPr/>
          </p:nvSpPr>
          <p:spPr>
            <a:xfrm>
              <a:off x="6232041" y="2927869"/>
              <a:ext cx="16742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Ключові</a:t>
              </a:r>
            </a:p>
            <a:p>
              <a:pPr algn="ctr"/>
              <a:r>
                <a:rPr lang="uk-UA" sz="1600" dirty="0"/>
                <a:t> люди, що проводять</a:t>
              </a:r>
            </a:p>
            <a:p>
              <a:pPr algn="ctr"/>
              <a:r>
                <a:rPr lang="uk-UA" sz="1600" dirty="0"/>
                <a:t> зміни</a:t>
              </a:r>
              <a:endParaRPr lang="aa-ET" sz="160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31BE3561-A7C2-4172-934A-1B29CE47A610}"/>
                </a:ext>
              </a:extLst>
            </p:cNvPr>
            <p:cNvSpPr/>
            <p:nvPr/>
          </p:nvSpPr>
          <p:spPr>
            <a:xfrm>
              <a:off x="10119456" y="2777331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C0B75C-485B-4DD4-A459-15D99F534597}"/>
                </a:ext>
              </a:extLst>
            </p:cNvPr>
            <p:cNvSpPr txBox="1"/>
            <p:nvPr/>
          </p:nvSpPr>
          <p:spPr>
            <a:xfrm>
              <a:off x="9933476" y="2926888"/>
              <a:ext cx="16742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Порядок </a:t>
              </a:r>
            </a:p>
            <a:p>
              <a:pPr algn="ctr"/>
              <a:r>
                <a:rPr lang="uk-UA" sz="1600" dirty="0"/>
                <a:t>денний змін</a:t>
              </a:r>
            </a:p>
            <a:p>
              <a:pPr algn="ctr"/>
              <a:r>
                <a:rPr lang="uk-UA" sz="1600" dirty="0"/>
                <a:t> та їх </a:t>
              </a:r>
              <a:r>
                <a:rPr lang="uk-UA" sz="1600" dirty="0" err="1"/>
                <a:t>локалі-зація</a:t>
              </a:r>
              <a:endParaRPr lang="aa-ET" sz="1600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CB5F804-DE37-41A3-AD3F-2F3C520101CA}"/>
                </a:ext>
              </a:extLst>
            </p:cNvPr>
            <p:cNvSpPr/>
            <p:nvPr/>
          </p:nvSpPr>
          <p:spPr>
            <a:xfrm>
              <a:off x="6419271" y="4536791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E95987E-38D3-4AE4-8900-15F376F7BE1F}"/>
                </a:ext>
              </a:extLst>
            </p:cNvPr>
            <p:cNvSpPr txBox="1"/>
            <p:nvPr/>
          </p:nvSpPr>
          <p:spPr>
            <a:xfrm>
              <a:off x="6228907" y="4703410"/>
              <a:ext cx="1674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Відносини</a:t>
              </a:r>
            </a:p>
            <a:p>
              <a:pPr algn="ctr"/>
              <a:r>
                <a:rPr lang="uk-UA" sz="1600" dirty="0"/>
                <a:t> між управлінцями</a:t>
              </a:r>
              <a:endParaRPr lang="aa-ET" sz="1600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48C08EA5-865E-48BC-974F-F151FC4C0225}"/>
                </a:ext>
              </a:extLst>
            </p:cNvPr>
            <p:cNvSpPr/>
            <p:nvPr/>
          </p:nvSpPr>
          <p:spPr>
            <a:xfrm>
              <a:off x="10126813" y="4535502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903DD80-93C2-4780-9753-8EBE09111963}"/>
                </a:ext>
              </a:extLst>
            </p:cNvPr>
            <p:cNvSpPr txBox="1"/>
            <p:nvPr/>
          </p:nvSpPr>
          <p:spPr>
            <a:xfrm>
              <a:off x="9930541" y="4795358"/>
              <a:ext cx="1674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Простота</a:t>
              </a:r>
            </a:p>
            <a:p>
              <a:pPr algn="ctr"/>
              <a:r>
                <a:rPr lang="uk-UA" sz="1600" dirty="0"/>
                <a:t> та ясність </a:t>
              </a:r>
            </a:p>
            <a:p>
              <a:pPr algn="ctr"/>
              <a:r>
                <a:rPr lang="uk-UA" sz="1600" dirty="0"/>
                <a:t>цілей</a:t>
              </a:r>
              <a:endParaRPr lang="aa-ET" sz="1600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2040876-52B6-426C-A447-F299C63A3125}"/>
                </a:ext>
              </a:extLst>
            </p:cNvPr>
            <p:cNvSpPr/>
            <p:nvPr/>
          </p:nvSpPr>
          <p:spPr>
            <a:xfrm>
              <a:off x="8275996" y="5258808"/>
              <a:ext cx="1302328" cy="1311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ED3345B-5806-4B5D-95FE-E8517DCA8384}"/>
                </a:ext>
              </a:extLst>
            </p:cNvPr>
            <p:cNvSpPr txBox="1"/>
            <p:nvPr/>
          </p:nvSpPr>
          <p:spPr>
            <a:xfrm>
              <a:off x="8079724" y="5518664"/>
              <a:ext cx="1674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Мережі кооперації в організації</a:t>
              </a:r>
              <a:endParaRPr lang="aa-ET" sz="16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F9440-8588-4582-A8F1-8C6B012B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655" y="136525"/>
            <a:ext cx="7372927" cy="1130389"/>
          </a:xfrm>
        </p:spPr>
        <p:txBody>
          <a:bodyPr/>
          <a:lstStyle/>
          <a:p>
            <a:r>
              <a:rPr lang="uk-UA" dirty="0"/>
              <a:t>Контекст буває:</a:t>
            </a:r>
            <a:endParaRPr lang="aa-E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31CBA8-DA4E-48B9-B8BA-53377C2DF3F2}"/>
              </a:ext>
            </a:extLst>
          </p:cNvPr>
          <p:cNvSpPr txBox="1"/>
          <p:nvPr/>
        </p:nvSpPr>
        <p:spPr>
          <a:xfrm>
            <a:off x="2217292" y="5258808"/>
            <a:ext cx="3505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факторів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контексту,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сприятливого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змін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081FE32-1768-4794-9B75-D24F5F5C1406}"/>
              </a:ext>
            </a:extLst>
          </p:cNvPr>
          <p:cNvSpPr txBox="1"/>
          <p:nvPr/>
        </p:nvSpPr>
        <p:spPr>
          <a:xfrm>
            <a:off x="2442806" y="6168569"/>
            <a:ext cx="4057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Pettigrew AM and </a:t>
            </a:r>
            <a:r>
              <a:rPr lang="en-US" sz="1400" dirty="0" err="1">
                <a:effectLst/>
              </a:rPr>
              <a:t>Whipp</a:t>
            </a:r>
            <a:r>
              <a:rPr lang="en-US" sz="1400" dirty="0">
                <a:effectLst/>
              </a:rPr>
              <a:t> R. Managing change for competitive success. Oxford: Blackwell; 1991.</a:t>
            </a:r>
            <a:endParaRPr lang="aa-ET" sz="1400" dirty="0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50833722-AA18-469D-84E8-1C7C7889504D}"/>
              </a:ext>
            </a:extLst>
          </p:cNvPr>
          <p:cNvSpPr/>
          <p:nvPr/>
        </p:nvSpPr>
        <p:spPr>
          <a:xfrm rot="20703379">
            <a:off x="5536228" y="5429584"/>
            <a:ext cx="754667" cy="523220"/>
          </a:xfrm>
          <a:prstGeom prst="rightArrow">
            <a:avLst>
              <a:gd name="adj1" fmla="val 32347"/>
              <a:gd name="adj2" fmla="val 394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329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1031" y="502578"/>
            <a:ext cx="4948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uk-UA" sz="3200" dirty="0"/>
              <a:t>Світ змінюється швидко та </a:t>
            </a:r>
            <a:r>
              <a:rPr lang="uk-UA" sz="3200" dirty="0" err="1"/>
              <a:t>масштабно</a:t>
            </a:r>
            <a:r>
              <a:rPr lang="uk-UA" sz="3200" dirty="0"/>
              <a:t>.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031" y="1727421"/>
            <a:ext cx="4948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uk-UA" sz="3200" dirty="0"/>
              <a:t>Майбутнє неможливо передбачити.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1032" y="2860968"/>
            <a:ext cx="4690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uk-UA" sz="3200" dirty="0"/>
              <a:t>Все має безліч незрозумілих причин.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41031" y="4067717"/>
            <a:ext cx="4948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uk-UA" sz="3200" dirty="0"/>
              <a:t>Все має безліч можливих рішень.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1" t="25895"/>
          <a:stretch/>
        </p:blipFill>
        <p:spPr>
          <a:xfrm>
            <a:off x="0" y="-43543"/>
            <a:ext cx="5696857" cy="690154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46143" y="5450384"/>
            <a:ext cx="367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i="1" dirty="0">
                <a:solidFill>
                  <a:schemeClr val="accent5">
                    <a:lumMod val="50000"/>
                  </a:schemeClr>
                </a:solidFill>
              </a:rPr>
              <a:t>VUCA</a:t>
            </a:r>
            <a:endParaRPr lang="ru-RU" sz="4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1214</Words>
  <Application>Microsoft Office PowerPoint</Application>
  <PresentationFormat>Широкоэкранный</PresentationFormat>
  <Paragraphs>270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Times-Roman</vt:lpstr>
      <vt:lpstr>Тема Office</vt:lpstr>
      <vt:lpstr>Критичне мислення</vt:lpstr>
      <vt:lpstr>План на сьогодні:</vt:lpstr>
      <vt:lpstr>Презентация PowerPoint</vt:lpstr>
      <vt:lpstr>Що ця людина має намір цими словами сказати?</vt:lpstr>
      <vt:lpstr>«Вчені найрізноманітніших точок зору погоджуються, що дії людини можуть бути осмисленими лише шляхом їх співвідношення з контекстами, в яких вони відбуваються.  Значення та наслідки поведінки залежать від контексту, в якому вона відбувається. Це загальновизнано у виразі про те, що «є час і місце для всього». </vt:lpstr>
      <vt:lpstr>Контекст міркувань</vt:lpstr>
      <vt:lpstr>Питання для аналізу контексту  написання тексту</vt:lpstr>
      <vt:lpstr>Контекст буває:</vt:lpstr>
      <vt:lpstr>Презентация PowerPoint</vt:lpstr>
      <vt:lpstr>Презентация PowerPoint</vt:lpstr>
      <vt:lpstr>2 фактори, що ускладнюють сприйняття середовища</vt:lpstr>
      <vt:lpstr>Глобальний температурний індекс Суша-океан (Land-Ocean Temperature Index)</vt:lpstr>
      <vt:lpstr>Зміни, що проявились нещодавно</vt:lpstr>
      <vt:lpstr>В динамічних середовищах – аналізуйте тренди!</vt:lpstr>
      <vt:lpstr> А ще з нами трапився…</vt:lpstr>
      <vt:lpstr>Презентация PowerPoint</vt:lpstr>
      <vt:lpstr>Презентация PowerPoint</vt:lpstr>
      <vt:lpstr>Контекст постійно змінюється, тому остерігайтеся оцінок поза контекстом! </vt:lpstr>
      <vt:lpstr>Презентация PowerPoint</vt:lpstr>
      <vt:lpstr>Презентация PowerPoint</vt:lpstr>
      <vt:lpstr>А тут?</vt:lpstr>
      <vt:lpstr>Что это такое?</vt:lpstr>
      <vt:lpstr>Чи змінювалось Ваше сприйняття цього фото від фрагменту до фрагменту? </vt:lpstr>
      <vt:lpstr>Розуміння контексту</vt:lpstr>
      <vt:lpstr>Корисна модель розуміння контексту Кеневін (Cynefin)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Є й більш прості методи аналізу контексту:</vt:lpstr>
      <vt:lpstr>Роль контексту та аналітика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93</cp:revision>
  <dcterms:created xsi:type="dcterms:W3CDTF">2020-07-17T12:41:17Z</dcterms:created>
  <dcterms:modified xsi:type="dcterms:W3CDTF">2020-08-31T21:38:31Z</dcterms:modified>
</cp:coreProperties>
</file>