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780" r:id="rId3"/>
    <p:sldId id="839" r:id="rId4"/>
    <p:sldId id="854" r:id="rId5"/>
    <p:sldId id="857" r:id="rId6"/>
    <p:sldId id="858" r:id="rId7"/>
    <p:sldId id="851" r:id="rId8"/>
    <p:sldId id="735" r:id="rId9"/>
    <p:sldId id="1359" r:id="rId10"/>
    <p:sldId id="842" r:id="rId11"/>
    <p:sldId id="852" r:id="rId12"/>
    <p:sldId id="847" r:id="rId13"/>
    <p:sldId id="853" r:id="rId14"/>
    <p:sldId id="615" r:id="rId15"/>
    <p:sldId id="1360" r:id="rId16"/>
    <p:sldId id="1362" r:id="rId17"/>
    <p:sldId id="1367" r:id="rId18"/>
    <p:sldId id="1363" r:id="rId19"/>
    <p:sldId id="616" r:id="rId20"/>
    <p:sldId id="840" r:id="rId21"/>
    <p:sldId id="581" r:id="rId22"/>
    <p:sldId id="465" r:id="rId23"/>
    <p:sldId id="772" r:id="rId24"/>
    <p:sldId id="1364" r:id="rId25"/>
    <p:sldId id="585" r:id="rId26"/>
    <p:sldId id="586" r:id="rId27"/>
    <p:sldId id="588" r:id="rId28"/>
    <p:sldId id="630" r:id="rId29"/>
    <p:sldId id="1366" r:id="rId30"/>
    <p:sldId id="855" r:id="rId31"/>
    <p:sldId id="1365" r:id="rId32"/>
    <p:sldId id="831" r:id="rId33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1E752-EF0E-4057-B990-FE51CC4AAAD8}" type="datetimeFigureOut">
              <a:rPr lang="aa-ET" smtClean="0"/>
              <a:t>01/09/2020</a:t>
            </a:fld>
            <a:endParaRPr lang="aa-ET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E00B-30F8-40DD-9228-4FB9448DBED9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11840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947CCD-6EB4-4FD7-85B1-1D621C8E8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DB483D-B36D-4BAB-BCDB-AAAEF7B91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7D33A7-1BC6-4EDE-914D-9C3D6D95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430B63-99E0-4649-A8F3-F41905EB0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65FCC7-6ADD-45E7-AAC8-24AF23D1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1052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31E454-6C1A-480F-B089-134173F85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A539A86-7B31-4315-8ECA-2F71A03E1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064F5C-2204-474F-A524-EDCE784E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3268C4-7E0F-49D8-8F0A-513ADE15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DB51FE-9919-4557-88AB-31764DFB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9173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0491F2A-75D3-4C77-8F73-596F27B91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222D6D2-734F-4D4B-8515-C60CED737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F304D8-C21D-4E76-9644-FC9C17B3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792D47-DC18-49AC-A982-8E1A830F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6C6AB3-C152-4842-8982-81A2CA0C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62033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-26988"/>
            <a:ext cx="10972800" cy="11430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9667" y="1700214"/>
            <a:ext cx="53848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307667" y="1700214"/>
            <a:ext cx="53848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19667" y="4038601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07667" y="4038601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6405E878-0D0B-4D12-AD1D-0AF921C582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© Крикунов - март 2018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93B7FDB1-D93B-4F46-8787-3E278BEBFE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A8B312-76C0-4FBB-88D5-C11014E098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99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173CE9-A488-42F8-988D-245FBBCB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D0E663-E5B2-4E5C-870F-24E95DAC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BBA847-8592-4689-B7F2-2E1A03EB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713A90-F4BF-4058-97F5-DB5A69C7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C2DA23-5562-4926-8BC1-4B6885AF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6210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750EB7-D956-4931-9B05-3A87E387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2D0918-A6D1-4D4E-9F24-AAE3754D9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9CAEC7-302C-4FB8-9C22-8C8EA981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77C1BA-084B-4F80-A0AC-EB55C1FBA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C16FA9-59B8-4C94-92AD-CDC8107F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8879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81B5E4-EC1C-407C-9F07-5135E3D6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E7FAB2-A096-4C78-964F-E481B158C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B647DD5-FDE7-4A9F-BFC5-8729076AB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F87C1E-2B3B-4973-B605-0EF08E5D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B86F1A-021B-4214-B5BA-B675CA7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7719220-5095-4AE5-BE80-B4B6FCFF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5256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3C9481-72FD-490F-B3B4-09EAA5F4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DC35F9-903A-4F54-A221-7DB04822A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BDC04E3-DF9E-45BF-9309-DFD2EE435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0D25A56-E20B-4553-BFAE-4F806AE13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1B6DDF7-43FC-437A-9396-689F768FA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59832AC-8173-46CB-BE11-038F1C17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DC51BC7-9379-4772-9D94-513491463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7B32D56-E34B-4B74-940D-F2566A81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4608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2513AE-DC4B-42AB-B82A-69AD9564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925AAA9-5728-477A-9268-6063DCDC9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5753AB8-0007-47DD-8BC4-7141BE8C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4AE1F8C-7B22-4258-8B2D-2954FD8F7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4391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5797CAF-398C-4CB2-BD52-68E5BD66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950D345-6857-47CE-BDFD-6CF95980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02B725F-33F1-4A6E-8D57-C9CF008B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7486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F86C2-D2E6-49B2-A99C-212B4AFA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BE6EC1-3A83-4A1D-A7E9-D6F0F6190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C40BF7-3DD6-4313-8EFC-AFF76FA79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D3BBDAE-C167-498E-A21C-B60DEC9E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E31711-1189-40CE-B85A-A3391F5D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82F236-CE8B-499D-8B04-E0404CFE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5692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E581D-B15E-43AA-8741-4D30BD1E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797F933-9B01-4517-9871-C18D17F50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155E59-F44A-4DD7-A2C9-0FB7BBE4B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7CC224-7958-4C74-B76B-2DD8D0A2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EAD935-C839-4821-8CA5-B074EB17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C1B430E-5912-46A1-B267-2E761C73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0367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87E8A2-C29A-4D85-8FFB-273A1E3F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815" y="263149"/>
            <a:ext cx="8152985" cy="1130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F3F8B0-94FC-4949-9010-D06642FF1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aa-ET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86086D1-E4C8-4BEC-ACD2-E0F297A92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© Крикунов - март 2018</a:t>
            </a:r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0C5724-D6AC-4048-9C91-F84AFD7D0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9DB65-B172-405B-B88B-1D30746F5972}" type="slidenum">
              <a:rPr lang="aa-ET" smtClean="0"/>
              <a:t>‹#›</a:t>
            </a:fld>
            <a:endParaRPr lang="aa-ET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325B9EF-1E39-4AEE-B841-3849543BE3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" y="102765"/>
            <a:ext cx="1436546" cy="8586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A88456-197A-48C1-8496-6F2A1D1517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40" y="48110"/>
            <a:ext cx="1352136" cy="9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0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B1A1FF-C31B-451E-AA22-4D7DCAAD6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865" y="1029233"/>
            <a:ext cx="9144000" cy="1395413"/>
          </a:xfrm>
        </p:spPr>
        <p:txBody>
          <a:bodyPr/>
          <a:lstStyle/>
          <a:p>
            <a:r>
              <a:rPr lang="uk-UA" dirty="0">
                <a:latin typeface="+mn-lt"/>
              </a:rPr>
              <a:t>Критичне мислення</a:t>
            </a:r>
            <a:endParaRPr lang="aa-ET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4CA7E0-A0E6-4ED2-A276-8E8149DC4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865" y="2476743"/>
            <a:ext cx="9144000" cy="522287"/>
          </a:xfrm>
        </p:spPr>
        <p:txBody>
          <a:bodyPr>
            <a:noAutofit/>
          </a:bodyPr>
          <a:lstStyle/>
          <a:p>
            <a:r>
              <a:rPr lang="ru-RU" sz="3200" i="1" dirty="0" err="1">
                <a:solidFill>
                  <a:schemeClr val="accent1">
                    <a:lumMod val="75000"/>
                  </a:schemeClr>
                </a:solidFill>
              </a:rPr>
              <a:t>Принципи</a:t>
            </a:r>
            <a:r>
              <a:rPr lang="ru-RU" sz="3200" i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3200" i="1" dirty="0" err="1">
                <a:solidFill>
                  <a:schemeClr val="accent1">
                    <a:lumMod val="75000"/>
                  </a:schemeClr>
                </a:solidFill>
              </a:rPr>
              <a:t>інструменти</a:t>
            </a:r>
            <a:endParaRPr lang="aa-ET" sz="3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900683-E70F-4DE0-A1E9-F4A1B8F95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" y="102765"/>
            <a:ext cx="1436546" cy="8586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587A40-3E75-4494-B529-9E14338F1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40" y="48110"/>
            <a:ext cx="1352136" cy="92902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BDA1226C-9816-4781-B466-CD4427BE2E08}"/>
              </a:ext>
            </a:extLst>
          </p:cNvPr>
          <p:cNvSpPr txBox="1">
            <a:spLocks/>
          </p:cNvSpPr>
          <p:nvPr/>
        </p:nvSpPr>
        <p:spPr>
          <a:xfrm>
            <a:off x="1363578" y="4993686"/>
            <a:ext cx="9144000" cy="522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Михайло </a:t>
            </a:r>
            <a:r>
              <a:rPr lang="uk-UA" dirty="0" err="1"/>
              <a:t>Крікунов</a:t>
            </a:r>
            <a:r>
              <a:rPr lang="uk-UA" dirty="0"/>
              <a:t>, </a:t>
            </a:r>
            <a:r>
              <a:rPr lang="en-US" dirty="0"/>
              <a:t>Ph.D.</a:t>
            </a:r>
            <a:endParaRPr lang="aa-ET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512434A3-73FC-49C4-9D1E-A70954890739}"/>
              </a:ext>
            </a:extLst>
          </p:cNvPr>
          <p:cNvSpPr txBox="1">
            <a:spLocks/>
          </p:cNvSpPr>
          <p:nvPr/>
        </p:nvSpPr>
        <p:spPr>
          <a:xfrm>
            <a:off x="1298408" y="3332965"/>
            <a:ext cx="2673427" cy="522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Модуль №</a:t>
            </a:r>
            <a:r>
              <a:rPr lang="uk-UA" sz="3200" dirty="0"/>
              <a:t>7</a:t>
            </a:r>
            <a:endParaRPr lang="aa-ET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54BB82-F17E-4E04-A32F-06FBD505EAF3}"/>
              </a:ext>
            </a:extLst>
          </p:cNvPr>
          <p:cNvSpPr txBox="1"/>
          <p:nvPr/>
        </p:nvSpPr>
        <p:spPr>
          <a:xfrm>
            <a:off x="4156788" y="3296299"/>
            <a:ext cx="66956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/>
              <a:t>Омана на виході. КМ і комунікація. Прийняття рішень</a:t>
            </a:r>
            <a:br>
              <a:rPr lang="uk-UA" sz="3200" dirty="0"/>
            </a:br>
            <a:endParaRPr lang="aa-ET" sz="3200" dirty="0"/>
          </a:p>
        </p:txBody>
      </p:sp>
    </p:spTree>
    <p:extLst>
      <p:ext uri="{BB962C8B-B14F-4D97-AF65-F5344CB8AC3E}">
        <p14:creationId xmlns:p14="http://schemas.microsoft.com/office/powerpoint/2010/main" val="369004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5946BA-8003-4505-A860-31DE129C3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124" y="253913"/>
            <a:ext cx="8152985" cy="1130389"/>
          </a:xfrm>
        </p:spPr>
        <p:txBody>
          <a:bodyPr/>
          <a:lstStyle/>
          <a:p>
            <a:r>
              <a:rPr lang="uk-UA" dirty="0"/>
              <a:t>Проста, але вирішальна навичка - пояснення</a:t>
            </a:r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DB8F9F-E093-41C5-B9FB-5F6594613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657"/>
            <a:ext cx="10515600" cy="435133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dirty="0"/>
              <a:t>Після того, як Ви </a:t>
            </a:r>
            <a:r>
              <a:rPr lang="uk-UA" dirty="0" err="1"/>
              <a:t>захочете</a:t>
            </a:r>
            <a:r>
              <a:rPr lang="uk-UA" dirty="0"/>
              <a:t> висловити свою думку з будь-якого питання, Ваш головний мотив - навести належний порядок у своїх думках, щоб це чітко виправдовувало зроблені Вами висновки.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dirty="0"/>
              <a:t>Цей процес і є відомий як пояснення. Це здатність ще раз підтвердити наявну інформацію та змістовно додати точність та точку зору.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dirty="0"/>
              <a:t>Звісно, все це має бути зрозумілим та (бажано) переконливим для Ваших адресатів.</a:t>
            </a: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692787F-2A4A-4E99-93DE-AC1432DE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10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76977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350840-9849-4C76-8F5B-DCF8A723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Пояснюючи, що ви хочете сказати, пам’ятайте про </a:t>
            </a:r>
            <a:r>
              <a:rPr lang="uk-UA" dirty="0" smtClean="0"/>
              <a:t>такі </a:t>
            </a:r>
            <a:r>
              <a:rPr lang="uk-UA" dirty="0"/>
              <a:t>моменти:</a:t>
            </a:r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63056D-422F-4ABD-BEAA-61CBBF1EF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82"/>
            <a:ext cx="10515600" cy="494463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uk-UA" dirty="0"/>
              <a:t>Пояснення мають відрізнятися залежно від вікової групи /рівня інтелекту/ тощо, Ваших адресатів. Тому важливо зрозуміти, хто вони є.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uk-UA" dirty="0"/>
              <a:t>Мова - важливий інструмент для представлення наших думок та висловів. Речення повинні бути викладені обережно, щоб вміст був кристально чистим. Особливо обережними слід бути при використанні іншомовних термінів.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uk-UA" dirty="0"/>
              <a:t>Пояснення має бути стислим. Здатність висловлювати свої думки коротко, але зрозуміло, це практична навичка.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uk-UA" dirty="0"/>
              <a:t>Ваше пояснення повинно містити відповідні дані, приклади та схеми (якщо це необхідно), щоб виявити чіткість думки.</a:t>
            </a:r>
            <a:endParaRPr lang="aa-ET" dirty="0"/>
          </a:p>
          <a:p>
            <a:pPr>
              <a:spcAft>
                <a:spcPts val="1800"/>
              </a:spcAft>
            </a:pP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DD57F8E-5296-4240-9712-62BCD834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11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6999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324186-AB7B-4A79-8158-1CDF2D2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542" y="11340"/>
            <a:ext cx="7476421" cy="1159251"/>
          </a:xfrm>
        </p:spPr>
        <p:txBody>
          <a:bodyPr>
            <a:normAutofit/>
          </a:bodyPr>
          <a:lstStyle/>
          <a:p>
            <a:r>
              <a:rPr lang="uk-UA" dirty="0"/>
              <a:t>Є високі майстри пояснень…</a:t>
            </a:r>
            <a:endParaRPr lang="aa-ET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3ADFD43-834C-42ED-8B81-9183A24C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12</a:t>
            </a:fld>
            <a:endParaRPr lang="aa-E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DD7FBD-19D9-48B6-88EA-697015AFBAAA}"/>
              </a:ext>
            </a:extLst>
          </p:cNvPr>
          <p:cNvSpPr txBox="1"/>
          <p:nvPr/>
        </p:nvSpPr>
        <p:spPr>
          <a:xfrm>
            <a:off x="1006765" y="1819677"/>
            <a:ext cx="6289964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uk-UA" sz="2400" dirty="0"/>
              <a:t>З серпня 1987 р. по січень 2007 р. головою правління Федеральної резервної системи США був Алан </a:t>
            </a:r>
            <a:r>
              <a:rPr lang="uk-UA" sz="2400" dirty="0" err="1"/>
              <a:t>Грінспен</a:t>
            </a:r>
            <a:r>
              <a:rPr lang="uk-UA" sz="2400" dirty="0"/>
              <a:t>.</a:t>
            </a:r>
          </a:p>
          <a:p>
            <a:pPr>
              <a:spcAft>
                <a:spcPts val="1200"/>
              </a:spcAft>
            </a:pPr>
            <a:r>
              <a:rPr lang="uk-UA" sz="2400" dirty="0"/>
              <a:t>Оскільки будь-яке його висловлювання щодо американської грошово-кредитної політики могло спричинити динамічне коливання ринків у всьому світі, він розробив складний спосіб висловлювання, який став відомим під назвою "</a:t>
            </a:r>
            <a:r>
              <a:rPr lang="uk-UA" sz="2400" dirty="0" err="1">
                <a:solidFill>
                  <a:srgbClr val="FF0000"/>
                </a:solidFill>
              </a:rPr>
              <a:t>Fedspeak</a:t>
            </a:r>
            <a:r>
              <a:rPr lang="uk-UA" sz="2400" dirty="0"/>
              <a:t>".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3A2D59-AB90-4B9B-AAD0-EF60BFA7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7" r="17391"/>
          <a:stretch/>
        </p:blipFill>
        <p:spPr>
          <a:xfrm flipH="1">
            <a:off x="7795490" y="1167998"/>
            <a:ext cx="4396509" cy="50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17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D19F2C-92F0-4762-8647-9EF66D1BA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44" y="1123631"/>
            <a:ext cx="11575473" cy="2435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uk-UA" i="1" dirty="0"/>
              <a:t>«Складною проблемою є пошук конкретного калібрування в часі, яке було б доцільним для стримування прискорення премій за ризик, створюваних падінням доходів без передчасного припинення падіння премій за ризик, викликаних інфляцією». </a:t>
            </a:r>
          </a:p>
          <a:p>
            <a:pPr>
              <a:spcAft>
                <a:spcPts val="600"/>
              </a:spcAft>
            </a:pPr>
            <a:r>
              <a:rPr lang="uk-UA" dirty="0" err="1"/>
              <a:t>Грінспан</a:t>
            </a:r>
            <a:r>
              <a:rPr lang="uk-UA" dirty="0"/>
              <a:t> визнавав, що подібні зауваження насправді й не мали на меті бути зрозумілими. </a:t>
            </a:r>
          </a:p>
          <a:p>
            <a:pPr>
              <a:spcAft>
                <a:spcPts val="600"/>
              </a:spcAft>
            </a:pP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F6EEA7F-0B85-47CF-871F-F512612E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13</a:t>
            </a:fld>
            <a:endParaRPr lang="aa-ET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3D2CFFF3-9184-4F1B-8F2C-78E712D389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188277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Packager Shell Object" showAsIcon="1" r:id="rId3" imgW="1883520" imgH="439560" progId="Package">
                  <p:embed/>
                </p:oleObj>
              </mc:Choice>
              <mc:Fallback>
                <p:oleObj name="Packager Shell Object" showAsIcon="1" r:id="rId3" imgW="1883520" imgH="439560" progId="Package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xmlns="" id="{3D2CFFF3-9184-4F1B-8F2C-78E712D38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882775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CFB875-F456-418E-9BE9-EC80A7209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764" y="3171615"/>
            <a:ext cx="4073236" cy="3054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6E59F6-7B75-4E35-8D8A-5C4BE6765F78}"/>
              </a:ext>
            </a:extLst>
          </p:cNvPr>
          <p:cNvSpPr txBox="1"/>
          <p:nvPr/>
        </p:nvSpPr>
        <p:spPr>
          <a:xfrm>
            <a:off x="468744" y="3411010"/>
            <a:ext cx="771698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400" dirty="0"/>
              <a:t>На прохання прокоментувати погоду, він відповів, що: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400" i="1" dirty="0"/>
              <a:t>«Я, як правило, очікую, що сьогодні у Вашингтоні, округ Колумбія, ймовірність змін погоди є дуже невизначеною. Але ми відстежуємо дані таким чином, що зможемо інформувати людей щодо важливих змін».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400" dirty="0"/>
              <a:t>Це, звичайно, нічого не говорить  нам про погоду.</a:t>
            </a:r>
            <a:endParaRPr lang="aa-ET" sz="24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44251392-C417-471C-9875-CF85C6D7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542" y="11340"/>
            <a:ext cx="7476421" cy="1180151"/>
          </a:xfrm>
        </p:spPr>
        <p:txBody>
          <a:bodyPr>
            <a:normAutofit/>
          </a:bodyPr>
          <a:lstStyle/>
          <a:p>
            <a:r>
              <a:rPr lang="uk-UA" dirty="0"/>
              <a:t>Приклад: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8937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14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24214" y="2443182"/>
            <a:ext cx="4201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600" dirty="0"/>
              <a:t>Управління змістом.</a:t>
            </a:r>
            <a:br>
              <a:rPr lang="uk-UA" sz="3600" dirty="0"/>
            </a:br>
            <a:r>
              <a:rPr lang="uk-UA" sz="3600" dirty="0"/>
              <a:t>Типові помилки аргументації</a:t>
            </a:r>
            <a:endParaRPr lang="ru-RU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7A058CE-4E02-4AC4-882C-5F91884FD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53"/>
          <a:stretch/>
        </p:blipFill>
        <p:spPr>
          <a:xfrm>
            <a:off x="5126182" y="1950072"/>
            <a:ext cx="7065818" cy="295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7766DE-AB86-45B9-8333-CB2214FE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Типи помилок</a:t>
            </a:r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4FB2E2-1E1D-43B6-AE40-7E9924916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uk-UA" b="1" dirty="0"/>
              <a:t>Формальна помилка </a:t>
            </a:r>
            <a:r>
              <a:rPr lang="uk-UA" dirty="0"/>
              <a:t>- це порушення в тому, </a:t>
            </a:r>
            <a:r>
              <a:rPr lang="uk-UA" b="1" dirty="0"/>
              <a:t>як</a:t>
            </a:r>
            <a:r>
              <a:rPr lang="uk-UA" dirty="0"/>
              <a:t> </a:t>
            </a:r>
            <a:r>
              <a:rPr lang="uk-UA" dirty="0" smtClean="0"/>
              <a:t>Ви </a:t>
            </a:r>
            <a:r>
              <a:rPr lang="uk-UA" dirty="0"/>
              <a:t>щось говорите. Ідеї якимось чином послідовно не впорядковані. Їх форма неправильна, що робить аргумент подібним до шуму і нісенітниці.</a:t>
            </a:r>
          </a:p>
          <a:p>
            <a:pPr>
              <a:spcAft>
                <a:spcPts val="2400"/>
              </a:spcAft>
            </a:pPr>
            <a:r>
              <a:rPr lang="uk-UA" b="1" dirty="0"/>
              <a:t>Неформальна помилка </a:t>
            </a:r>
            <a:r>
              <a:rPr lang="uk-UA" dirty="0"/>
              <a:t>вказує на помилку в тому, </a:t>
            </a:r>
            <a:r>
              <a:rPr lang="uk-UA" b="1" dirty="0"/>
              <a:t>що</a:t>
            </a:r>
            <a:r>
              <a:rPr lang="uk-UA" dirty="0"/>
              <a:t> Ви говорите, тобто в змісті Вашого аргументу. Ідеї можуть бути впорядковані правильно, але те, що Ви сказали, не зовсім правильно. Зміст невірний або нерелевантний.</a:t>
            </a: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16B3C42-D0FD-4851-81ED-D81C637C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15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01432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7799" y="662709"/>
            <a:ext cx="6705601" cy="602283"/>
          </a:xfrm>
        </p:spPr>
        <p:txBody>
          <a:bodyPr>
            <a:noAutofit/>
          </a:bodyPr>
          <a:lstStyle/>
          <a:p>
            <a:r>
              <a:rPr lang="uk-UA" dirty="0"/>
              <a:t>1. Аргумент проти особистості - </a:t>
            </a:r>
            <a:r>
              <a:rPr lang="en-US" dirty="0"/>
              <a:t>Ad Hominem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436" y="1319727"/>
            <a:ext cx="7492538" cy="8458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uk-UA" dirty="0"/>
              <a:t>Перекладання аргументації з теми на особистість опонента.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16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4B13369-8C87-4B20-93F2-043AE02E4C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r="12232"/>
          <a:stretch/>
        </p:blipFill>
        <p:spPr>
          <a:xfrm>
            <a:off x="8286981" y="1090769"/>
            <a:ext cx="3934691" cy="2644657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9E7EDC2-BF03-43BB-8843-9579EB6FCA47}"/>
              </a:ext>
            </a:extLst>
          </p:cNvPr>
          <p:cNvSpPr txBox="1">
            <a:spLocks/>
          </p:cNvSpPr>
          <p:nvPr/>
        </p:nvSpPr>
        <p:spPr>
          <a:xfrm>
            <a:off x="2351942" y="1678175"/>
            <a:ext cx="5869945" cy="898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uk-UA" sz="2400" dirty="0"/>
              <a:t>Залучення уваги до особливих обставин опонента і відхід від теми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C166A00-8FD1-4F79-835D-1B854E544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1"/>
          <a:stretch/>
        </p:blipFill>
        <p:spPr>
          <a:xfrm>
            <a:off x="0" y="2171116"/>
            <a:ext cx="2098935" cy="243782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DEC51654-9FEF-43E7-818D-DE23175A4BC4}"/>
              </a:ext>
            </a:extLst>
          </p:cNvPr>
          <p:cNvSpPr txBox="1">
            <a:spLocks/>
          </p:cNvSpPr>
          <p:nvPr/>
        </p:nvSpPr>
        <p:spPr>
          <a:xfrm>
            <a:off x="2298862" y="2576599"/>
            <a:ext cx="3343130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/>
              <a:t>2. Опудало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CAAEA8-3786-4236-8D3A-2591F4D69F6A}"/>
              </a:ext>
            </a:extLst>
          </p:cNvPr>
          <p:cNvSpPr txBox="1"/>
          <p:nvPr/>
        </p:nvSpPr>
        <p:spPr>
          <a:xfrm>
            <a:off x="2241356" y="3162718"/>
            <a:ext cx="5459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Атака на позицію, яку опонент насправді не займає.</a:t>
            </a:r>
            <a:endParaRPr lang="aa-ET" sz="2400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D84DC29C-4117-45DD-AF19-48F645D12386}"/>
              </a:ext>
            </a:extLst>
          </p:cNvPr>
          <p:cNvSpPr txBox="1">
            <a:spLocks/>
          </p:cNvSpPr>
          <p:nvPr/>
        </p:nvSpPr>
        <p:spPr>
          <a:xfrm>
            <a:off x="2256563" y="3995319"/>
            <a:ext cx="6086763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/>
              <a:t>3. Апелювання  до незнання.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16FAE2-8601-454A-8F5E-BCA6F61383D4}"/>
              </a:ext>
            </a:extLst>
          </p:cNvPr>
          <p:cNvSpPr txBox="1"/>
          <p:nvPr/>
        </p:nvSpPr>
        <p:spPr>
          <a:xfrm>
            <a:off x="697960" y="4608945"/>
            <a:ext cx="8786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Незнання використовується як основна передумова для підтвердження аргументу.</a:t>
            </a:r>
            <a:endParaRPr lang="aa-ET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6915A2-3BBC-47B4-ADC9-52578FED1DCB}"/>
              </a:ext>
            </a:extLst>
          </p:cNvPr>
          <p:cNvSpPr txBox="1"/>
          <p:nvPr/>
        </p:nvSpPr>
        <p:spPr>
          <a:xfrm>
            <a:off x="946146" y="5365871"/>
            <a:ext cx="84050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«Ми не маємо доказів того, що ілюмінати коли-небудь існували. Вони, мабуть, були такі розумні, що знищили всі докази».</a:t>
            </a:r>
            <a:endParaRPr lang="aa-ET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C275B5-9740-4116-AA71-9846DC694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7" t="29880" r="25244"/>
          <a:stretch/>
        </p:blipFill>
        <p:spPr>
          <a:xfrm>
            <a:off x="9065718" y="3918521"/>
            <a:ext cx="2840763" cy="24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85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404" y="1109939"/>
            <a:ext cx="4808906" cy="602283"/>
          </a:xfrm>
        </p:spPr>
        <p:txBody>
          <a:bodyPr>
            <a:noAutofit/>
          </a:bodyPr>
          <a:lstStyle/>
          <a:p>
            <a:r>
              <a:rPr lang="uk-UA" dirty="0"/>
              <a:t>4. Фальшива дихотомія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3111" y="1226299"/>
            <a:ext cx="6908485" cy="951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uk-UA" dirty="0"/>
              <a:t>Міркування обмежується двома варіантами, коли насправді є більше варіантів на вибір.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17</a:t>
            </a:fld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DEC51654-9FEF-43E7-818D-DE23175A4BC4}"/>
              </a:ext>
            </a:extLst>
          </p:cNvPr>
          <p:cNvSpPr txBox="1">
            <a:spLocks/>
          </p:cNvSpPr>
          <p:nvPr/>
        </p:nvSpPr>
        <p:spPr>
          <a:xfrm>
            <a:off x="400404" y="2056004"/>
            <a:ext cx="4574311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/>
              <a:t>5. «Слизький шлях»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CAAEA8-3786-4236-8D3A-2591F4D69F6A}"/>
              </a:ext>
            </a:extLst>
          </p:cNvPr>
          <p:cNvSpPr txBox="1"/>
          <p:nvPr/>
        </p:nvSpPr>
        <p:spPr>
          <a:xfrm>
            <a:off x="566450" y="2238328"/>
            <a:ext cx="9631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                                                              •   </a:t>
            </a:r>
            <a:r>
              <a:rPr lang="en-US" sz="2400" dirty="0"/>
              <a:t>C</a:t>
            </a:r>
            <a:r>
              <a:rPr lang="uk-UA" sz="2400" dirty="0" err="1"/>
              <a:t>тверджувати</a:t>
            </a:r>
            <a:r>
              <a:rPr lang="uk-UA" sz="2400" dirty="0"/>
              <a:t>, без надання достатніх доказів, що певна дія чи пропозиція повинні бути відхилені, виходячи з того, що це матиме непередбачувані наслідки, як правило, небажані або катастрофічні результати. </a:t>
            </a:r>
            <a:endParaRPr lang="aa-ET" sz="2400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D84DC29C-4117-45DD-AF19-48F645D12386}"/>
              </a:ext>
            </a:extLst>
          </p:cNvPr>
          <p:cNvSpPr txBox="1">
            <a:spLocks/>
          </p:cNvSpPr>
          <p:nvPr/>
        </p:nvSpPr>
        <p:spPr>
          <a:xfrm>
            <a:off x="2165928" y="4050799"/>
            <a:ext cx="6086763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/>
              <a:t>6. «Червоний оселедець»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16FAE2-8601-454A-8F5E-BCA6F61383D4}"/>
              </a:ext>
            </a:extLst>
          </p:cNvPr>
          <p:cNvSpPr txBox="1"/>
          <p:nvPr/>
        </p:nvSpPr>
        <p:spPr>
          <a:xfrm>
            <a:off x="2264786" y="4726317"/>
            <a:ext cx="8786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Відволікання від аргументу, як правило, на щось інше, що здається актуальним, але насправді не є темою. Замість того, щоб уточнювати та зосереджувати увагу, цей підхід плутає та відволікає.</a:t>
            </a:r>
            <a:endParaRPr lang="aa-ET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267A2C-934D-4EA2-9AA1-18B1F61AF3A1}"/>
              </a:ext>
            </a:extLst>
          </p:cNvPr>
          <p:cNvSpPr txBox="1"/>
          <p:nvPr/>
        </p:nvSpPr>
        <p:spPr>
          <a:xfrm>
            <a:off x="8035130" y="311650"/>
            <a:ext cx="368697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latin typeface="Arial Black" panose="020B0A04020102020204" pitchFamily="34" charset="0"/>
              </a:rPr>
              <a:t>МИ АБО ВОЮЄМО, АБО БУДЕМО ВИГЛЯДІТИ СЛАБКИМИ</a:t>
            </a:r>
            <a:endParaRPr lang="aa-ET" dirty="0">
              <a:latin typeface="Arial Black" panose="020B0A040201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EFF9341-A051-402D-BA94-D14097DDF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02" r="68750"/>
          <a:stretch/>
        </p:blipFill>
        <p:spPr>
          <a:xfrm>
            <a:off x="10311693" y="2335258"/>
            <a:ext cx="1479903" cy="18859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0245F9B-C8F1-4A94-A2F5-43CFC90EB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0799"/>
            <a:ext cx="2041236" cy="28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598" y="397064"/>
            <a:ext cx="6705601" cy="602283"/>
          </a:xfrm>
        </p:spPr>
        <p:txBody>
          <a:bodyPr>
            <a:noAutofit/>
          </a:bodyPr>
          <a:lstStyle/>
          <a:p>
            <a:r>
              <a:rPr lang="uk-UA" dirty="0"/>
              <a:t>7. «І ти теж…»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742" y="1037836"/>
            <a:ext cx="8312064" cy="9516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uk-UA" dirty="0"/>
              <a:t>Лицемірний прийом – звинувачення опонента в тій самій проблемі, з метою, як правило, відвести критику від себе.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DF79C4-9AA7-417A-A58B-9791B08C1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427"/>
            <a:ext cx="3657600" cy="2505075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13E18A21-C432-4A74-9F6D-EEF1D0D7052A}"/>
              </a:ext>
            </a:extLst>
          </p:cNvPr>
          <p:cNvSpPr txBox="1">
            <a:spLocks/>
          </p:cNvSpPr>
          <p:nvPr/>
        </p:nvSpPr>
        <p:spPr>
          <a:xfrm>
            <a:off x="3337110" y="2092749"/>
            <a:ext cx="5197290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dirty="0"/>
              <a:t>8</a:t>
            </a:r>
            <a:r>
              <a:rPr lang="uk-UA" dirty="0"/>
              <a:t>. </a:t>
            </a:r>
            <a:r>
              <a:rPr lang="ru-RU" dirty="0" err="1"/>
              <a:t>Апеляція</a:t>
            </a:r>
            <a:r>
              <a:rPr lang="ru-RU" dirty="0"/>
              <a:t> до </a:t>
            </a:r>
            <a:r>
              <a:rPr lang="ru-RU" dirty="0" err="1"/>
              <a:t>влади</a:t>
            </a:r>
            <a:r>
              <a:rPr lang="ru-RU" dirty="0"/>
              <a:t>/ авторитету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69699CB2-44E7-4E5E-80BF-1BC910661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047612"/>
              </p:ext>
            </p:extLst>
          </p:nvPr>
        </p:nvGraphicFramePr>
        <p:xfrm>
          <a:off x="98425" y="98425"/>
          <a:ext cx="233521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Packager Shell Object" showAsIcon="1" r:id="rId4" imgW="2334960" imgH="439560" progId="Package">
                  <p:embed/>
                </p:oleObj>
              </mc:Choice>
              <mc:Fallback>
                <p:oleObj name="Packager Shell Object" showAsIcon="1" r:id="rId4" imgW="233496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2335213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9D5EB7-AC7A-454A-845A-B48AAE233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167" y="2092749"/>
            <a:ext cx="3196734" cy="17981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F4416D-42F9-4EE7-A6D4-0575C53297A2}"/>
              </a:ext>
            </a:extLst>
          </p:cNvPr>
          <p:cNvSpPr txBox="1"/>
          <p:nvPr/>
        </p:nvSpPr>
        <p:spPr>
          <a:xfrm>
            <a:off x="3276598" y="2955023"/>
            <a:ext cx="90685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Коли хтось припускає, що щось має бути правдою, якщо так званий експерт вважає це правдою, а інших доказів не потрібно.</a:t>
            </a:r>
            <a:endParaRPr lang="aa-ET" sz="2400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4771AEDE-91B6-49DD-A515-41B6141378FE}"/>
              </a:ext>
            </a:extLst>
          </p:cNvPr>
          <p:cNvSpPr txBox="1">
            <a:spLocks/>
          </p:cNvSpPr>
          <p:nvPr/>
        </p:nvSpPr>
        <p:spPr>
          <a:xfrm>
            <a:off x="3337110" y="3786020"/>
            <a:ext cx="6287656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/>
              <a:t>9. </a:t>
            </a:r>
            <a:r>
              <a:rPr lang="uk-UA" dirty="0" err="1"/>
              <a:t>Еквівокація</a:t>
            </a:r>
            <a:r>
              <a:rPr lang="uk-UA" dirty="0"/>
              <a:t> (неоднозначність)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0D4DC8-EF14-4761-8BA4-F8CF56C2FB2C}"/>
              </a:ext>
            </a:extLst>
          </p:cNvPr>
          <p:cNvSpPr txBox="1"/>
          <p:nvPr/>
        </p:nvSpPr>
        <p:spPr>
          <a:xfrm>
            <a:off x="290003" y="4335433"/>
            <a:ext cx="83120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Трапляється, коли слово, фраза чи речення використовуються навмисно для плутання, обману або введення в оману, коли воно звучить так, ніби воно говорить одне, а насправді говорить щось інше. Розмита відповідь, яка насправді не відповідає на питання.</a:t>
            </a:r>
            <a:endParaRPr lang="aa-ET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73A3F7-3732-4A15-A0D2-5B2274D28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916" y="4335432"/>
            <a:ext cx="3527417" cy="17637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B5E97E-229D-4CB9-BBBC-6EF9C66C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18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3155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395" y="224493"/>
            <a:ext cx="8633114" cy="1167236"/>
          </a:xfrm>
        </p:spPr>
        <p:txBody>
          <a:bodyPr>
            <a:normAutofit/>
          </a:bodyPr>
          <a:lstStyle/>
          <a:p>
            <a:r>
              <a:rPr lang="en-US" dirty="0"/>
              <a:t>10. </a:t>
            </a:r>
            <a:r>
              <a:rPr lang="uk-UA" dirty="0"/>
              <a:t>Апелювання (приєднання) до людей</a:t>
            </a:r>
            <a:r>
              <a:rPr lang="en-US" dirty="0"/>
              <a:t>| </a:t>
            </a:r>
            <a:r>
              <a:rPr lang="uk-UA" dirty="0"/>
              <a:t>маси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5783" y="1581881"/>
            <a:ext cx="7269017" cy="3187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uk-UA" sz="2800" dirty="0"/>
              <a:t>Дуже хочеться, щоб Вас любили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uk-UA" sz="2800" dirty="0"/>
              <a:t>Прямий підхід: приєднуватися до емоцій </a:t>
            </a:r>
            <a:r>
              <a:rPr lang="uk-UA" sz="2800" dirty="0" smtClean="0"/>
              <a:t>натовпу</a:t>
            </a:r>
            <a:endParaRPr lang="uk-UA" sz="2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uk-UA" sz="2800" dirty="0"/>
              <a:t>Непрямий підхід: Приєднуватися до специфічних поглядів конкретної людини</a:t>
            </a:r>
            <a:endParaRPr lang="ru-RU" sz="28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19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A27D8C-431A-422F-96AA-2DFF1098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5" y="1193057"/>
            <a:ext cx="3214255" cy="357667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1686FAA-D72C-4F33-AE7A-486CBDC6DD6F}"/>
              </a:ext>
            </a:extLst>
          </p:cNvPr>
          <p:cNvSpPr txBox="1">
            <a:spLocks/>
          </p:cNvSpPr>
          <p:nvPr/>
        </p:nvSpPr>
        <p:spPr>
          <a:xfrm>
            <a:off x="1951758" y="4959884"/>
            <a:ext cx="8633114" cy="1167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rgbClr val="FF0000"/>
                </a:solidFill>
              </a:rPr>
              <a:t>І це ще не всі свідомі або несвідомі помилки!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31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705938-1A90-4B91-87C2-C1C97F43F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690" y="1825625"/>
            <a:ext cx="8435109" cy="435133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1800"/>
              </a:spcAft>
            </a:pPr>
            <a:r>
              <a:rPr lang="uk-UA" sz="2800" dirty="0"/>
              <a:t>Омана на </a:t>
            </a:r>
            <a:r>
              <a:rPr lang="uk-UA" sz="2800" dirty="0" smtClean="0"/>
              <a:t>виході</a:t>
            </a:r>
            <a:endParaRPr lang="uk-UA" sz="2800" dirty="0"/>
          </a:p>
          <a:p>
            <a:pPr marL="0">
              <a:spcBef>
                <a:spcPts val="0"/>
              </a:spcBef>
              <a:spcAft>
                <a:spcPts val="1800"/>
              </a:spcAft>
            </a:pPr>
            <a:r>
              <a:rPr lang="uk-UA" sz="2800" dirty="0"/>
              <a:t>КМ</a:t>
            </a:r>
            <a:r>
              <a:rPr lang="pl-PL" sz="2800" dirty="0"/>
              <a:t> </a:t>
            </a:r>
            <a:r>
              <a:rPr lang="uk-UA" sz="2800" dirty="0"/>
              <a:t>і комунікації</a:t>
            </a:r>
          </a:p>
          <a:p>
            <a:pPr marL="0">
              <a:spcBef>
                <a:spcPts val="0"/>
              </a:spcBef>
              <a:spcAft>
                <a:spcPts val="1800"/>
              </a:spcAft>
            </a:pPr>
            <a:r>
              <a:rPr lang="uk-UA" sz="2800" dirty="0"/>
              <a:t>Пояснення як інструмент</a:t>
            </a:r>
          </a:p>
          <a:p>
            <a:pPr marL="0" marR="0">
              <a:spcBef>
                <a:spcPts val="0"/>
              </a:spcBef>
              <a:spcAft>
                <a:spcPts val="1800"/>
              </a:spcAft>
            </a:pPr>
            <a:r>
              <a:rPr lang="uk-UA" sz="2800" dirty="0"/>
              <a:t>Помилки аргументації і їх подолання</a:t>
            </a:r>
          </a:p>
          <a:p>
            <a:pPr marL="0" marR="0">
              <a:spcBef>
                <a:spcPts val="0"/>
              </a:spcBef>
              <a:spcAft>
                <a:spcPts val="1800"/>
              </a:spcAft>
            </a:pPr>
            <a:r>
              <a:rPr lang="uk-UA" sz="2800" dirty="0" err="1"/>
              <a:t>Софізми</a:t>
            </a:r>
            <a:r>
              <a:rPr lang="uk-UA" sz="2800" dirty="0"/>
              <a:t> та протидія їм</a:t>
            </a:r>
          </a:p>
          <a:p>
            <a:pPr marL="0" marR="0">
              <a:spcBef>
                <a:spcPts val="0"/>
              </a:spcBef>
              <a:spcAft>
                <a:spcPts val="1800"/>
              </a:spcAft>
            </a:pPr>
            <a:r>
              <a:rPr lang="uk-UA" sz="2800" dirty="0"/>
              <a:t>Прийняття рішень</a:t>
            </a:r>
            <a:endParaRPr lang="aa-ET" sz="28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E2B104B-D55F-46C7-B317-30F6CEE3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982" y="263525"/>
            <a:ext cx="6938818" cy="1130300"/>
          </a:xfrm>
        </p:spPr>
        <p:txBody>
          <a:bodyPr/>
          <a:lstStyle/>
          <a:p>
            <a:r>
              <a:rPr lang="uk-UA" dirty="0"/>
              <a:t>План на сьогодні:</a:t>
            </a:r>
            <a:endParaRPr lang="aa-ET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F7CBF74-843B-456F-98C1-0BE91EB8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280678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57D7A-8789-4416-A7DA-089D9110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542" y="216967"/>
            <a:ext cx="8152985" cy="1130389"/>
          </a:xfrm>
        </p:spPr>
        <p:txBody>
          <a:bodyPr/>
          <a:lstStyle/>
          <a:p>
            <a:r>
              <a:rPr lang="uk-UA" dirty="0"/>
              <a:t>Корисні правила усної комунікації </a:t>
            </a:r>
            <a:r>
              <a:rPr lang="uk-UA" dirty="0" err="1"/>
              <a:t>Герберта</a:t>
            </a:r>
            <a:r>
              <a:rPr lang="uk-UA" dirty="0"/>
              <a:t> Пола </a:t>
            </a:r>
            <a:r>
              <a:rPr lang="uk-UA" dirty="0" err="1"/>
              <a:t>Грайза</a:t>
            </a:r>
            <a:r>
              <a:rPr lang="uk-UA" dirty="0"/>
              <a:t>: </a:t>
            </a: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5D38CD3-470F-4DAA-AC4C-9E1D73BE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20</a:t>
            </a:fld>
            <a:endParaRPr lang="aa-E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E950B-CDBA-4FA5-96D3-088E6A456A9C}"/>
              </a:ext>
            </a:extLst>
          </p:cNvPr>
          <p:cNvSpPr txBox="1"/>
          <p:nvPr/>
        </p:nvSpPr>
        <p:spPr>
          <a:xfrm>
            <a:off x="662710" y="1568601"/>
            <a:ext cx="7719291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Інформативність</a:t>
            </a:r>
            <a:r>
              <a:rPr lang="uk-UA" sz="2400" dirty="0"/>
              <a:t> - висловлювання повинно містити не менше, але й не більше інформації, ніж потрібно для виконання поточних цілей діалогу.</a:t>
            </a:r>
            <a:endParaRPr lang="en-US" sz="2400" dirty="0"/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Істинність </a:t>
            </a:r>
            <a:r>
              <a:rPr lang="uk-UA" sz="2400" dirty="0"/>
              <a:t>- висловлювання повинно бути істинним, тобто не хибним і по можливості обґрунтованим.</a:t>
            </a:r>
            <a:endParaRPr lang="en-US" sz="2400" dirty="0"/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400" i="1" dirty="0" err="1">
                <a:solidFill>
                  <a:schemeClr val="accent5">
                    <a:lumMod val="50000"/>
                  </a:schemeClr>
                </a:solidFill>
              </a:rPr>
              <a:t>Релевантність</a:t>
            </a:r>
            <a:r>
              <a:rPr lang="uk-UA" sz="2400" dirty="0"/>
              <a:t> - в процесі комунікації не слід відхилятися від теми.</a:t>
            </a:r>
            <a:endParaRPr lang="en-US" sz="2400" dirty="0"/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Ясність ви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uk-UA" sz="2400" i="1" dirty="0" err="1">
                <a:solidFill>
                  <a:schemeClr val="accent5">
                    <a:lumMod val="50000"/>
                  </a:schemeClr>
                </a:solidFill>
              </a:rPr>
              <a:t>ловлювання</a:t>
            </a: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400" dirty="0"/>
              <a:t>- при побудові мови слід чітко уявляти собі, що потрібно сказати, уникати неоднозначності висловлювань і непотрібного багатослів’я, жаргону.</a:t>
            </a:r>
            <a:endParaRPr lang="aa-ET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9BEE7C-4DF7-4779-AE86-40D3FBAF3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771" y="1517072"/>
            <a:ext cx="3495229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 робити висновки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8FB-2DE3-4B83-B3F9-73B75E4440CC}" type="slidenum">
              <a:rPr lang="ru-RU" smtClean="0"/>
              <a:t>21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52650" y="2352849"/>
            <a:ext cx="8278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800" dirty="0"/>
              <a:t>Перевіряйте логіку кожної своєї </a:t>
            </a:r>
            <a:r>
              <a:rPr lang="uk-UA" sz="2800" dirty="0" smtClean="0"/>
              <a:t>ідеї</a:t>
            </a:r>
            <a:endParaRPr lang="uk-UA" sz="28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800" dirty="0"/>
              <a:t>Відкидайте ті з них, які не відповідають критеріям або можуть привести до небажаних </a:t>
            </a:r>
            <a:r>
              <a:rPr lang="uk-UA" sz="2800" dirty="0" smtClean="0"/>
              <a:t>наслідків</a:t>
            </a:r>
            <a:endParaRPr lang="uk-UA" sz="28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sz="2800" dirty="0"/>
              <a:t>Використовуйте матриці для порівняння варіантів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890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815" y="196035"/>
            <a:ext cx="8293677" cy="1325563"/>
          </a:xfrm>
        </p:spPr>
        <p:txBody>
          <a:bodyPr/>
          <a:lstStyle/>
          <a:p>
            <a:r>
              <a:rPr lang="uk-UA" dirty="0"/>
              <a:t>Як бути з суперечливими ситуаціями, інформацією?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4673" y="1631227"/>
            <a:ext cx="9489127" cy="49076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sz="2800" dirty="0"/>
              <a:t>Намагайтеся зрозуміти сенс суперечливих термінів.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sz="2800" dirty="0"/>
              <a:t>Намагайтеся зрозуміти контекст.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sz="2800" dirty="0"/>
              <a:t>Запитайте себе, що мав на увазі автор.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sz="2800" dirty="0"/>
              <a:t>Усвідомлюйте емоційний вплив інформації.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sz="2800" dirty="0"/>
              <a:t>Пробуйте перефразувати думку.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sz="2800" dirty="0" err="1"/>
              <a:t>Поставте</a:t>
            </a:r>
            <a:r>
              <a:rPr lang="uk-UA" sz="2800" dirty="0"/>
              <a:t> запитання: «Чи правильно я зрозумів, що ....?»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924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7ADE7E-40B6-4154-932D-B2812CCB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778" y="245977"/>
            <a:ext cx="8152985" cy="1130389"/>
          </a:xfrm>
        </p:spPr>
        <p:txBody>
          <a:bodyPr/>
          <a:lstStyle/>
          <a:p>
            <a:r>
              <a:rPr lang="ru-RU" dirty="0" err="1" smtClean="0"/>
              <a:t>Когнітивні</a:t>
            </a:r>
            <a:r>
              <a:rPr lang="ru-RU" dirty="0" smtClean="0"/>
              <a:t> </a:t>
            </a:r>
            <a:r>
              <a:rPr lang="ru-RU" dirty="0" err="1"/>
              <a:t>стратегії</a:t>
            </a:r>
            <a:r>
              <a:rPr lang="ru-RU" dirty="0"/>
              <a:t> та КМ</a:t>
            </a:r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4D9A5F-1942-48B7-AE2B-67BE2F2C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336" y="1690689"/>
            <a:ext cx="827858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dirty="0"/>
              <a:t>Уточнення узагальнень і уникнення надмірних спрощень.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Порівняння аналогічних ситуацій: перетворення </a:t>
            </a:r>
            <a:r>
              <a:rPr lang="uk-UA" dirty="0" err="1"/>
              <a:t>інсайтів</a:t>
            </a:r>
            <a:r>
              <a:rPr lang="uk-UA" dirty="0"/>
              <a:t> в нові контексти.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Розвиток власного погляду на речі: формування або вивчення поглядів, аргументів або теорій.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Прояснення питань, висновків чи поглядів.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Прояснення і аналіз змісту слів або фраз.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/>
              <a:t>Ухвалення критеріїв для оцінки: прояснення цінностей і стандартів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aa-ET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1AE4F9-342D-41D8-B36B-A5E7A145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C18FB-2DE3-4B83-B3F9-73B75E4440C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2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24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68219" y="2470890"/>
            <a:ext cx="5227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800"/>
              </a:spcAft>
            </a:pPr>
            <a:r>
              <a:rPr lang="uk-UA" sz="3600" dirty="0" err="1"/>
              <a:t>Софізми</a:t>
            </a:r>
            <a:r>
              <a:rPr lang="uk-UA" sz="3600" dirty="0"/>
              <a:t> </a:t>
            </a:r>
            <a:r>
              <a:rPr lang="uk-UA" sz="3600" i="1" dirty="0">
                <a:solidFill>
                  <a:schemeClr val="accent5">
                    <a:lumMod val="50000"/>
                  </a:schemeClr>
                </a:solidFill>
              </a:rPr>
              <a:t>(свідомі неприпустимі оманливі прийоми) </a:t>
            </a:r>
            <a:r>
              <a:rPr lang="uk-UA" sz="3600" dirty="0"/>
              <a:t>та протидія їм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618FF70-0B08-4831-9DED-3E7F1D521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/>
          <a:stretch/>
        </p:blipFill>
        <p:spPr>
          <a:xfrm>
            <a:off x="6096001" y="942109"/>
            <a:ext cx="6096000" cy="44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104" y="475963"/>
            <a:ext cx="7886700" cy="602283"/>
          </a:xfrm>
        </p:spPr>
        <p:txBody>
          <a:bodyPr>
            <a:normAutofit/>
          </a:bodyPr>
          <a:lstStyle/>
          <a:p>
            <a:r>
              <a:rPr lang="uk-UA" dirty="0" err="1"/>
              <a:t>Софізми</a:t>
            </a:r>
            <a:r>
              <a:rPr lang="uk-UA" dirty="0"/>
              <a:t> припинення спору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85" y="1568791"/>
            <a:ext cx="8450429" cy="20905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dirty="0"/>
              <a:t>Вихід </a:t>
            </a:r>
            <a:r>
              <a:rPr lang="uk-UA" dirty="0" smtClean="0"/>
              <a:t>зі</a:t>
            </a:r>
            <a:r>
              <a:rPr lang="uk-UA" dirty="0" smtClean="0"/>
              <a:t> </a:t>
            </a:r>
            <a:r>
              <a:rPr lang="uk-UA" dirty="0"/>
              <a:t>спору:</a:t>
            </a:r>
          </a:p>
          <a:p>
            <a:pPr lvl="1"/>
            <a:r>
              <a:rPr lang="uk-UA" dirty="0"/>
              <a:t>Не давати противнику говорити.</a:t>
            </a:r>
          </a:p>
          <a:p>
            <a:pPr lvl="1"/>
            <a:r>
              <a:rPr lang="uk-UA" dirty="0"/>
              <a:t>Заклик до правоохоронців.</a:t>
            </a:r>
          </a:p>
          <a:p>
            <a:pPr lvl="1"/>
            <a:r>
              <a:rPr lang="ru-RU" dirty="0"/>
              <a:t>«</a:t>
            </a:r>
            <a:r>
              <a:rPr lang="ru-RU" dirty="0" err="1"/>
              <a:t>Кийкові</a:t>
            </a:r>
            <a:r>
              <a:rPr lang="ru-RU" dirty="0"/>
              <a:t>» доводи - </a:t>
            </a:r>
            <a:r>
              <a:rPr lang="uk-UA" dirty="0"/>
              <a:t>насильство як метод переконання</a:t>
            </a:r>
            <a:endParaRPr lang="ru-RU" dirty="0"/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25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152650" y="3521352"/>
            <a:ext cx="7886700" cy="673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2. </a:t>
            </a:r>
            <a:r>
              <a:rPr lang="uk-UA" dirty="0"/>
              <a:t>Пошук мотиву, по якому опонент не говорить.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152650" y="4504081"/>
            <a:ext cx="7886700" cy="673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uk-UA" dirty="0"/>
              <a:t>Інсинуація = бездоказові звинувачення</a:t>
            </a:r>
            <a:r>
              <a:rPr lang="ru-RU" dirty="0"/>
              <a:t>.</a:t>
            </a:r>
          </a:p>
          <a:p>
            <a:pPr marL="457200" lvl="1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152650" y="5253107"/>
            <a:ext cx="7886700" cy="673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4. </a:t>
            </a:r>
            <a:r>
              <a:rPr lang="uk-UA" dirty="0"/>
              <a:t>Поза жертви. </a:t>
            </a:r>
            <a:r>
              <a:rPr lang="uk-UA" i="1" dirty="0">
                <a:solidFill>
                  <a:schemeClr val="accent5">
                    <a:lumMod val="50000"/>
                  </a:schemeClr>
                </a:solidFill>
              </a:rPr>
              <a:t>«Я б міг багато чого сказати ...»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328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705" y="356514"/>
            <a:ext cx="7886700" cy="602283"/>
          </a:xfrm>
        </p:spPr>
        <p:txBody>
          <a:bodyPr>
            <a:normAutofit/>
          </a:bodyPr>
          <a:lstStyle/>
          <a:p>
            <a:r>
              <a:rPr lang="uk-UA" dirty="0"/>
              <a:t>Психологічні прийоми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4286" y="1297861"/>
            <a:ext cx="4368223" cy="583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</a:t>
            </a:r>
            <a:r>
              <a:rPr lang="uk-UA" dirty="0"/>
              <a:t>Вивести супротивника з себе:                         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26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44286" y="1993087"/>
            <a:ext cx="2646419" cy="636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None/>
            </a:pPr>
            <a:r>
              <a:rPr lang="ru-RU" dirty="0"/>
              <a:t>2. </a:t>
            </a:r>
            <a:r>
              <a:rPr lang="uk-UA" dirty="0"/>
              <a:t>Приголомшити: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44286" y="3320610"/>
            <a:ext cx="7886700" cy="673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uk-UA" dirty="0"/>
              <a:t>Відволікання уваги від думки.</a:t>
            </a:r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044286" y="4140257"/>
            <a:ext cx="5310713" cy="1440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indent="-282575">
              <a:buNone/>
            </a:pPr>
            <a:r>
              <a:rPr lang="ru-RU" dirty="0"/>
              <a:t>4. </a:t>
            </a:r>
            <a:r>
              <a:rPr lang="uk-UA" dirty="0"/>
              <a:t>Помилковий сором / підмазування аргументу.</a:t>
            </a:r>
            <a:r>
              <a:rPr lang="ru-RU" dirty="0"/>
              <a:t> </a:t>
            </a:r>
            <a:r>
              <a:rPr lang="uk-UA" dirty="0"/>
              <a:t>Використання страху опонента втратити обличчя.</a:t>
            </a:r>
          </a:p>
          <a:p>
            <a:pPr marL="0" indent="0">
              <a:buNone/>
            </a:pPr>
            <a:endParaRPr lang="ru-RU" dirty="0"/>
          </a:p>
          <a:p>
            <a:pPr marL="457200" lvl="1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044286" y="5560139"/>
            <a:ext cx="7886700" cy="673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5. </a:t>
            </a:r>
            <a:r>
              <a:rPr lang="uk-UA" dirty="0"/>
              <a:t>Навіювання: показність. Посилання на авторитети</a:t>
            </a:r>
            <a:endParaRPr lang="ru-RU" dirty="0"/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37999A-C6E5-4108-B427-04027BA1489D}"/>
              </a:ext>
            </a:extLst>
          </p:cNvPr>
          <p:cNvSpPr txBox="1"/>
          <p:nvPr/>
        </p:nvSpPr>
        <p:spPr>
          <a:xfrm>
            <a:off x="5532582" y="1277534"/>
            <a:ext cx="5421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«Ну ось у Вас вже і руки тремтять ...».</a:t>
            </a:r>
            <a:endParaRPr lang="aa-E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7BE3C3-E0E6-4DA7-94FD-2B44E5FFF951}"/>
              </a:ext>
            </a:extLst>
          </p:cNvPr>
          <p:cNvSpPr txBox="1"/>
          <p:nvPr/>
        </p:nvSpPr>
        <p:spPr>
          <a:xfrm>
            <a:off x="4002244" y="2002813"/>
            <a:ext cx="7263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Говорити швидко, нерозбірливо, змінюючи теми, потім робити потрібний висновок і виходити зі спору</a:t>
            </a:r>
            <a:endParaRPr lang="aa-ET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A03B35-582E-4D30-A4C2-81EDF1DE120E}"/>
              </a:ext>
            </a:extLst>
          </p:cNvPr>
          <p:cNvSpPr txBox="1"/>
          <p:nvPr/>
        </p:nvSpPr>
        <p:spPr>
          <a:xfrm>
            <a:off x="6618473" y="426971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«Вам звичайно відомо, що ...»</a:t>
            </a:r>
            <a:b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«Нам з Вами, звичайно, відомо ...».</a:t>
            </a:r>
            <a:endParaRPr lang="ru-RU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9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2997" y="377784"/>
            <a:ext cx="7886700" cy="602283"/>
          </a:xfrm>
        </p:spPr>
        <p:txBody>
          <a:bodyPr>
            <a:normAutofit/>
          </a:bodyPr>
          <a:lstStyle/>
          <a:p>
            <a:r>
              <a:rPr lang="uk-UA" dirty="0"/>
              <a:t>Відступ від завдань спору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8177" y="2002529"/>
            <a:ext cx="4074968" cy="60228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dirty="0"/>
              <a:t>Неповне спростування: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27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18177" y="3067934"/>
            <a:ext cx="4074968" cy="583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None/>
            </a:pPr>
            <a:r>
              <a:rPr lang="ru-RU" dirty="0"/>
              <a:t>2. </a:t>
            </a:r>
            <a:r>
              <a:rPr lang="uk-UA" dirty="0"/>
              <a:t>Спростування не по суті</a:t>
            </a:r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18177" y="3957513"/>
            <a:ext cx="4074968" cy="583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uk-UA" dirty="0"/>
              <a:t>Диверсія - відступ від тези: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118177" y="4924787"/>
            <a:ext cx="7886700" cy="88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4. </a:t>
            </a:r>
            <a:r>
              <a:rPr lang="uk-UA" dirty="0"/>
              <a:t>Свинська форма </a:t>
            </a:r>
            <a:r>
              <a:rPr lang="ru-RU" dirty="0"/>
              <a:t>– </a:t>
            </a:r>
            <a:r>
              <a:rPr lang="uk-UA" dirty="0"/>
              <a:t>використовувати помилку опонента.</a:t>
            </a:r>
            <a:endParaRPr lang="ru-RU" dirty="0"/>
          </a:p>
          <a:p>
            <a:pPr marL="457200" lvl="1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8D49A3-20A1-44BD-A947-54F1C4B1A2C7}"/>
              </a:ext>
            </a:extLst>
          </p:cNvPr>
          <p:cNvSpPr txBox="1"/>
          <p:nvPr/>
        </p:nvSpPr>
        <p:spPr>
          <a:xfrm>
            <a:off x="5193145" y="191468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Спростовуємо 1-2 найслабших аргументи і робимо висновок</a:t>
            </a:r>
            <a:endParaRPr lang="ru-RU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3ACC49-A1F6-444A-8DCC-83F94C28FA57}"/>
              </a:ext>
            </a:extLst>
          </p:cNvPr>
          <p:cNvSpPr txBox="1"/>
          <p:nvPr/>
        </p:nvSpPr>
        <p:spPr>
          <a:xfrm>
            <a:off x="4740563" y="39300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uk-UA" sz="2400" i="1" dirty="0">
                <a:solidFill>
                  <a:schemeClr val="accent5">
                    <a:lumMod val="50000"/>
                  </a:schemeClr>
                </a:solidFill>
              </a:rPr>
              <a:t>«І взагалі у Вас негрів б'ють ...»</a:t>
            </a:r>
            <a:endParaRPr lang="ru-RU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04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2044" y="1514318"/>
            <a:ext cx="9556173" cy="54083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uk-UA" dirty="0"/>
              <a:t>Дискутувати з тим, чию манеру знаєш.</a:t>
            </a:r>
          </a:p>
          <a:p>
            <a:pPr>
              <a:spcAft>
                <a:spcPts val="1200"/>
              </a:spcAft>
            </a:pPr>
            <a:r>
              <a:rPr lang="uk-UA" dirty="0"/>
              <a:t>Не сперечатися з шахраєм.</a:t>
            </a:r>
          </a:p>
          <a:p>
            <a:pPr>
              <a:spcAft>
                <a:spcPts val="1200"/>
              </a:spcAft>
            </a:pPr>
            <a:r>
              <a:rPr lang="uk-UA" dirty="0"/>
              <a:t>Навчитися «охоплювати» дискусію, не стрибаючи від аргументу до аргументу.</a:t>
            </a:r>
          </a:p>
          <a:p>
            <a:pPr>
              <a:spcAft>
                <a:spcPts val="1200"/>
              </a:spcAft>
            </a:pPr>
            <a:r>
              <a:rPr lang="uk-UA" dirty="0"/>
              <a:t>Зберігати спокій.</a:t>
            </a:r>
          </a:p>
          <a:p>
            <a:pPr>
              <a:spcAft>
                <a:spcPts val="1200"/>
              </a:spcAft>
            </a:pPr>
            <a:r>
              <a:rPr lang="uk-UA" dirty="0"/>
              <a:t>Ретельно з'ясовувати тезу і всі головні аргументи</a:t>
            </a:r>
            <a:r>
              <a:rPr lang="ru-RU" dirty="0"/>
              <a:t>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dirty="0"/>
              <a:t>І головне:</a:t>
            </a:r>
          </a:p>
          <a:p>
            <a:pPr>
              <a:spcAft>
                <a:spcPts val="1200"/>
              </a:spcAft>
            </a:pPr>
            <a:r>
              <a:rPr lang="uk-UA" i="1" dirty="0">
                <a:solidFill>
                  <a:schemeClr val="accent5">
                    <a:lumMod val="50000"/>
                  </a:schemeClr>
                </a:solidFill>
              </a:rPr>
              <a:t>Показати з очевидністю неправильність доказу, розкрити помилку.</a:t>
            </a:r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5AC-5F49-4B96-9DE0-C9CEC23A4E22}" type="slidenum">
              <a:rPr lang="ru-RU" smtClean="0"/>
              <a:t>28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2EC741-3B3D-4EAA-8C81-7C2E18112B9C}"/>
              </a:ext>
            </a:extLst>
          </p:cNvPr>
          <p:cNvSpPr txBox="1"/>
          <p:nvPr/>
        </p:nvSpPr>
        <p:spPr>
          <a:xfrm>
            <a:off x="4547980" y="472274"/>
            <a:ext cx="680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200" i="1" dirty="0">
                <a:solidFill>
                  <a:schemeClr val="accent5">
                    <a:lumMod val="50000"/>
                  </a:schemeClr>
                </a:solidFill>
              </a:rPr>
              <a:t>Протидія хитрощам</a:t>
            </a:r>
            <a:endParaRPr lang="ru-RU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85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699AAF-461A-4DAC-B132-58532642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106" y="2489113"/>
            <a:ext cx="8152985" cy="113038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Критичне мислення необхідне аби вирішувати проблеми, та уникати їх потенційної появи! </a:t>
            </a: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5CC6F7-AE38-4189-A0D9-166DCCD2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29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84308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xmlns="" id="{A0240D4A-175B-4319-85CC-5562EC891F51}"/>
              </a:ext>
            </a:extLst>
          </p:cNvPr>
          <p:cNvSpPr/>
          <p:nvPr/>
        </p:nvSpPr>
        <p:spPr>
          <a:xfrm>
            <a:off x="7830672" y="1482993"/>
            <a:ext cx="3675530" cy="19490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131F32E8-1B35-481D-96D5-D29BB49FC182}"/>
              </a:ext>
            </a:extLst>
          </p:cNvPr>
          <p:cNvSpPr/>
          <p:nvPr/>
        </p:nvSpPr>
        <p:spPr>
          <a:xfrm>
            <a:off x="3922164" y="1277610"/>
            <a:ext cx="4137107" cy="230689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872B82-3E97-41B6-9594-EE509295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030" y="345819"/>
            <a:ext cx="4481939" cy="1130389"/>
          </a:xfrm>
        </p:spPr>
        <p:txBody>
          <a:bodyPr>
            <a:normAutofit/>
          </a:bodyPr>
          <a:lstStyle/>
          <a:p>
            <a:r>
              <a:rPr lang="uk-UA" dirty="0"/>
              <a:t>КМ і три типи омани</a:t>
            </a:r>
            <a:r>
              <a:rPr lang="aa-ET" dirty="0"/>
              <a:t/>
            </a:r>
            <a:br>
              <a:rPr lang="aa-ET" dirty="0"/>
            </a:br>
            <a:endParaRPr lang="aa-ET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9FB3D056-E30B-4195-97D6-352E5CDFC2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19478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Packager Shell Object" showAsIcon="1" r:id="rId3" imgW="1947960" imgH="439560" progId="Package">
                  <p:embed/>
                </p:oleObj>
              </mc:Choice>
              <mc:Fallback>
                <p:oleObj name="Packager Shell Object" showAsIcon="1" r:id="rId3" imgW="1947960" imgH="439560" progId="Package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xmlns="" id="{9FB3D056-E30B-4195-97D6-352E5CDFC2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947863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2767BDC-59DF-4914-A3D8-E753C63527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7962" y="3831373"/>
            <a:ext cx="6915150" cy="2570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E58859-B092-4A94-A95E-0806FEC96C3A}"/>
              </a:ext>
            </a:extLst>
          </p:cNvPr>
          <p:cNvSpPr txBox="1"/>
          <p:nvPr/>
        </p:nvSpPr>
        <p:spPr>
          <a:xfrm>
            <a:off x="3483348" y="4652321"/>
            <a:ext cx="1649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ОМАНА</a:t>
            </a:r>
            <a:endParaRPr lang="aa-ET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AA3841-AFF4-4F9B-B828-9C7F5F20FEEC}"/>
              </a:ext>
            </a:extLst>
          </p:cNvPr>
          <p:cNvSpPr txBox="1"/>
          <p:nvPr/>
        </p:nvSpPr>
        <p:spPr>
          <a:xfrm>
            <a:off x="7641084" y="4708819"/>
            <a:ext cx="1649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ПРАВДА</a:t>
            </a:r>
            <a:endParaRPr lang="aa-ET" sz="2800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097BFA80-178F-43B9-8B12-850D791ECA80}"/>
              </a:ext>
            </a:extLst>
          </p:cNvPr>
          <p:cNvSpPr/>
          <p:nvPr/>
        </p:nvSpPr>
        <p:spPr>
          <a:xfrm>
            <a:off x="703729" y="1528604"/>
            <a:ext cx="3675530" cy="1949075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E02B59-FD80-4984-9770-F815DE07EE80}"/>
              </a:ext>
            </a:extLst>
          </p:cNvPr>
          <p:cNvSpPr txBox="1"/>
          <p:nvPr/>
        </p:nvSpPr>
        <p:spPr>
          <a:xfrm>
            <a:off x="1081321" y="2231849"/>
            <a:ext cx="2689412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2400"/>
              </a:spcAft>
            </a:pPr>
            <a:r>
              <a:rPr lang="uk-UA" sz="2800" dirty="0"/>
              <a:t>Омана на вході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A7A60B2-AC4F-45EB-A6F8-66890C3FC1F0}"/>
              </a:ext>
            </a:extLst>
          </p:cNvPr>
          <p:cNvSpPr txBox="1"/>
          <p:nvPr/>
        </p:nvSpPr>
        <p:spPr>
          <a:xfrm>
            <a:off x="8130988" y="2187850"/>
            <a:ext cx="3585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Омана на </a:t>
            </a:r>
            <a:r>
              <a:rPr lang="ru-RU" sz="2800" dirty="0" err="1"/>
              <a:t>виході</a:t>
            </a:r>
            <a:endParaRPr lang="aa-ET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0204E8-E2DE-4E8C-9256-7E2C4E6D4629}"/>
              </a:ext>
            </a:extLst>
          </p:cNvPr>
          <p:cNvSpPr txBox="1"/>
          <p:nvPr/>
        </p:nvSpPr>
        <p:spPr>
          <a:xfrm>
            <a:off x="4643717" y="2231850"/>
            <a:ext cx="3415553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2400"/>
              </a:spcAft>
            </a:pPr>
            <a:r>
              <a:rPr lang="uk-UA" sz="2800" dirty="0"/>
              <a:t>Омана в процесі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632BF4-8FFD-4EC1-B97E-60CB3B6C7BA2}"/>
              </a:ext>
            </a:extLst>
          </p:cNvPr>
          <p:cNvSpPr txBox="1"/>
          <p:nvPr/>
        </p:nvSpPr>
        <p:spPr>
          <a:xfrm>
            <a:off x="4671098" y="4538996"/>
            <a:ext cx="425617" cy="652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2400"/>
              </a:spcAft>
            </a:pPr>
            <a:r>
              <a:rPr lang="pl-PL" sz="3600" dirty="0">
                <a:latin typeface="Arial Narrow" panose="020B0606020202030204" pitchFamily="34" charset="0"/>
              </a:rPr>
              <a:t>?</a:t>
            </a:r>
            <a:endParaRPr lang="uk-UA" sz="3600" dirty="0">
              <a:latin typeface="Arial Narrow" panose="020B06060202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86F2DA1-B054-4227-9CCB-472F657F682E}"/>
              </a:ext>
            </a:extLst>
          </p:cNvPr>
          <p:cNvSpPr txBox="1"/>
          <p:nvPr/>
        </p:nvSpPr>
        <p:spPr>
          <a:xfrm>
            <a:off x="8864973" y="4587784"/>
            <a:ext cx="425617" cy="652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2400"/>
              </a:spcAft>
            </a:pPr>
            <a:r>
              <a:rPr lang="pl-PL" sz="3600" dirty="0">
                <a:latin typeface="Arial Narrow" panose="020B0606020202030204" pitchFamily="34" charset="0"/>
              </a:rPr>
              <a:t>?</a:t>
            </a:r>
            <a:endParaRPr lang="uk-UA" sz="3600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69BE02D-D122-4AD4-B41D-F65F7318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57822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EF75F0-0B4C-4C4F-B8A5-CF69AEC5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636" y="263149"/>
            <a:ext cx="7382164" cy="1130389"/>
          </a:xfrm>
        </p:spPr>
        <p:txBody>
          <a:bodyPr/>
          <a:lstStyle/>
          <a:p>
            <a:r>
              <a:rPr lang="uk-UA" dirty="0"/>
              <a:t>Алгоритм прийняття рішень</a:t>
            </a:r>
            <a:r>
              <a:rPr lang="en-US" dirty="0"/>
              <a:t/>
            </a:r>
            <a:br>
              <a:rPr lang="en-US" dirty="0"/>
            </a:b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411A520-9A44-4E8E-A47D-5CA459C5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30</a:t>
            </a:fld>
            <a:endParaRPr lang="aa-E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B27DAA-1C22-4D4A-ADD3-1008AF13C9BB}"/>
              </a:ext>
            </a:extLst>
          </p:cNvPr>
          <p:cNvSpPr txBox="1"/>
          <p:nvPr/>
        </p:nvSpPr>
        <p:spPr>
          <a:xfrm>
            <a:off x="482816" y="1502000"/>
            <a:ext cx="309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Визначити проблему</a:t>
            </a:r>
            <a:endParaRPr lang="aa-ET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CE7A7A-CEC6-489A-923C-71DC66BDB482}"/>
              </a:ext>
            </a:extLst>
          </p:cNvPr>
          <p:cNvSpPr txBox="1"/>
          <p:nvPr/>
        </p:nvSpPr>
        <p:spPr>
          <a:xfrm>
            <a:off x="482816" y="2881953"/>
            <a:ext cx="319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Виявити можливі рішення</a:t>
            </a:r>
            <a:endParaRPr lang="aa-ET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B10C22-2C68-49EA-93E3-3845CB5BFF8A}"/>
              </a:ext>
            </a:extLst>
          </p:cNvPr>
          <p:cNvSpPr txBox="1"/>
          <p:nvPr/>
        </p:nvSpPr>
        <p:spPr>
          <a:xfrm>
            <a:off x="482816" y="4971939"/>
            <a:ext cx="351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Обрати рішення</a:t>
            </a:r>
            <a:endParaRPr lang="aa-ET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4C53BA-E6D6-4B3A-A6BA-D876F22BE338}"/>
              </a:ext>
            </a:extLst>
          </p:cNvPr>
          <p:cNvSpPr txBox="1"/>
          <p:nvPr/>
        </p:nvSpPr>
        <p:spPr>
          <a:xfrm>
            <a:off x="3990107" y="1258184"/>
            <a:ext cx="5950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Виявити проблему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Зібрати якнайбільше релевантних даних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Знайти приклади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Логічно організувати інформацію</a:t>
            </a:r>
            <a:endParaRPr lang="aa-ET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B4E38D-6B79-4DEB-BE20-050BCCAA74AC}"/>
              </a:ext>
            </a:extLst>
          </p:cNvPr>
          <p:cNvSpPr txBox="1"/>
          <p:nvPr/>
        </p:nvSpPr>
        <p:spPr>
          <a:xfrm>
            <a:off x="3980871" y="2888283"/>
            <a:ext cx="8285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Використовуючи логіку визначити свої найважливіші цілі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Оцінити можливі наслідки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Визначити, що є фактами та можливими рішеннями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Порівняти спільні риси та відмінності між можливими рішеннями</a:t>
            </a:r>
            <a:endParaRPr lang="aa-ET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D4A758-B89B-4E85-9BC0-CF64CA3044DC}"/>
              </a:ext>
            </a:extLst>
          </p:cNvPr>
          <p:cNvSpPr txBox="1"/>
          <p:nvPr/>
        </p:nvSpPr>
        <p:spPr>
          <a:xfrm>
            <a:off x="3971635" y="5001103"/>
            <a:ext cx="7703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Обрати критерії вибору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Обрати найкраще рішення з урахуванням пріоритетів та часу</a:t>
            </a:r>
            <a:br>
              <a:rPr lang="uk-UA" sz="2400" dirty="0"/>
            </a:br>
            <a:r>
              <a:rPr lang="uk-UA" sz="2400" dirty="0"/>
              <a:t>Обґрунтувати вибір</a:t>
            </a:r>
            <a:endParaRPr lang="aa-ET" sz="24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EBD98268-8F64-476A-AE2F-D707B191EF4B}"/>
              </a:ext>
            </a:extLst>
          </p:cNvPr>
          <p:cNvSpPr/>
          <p:nvPr/>
        </p:nvSpPr>
        <p:spPr>
          <a:xfrm>
            <a:off x="3648364" y="1182255"/>
            <a:ext cx="8285019" cy="16996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D63966BB-61EC-4385-B185-6B2102FD7562}"/>
              </a:ext>
            </a:extLst>
          </p:cNvPr>
          <p:cNvSpPr/>
          <p:nvPr/>
        </p:nvSpPr>
        <p:spPr>
          <a:xfrm>
            <a:off x="3680689" y="2950391"/>
            <a:ext cx="8285019" cy="18832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99E4D3A9-E990-455B-88E2-F1BBEE935779}"/>
              </a:ext>
            </a:extLst>
          </p:cNvPr>
          <p:cNvSpPr/>
          <p:nvPr/>
        </p:nvSpPr>
        <p:spPr>
          <a:xfrm>
            <a:off x="3648363" y="4936084"/>
            <a:ext cx="8285019" cy="16996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30331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E373B7-8703-408C-A241-F12090B58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4 способи вирішення проблеми</a:t>
            </a:r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60203B-6FA1-41DE-9272-3CB4C6655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053" y="2063030"/>
            <a:ext cx="6126018" cy="2958811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800"/>
              </a:spcAft>
              <a:buAutoNum type="arabicPeriod"/>
            </a:pPr>
            <a:r>
              <a:rPr lang="uk-UA" sz="2800" dirty="0"/>
              <a:t>Не вирішувати її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uk-UA" sz="2800" dirty="0"/>
              <a:t>Вирішити частково - виграти час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uk-UA" sz="2800" dirty="0"/>
              <a:t>Вирішити найкращим чином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uk-UA" sz="2800" dirty="0">
                <a:highlight>
                  <a:srgbClr val="FFFF00"/>
                </a:highlight>
              </a:rPr>
              <a:t>Усунути коріння проблеми</a:t>
            </a:r>
            <a:endParaRPr lang="aa-ET" sz="2800" dirty="0">
              <a:highlight>
                <a:srgbClr val="FFFF00"/>
              </a:highlight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4C01370-9BAB-421B-82A8-7D9ED25C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31</a:t>
            </a:fld>
            <a:endParaRPr lang="aa-ET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449E48-3538-4B35-B2CF-65D442F24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733"/>
            <a:ext cx="5223597" cy="205653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42430A1-FBB4-4998-8F4D-43B7AEFD3312}"/>
              </a:ext>
            </a:extLst>
          </p:cNvPr>
          <p:cNvSpPr txBox="1">
            <a:spLocks/>
          </p:cNvSpPr>
          <p:nvPr/>
        </p:nvSpPr>
        <p:spPr>
          <a:xfrm>
            <a:off x="3053033" y="5226581"/>
            <a:ext cx="8152985" cy="1130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/>
              <a:t>Застосовуйте здоровий глузд!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68423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9A789-8FAC-4197-B19C-E969E544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899" y="1170737"/>
            <a:ext cx="3389766" cy="1130389"/>
          </a:xfrm>
        </p:spPr>
        <p:txBody>
          <a:bodyPr/>
          <a:lstStyle/>
          <a:p>
            <a:r>
              <a:rPr lang="uk-UA" dirty="0"/>
              <a:t>Дякую за увагу!</a:t>
            </a:r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749F03-47B2-4336-9AF8-937BF1001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5125"/>
            <a:ext cx="10515600" cy="74187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2800" dirty="0"/>
              <a:t>У наступному модулі - Контекст і його роль в оцінці ситуації та прийнятті рішень</a:t>
            </a:r>
            <a:endParaRPr lang="aa-ET" sz="28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60DE3F-ACE6-4F99-BE9A-25091F75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32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90238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341564-40E4-4A57-B4FD-97A49D58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/>
              <a:t>Три типи інформації</a:t>
            </a: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8D48A2F-B12D-409D-8BD3-FC789992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4</a:t>
            </a:fld>
            <a:endParaRPr lang="aa-ET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D7E4CAAD-4230-4420-8648-39734564C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053" y="1610383"/>
            <a:ext cx="10515600" cy="222270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Існує три типи інформації, з якою ми маємо справу щодня. Це:</a:t>
            </a:r>
          </a:p>
          <a:p>
            <a:r>
              <a:rPr lang="uk-UA" dirty="0"/>
              <a:t>Контекст - Велика картина</a:t>
            </a:r>
          </a:p>
          <a:p>
            <a:r>
              <a:rPr lang="uk-UA" dirty="0"/>
              <a:t>Контент - Зміст - </a:t>
            </a:r>
            <a:r>
              <a:rPr lang="en-US" dirty="0"/>
              <a:t> nuts and bolts</a:t>
            </a:r>
            <a:r>
              <a:rPr lang="uk-UA" dirty="0"/>
              <a:t> (гайки та болти)</a:t>
            </a:r>
          </a:p>
          <a:p>
            <a:r>
              <a:rPr lang="uk-UA" dirty="0"/>
              <a:t>Значення - вплив</a:t>
            </a:r>
            <a:endParaRPr lang="aa-E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DBB6BA-CD97-4002-BBFA-B69B7EAE6829}"/>
              </a:ext>
            </a:extLst>
          </p:cNvPr>
          <p:cNvSpPr txBox="1"/>
          <p:nvPr/>
        </p:nvSpPr>
        <p:spPr>
          <a:xfrm>
            <a:off x="616054" y="3916797"/>
            <a:ext cx="109598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i="1" dirty="0">
                <a:solidFill>
                  <a:schemeClr val="accent5">
                    <a:lumMod val="50000"/>
                  </a:schemeClr>
                </a:solidFill>
              </a:rPr>
              <a:t>Саме взаємодія між цими видами інформації дасть Вам перевагу в будь-яких </a:t>
            </a:r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</a:rPr>
              <a:t>обговореннях</a:t>
            </a:r>
            <a:r>
              <a:rPr lang="uk-UA" sz="2800" i="1" dirty="0">
                <a:solidFill>
                  <a:schemeClr val="accent5">
                    <a:lumMod val="50000"/>
                  </a:schemeClr>
                </a:solidFill>
              </a:rPr>
              <a:t> та презентаціях результатів Ваших міркувань та аналізу.</a:t>
            </a:r>
            <a:endParaRPr lang="aa-ET" sz="28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7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C1EF76-2F49-4537-9261-5DF531472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Спілкування та критичне мислення пов'язані багатьма важливими способами. </a:t>
            </a:r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ADB0C5-AA35-400B-84B2-805570C42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1530061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uk-UA" b="1" dirty="0"/>
              <a:t>На базовому рівні </a:t>
            </a:r>
            <a:r>
              <a:rPr lang="uk-UA" dirty="0"/>
              <a:t>здатність критично мислити, міркувати над проблемою та формувати переконливий аргумент чи пояснення, важлива для всіх типів щоденного спілкування.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uk-UA" dirty="0"/>
              <a:t>Люди, які мають реальну можливість подумати над проблемою та побачити її під іншим кутом зору, швидше за все, будуть кращими комунікаторами із меншою вірогідністю занадто швидкого реагування на гнів.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uk-UA" b="1" dirty="0"/>
              <a:t>На іншому рівні, </a:t>
            </a:r>
            <a:r>
              <a:rPr lang="uk-UA" dirty="0"/>
              <a:t>критично мислячі люди часто звертають увагу на спосіб мислення інших людей та їх спосіб висловлення аргументів, перш ніж відповісти на їх комунікацію. Це є ще одним дуже важливим аспектом зв’язку спілкування (комунікації) з критичним мисленням.</a:t>
            </a: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652E3CD-2A56-424B-B5FE-9F041848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026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435341-723D-4ADF-8CD1-07468C0B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2F87EE-049E-489B-B410-0207E4DA0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770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dirty="0"/>
              <a:t>У багатьох випадках проблеми із спілкуванням базуються на </a:t>
            </a:r>
            <a:r>
              <a:rPr lang="uk-UA" b="1" dirty="0"/>
              <a:t>нездатності критично обдумати ситуацію </a:t>
            </a:r>
            <a:r>
              <a:rPr lang="uk-UA" dirty="0"/>
              <a:t>та побачити її з різних точок зору.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uk-UA" dirty="0"/>
              <a:t>Така здібність також корисна для різних типів спілкування, включаючи взаємовідносини на роботі та в цілому між людьми.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b="1" dirty="0" err="1"/>
              <a:t>Ще</a:t>
            </a:r>
            <a:r>
              <a:rPr lang="ru-RU" b="1" dirty="0"/>
              <a:t> один </a:t>
            </a:r>
            <a:r>
              <a:rPr lang="ru-RU" b="1" dirty="0" err="1"/>
              <a:t>важливий</a:t>
            </a:r>
            <a:r>
              <a:rPr lang="ru-RU" b="1" dirty="0"/>
              <a:t> </a:t>
            </a:r>
            <a:r>
              <a:rPr lang="ru-RU" b="1" dirty="0" err="1"/>
              <a:t>зв’язок</a:t>
            </a:r>
            <a:r>
              <a:rPr lang="ru-RU" b="1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спілкуванням</a:t>
            </a:r>
            <a:r>
              <a:rPr lang="ru-RU" dirty="0"/>
              <a:t> та </a:t>
            </a:r>
            <a:r>
              <a:rPr lang="ru-RU" dirty="0" err="1"/>
              <a:t>критичним</a:t>
            </a:r>
            <a:r>
              <a:rPr lang="ru-RU" dirty="0"/>
              <a:t> </a:t>
            </a:r>
            <a:r>
              <a:rPr lang="ru-RU" dirty="0" err="1"/>
              <a:t>мисленням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навчитися</a:t>
            </a:r>
            <a:r>
              <a:rPr lang="ru-RU" dirty="0"/>
              <a:t> </a:t>
            </a:r>
            <a:r>
              <a:rPr lang="ru-RU" dirty="0" err="1"/>
              <a:t>слідувати</a:t>
            </a:r>
            <a:r>
              <a:rPr lang="ru-RU" dirty="0"/>
              <a:t> </a:t>
            </a:r>
            <a:r>
              <a:rPr lang="ru-RU" b="1" dirty="0" err="1"/>
              <a:t>процесу</a:t>
            </a:r>
            <a:r>
              <a:rPr lang="ru-RU" b="1" dirty="0"/>
              <a:t> та </a:t>
            </a:r>
            <a:r>
              <a:rPr lang="ru-RU" b="1" dirty="0" err="1"/>
              <a:t>лінії</a:t>
            </a:r>
            <a:r>
              <a:rPr lang="ru-RU" b="1" dirty="0"/>
              <a:t>  </a:t>
            </a:r>
            <a:r>
              <a:rPr lang="ru-RU" b="1" dirty="0" err="1"/>
              <a:t>міркувань</a:t>
            </a:r>
            <a:r>
              <a:rPr lang="ru-RU" b="1" dirty="0"/>
              <a:t> </a:t>
            </a:r>
            <a:r>
              <a:rPr lang="ru-RU" b="1" dirty="0" err="1"/>
              <a:t>іншої</a:t>
            </a:r>
            <a:r>
              <a:rPr lang="ru-RU" b="1" dirty="0"/>
              <a:t> </a:t>
            </a:r>
            <a:r>
              <a:rPr lang="ru-RU" b="1" dirty="0" err="1"/>
              <a:t>людини</a:t>
            </a:r>
            <a:r>
              <a:rPr lang="ru-RU" dirty="0"/>
              <a:t>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dirty="0" err="1"/>
              <a:t>Індивід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здатний</a:t>
            </a:r>
            <a:r>
              <a:rPr lang="ru-RU" dirty="0"/>
              <a:t> критично </a:t>
            </a:r>
            <a:r>
              <a:rPr lang="ru-RU" dirty="0" err="1"/>
              <a:t>подумати</a:t>
            </a:r>
            <a:r>
              <a:rPr lang="ru-RU" dirty="0"/>
              <a:t> про те, як </a:t>
            </a:r>
            <a:r>
              <a:rPr lang="ru-RU" dirty="0" err="1"/>
              <a:t>інша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формує</a:t>
            </a:r>
            <a:r>
              <a:rPr lang="ru-RU" dirty="0"/>
              <a:t> </a:t>
            </a:r>
            <a:r>
              <a:rPr lang="ru-RU" dirty="0" err="1"/>
              <a:t>аргументи</a:t>
            </a:r>
            <a:r>
              <a:rPr lang="ru-RU" dirty="0"/>
              <a:t>, </a:t>
            </a:r>
            <a:r>
              <a:rPr lang="ru-RU" dirty="0" err="1"/>
              <a:t>зможе</a:t>
            </a:r>
            <a:r>
              <a:rPr lang="ru-RU" dirty="0"/>
              <a:t> </a:t>
            </a:r>
            <a:r>
              <a:rPr lang="ru-RU" dirty="0" err="1"/>
              <a:t>сформулювати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ефективну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r>
              <a:rPr lang="ru-RU" dirty="0"/>
              <a:t>, </a:t>
            </a:r>
            <a:r>
              <a:rPr lang="ru-RU" dirty="0" err="1"/>
              <a:t>швидше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той, </a:t>
            </a:r>
            <a:r>
              <a:rPr lang="ru-RU" dirty="0" err="1"/>
              <a:t>хто</a:t>
            </a:r>
            <a:r>
              <a:rPr lang="ru-RU" dirty="0"/>
              <a:t>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такої</a:t>
            </a:r>
            <a:r>
              <a:rPr lang="ru-RU" dirty="0"/>
              <a:t> </a:t>
            </a:r>
            <a:r>
              <a:rPr lang="ru-RU" dirty="0" err="1"/>
              <a:t>здібності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aa-ET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48E93F6-4415-438D-9DEA-B5945D82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10297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DC498BA2-F006-4188-8EA9-3257C4166252}"/>
              </a:ext>
            </a:extLst>
          </p:cNvPr>
          <p:cNvSpPr/>
          <p:nvPr/>
        </p:nvSpPr>
        <p:spPr>
          <a:xfrm>
            <a:off x="341744" y="3918452"/>
            <a:ext cx="11508509" cy="16815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ECECF814-8D05-4583-93E4-0E318B026FEE}"/>
              </a:ext>
            </a:extLst>
          </p:cNvPr>
          <p:cNvSpPr/>
          <p:nvPr/>
        </p:nvSpPr>
        <p:spPr>
          <a:xfrm>
            <a:off x="341744" y="1734014"/>
            <a:ext cx="11508509" cy="168159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3F338E-4B24-45BB-B10E-0655426D6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FEA96D0-FB88-4627-9C52-FAE463DA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9DB65-B172-405B-B88B-1D30746F5972}" type="slidenum">
              <a:rPr lang="aa-ET" smtClean="0"/>
              <a:t>7</a:t>
            </a:fld>
            <a:endParaRPr lang="aa-ET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670D107-8F1E-4644-AF8F-4E9E12E14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679" y="2062610"/>
            <a:ext cx="9432637" cy="11300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/>
              <a:t>Все, що ми зрозуміли, ми зрозуміли тільки тоді, коли ми це висловили!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465DD14-ADDE-4B5B-A488-A7972F2C8FD9}"/>
              </a:ext>
            </a:extLst>
          </p:cNvPr>
          <p:cNvSpPr txBox="1">
            <a:spLocks/>
          </p:cNvSpPr>
          <p:nvPr/>
        </p:nvSpPr>
        <p:spPr>
          <a:xfrm>
            <a:off x="838197" y="4289567"/>
            <a:ext cx="10515600" cy="1158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200" dirty="0"/>
              <a:t>Люди зможуть зрозуміти нас тільки тоді, коли ми висловлюємось зрозумілим для них чином!</a:t>
            </a:r>
          </a:p>
          <a:p>
            <a:endParaRPr lang="aa-ET" sz="3200" dirty="0"/>
          </a:p>
        </p:txBody>
      </p:sp>
    </p:spTree>
    <p:extLst>
      <p:ext uri="{BB962C8B-B14F-4D97-AF65-F5344CB8AC3E}">
        <p14:creationId xmlns:p14="http://schemas.microsoft.com/office/powerpoint/2010/main" val="248605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E5D3D1F-B67F-430C-BF8B-353B77AB2156}"/>
              </a:ext>
            </a:extLst>
          </p:cNvPr>
          <p:cNvGrpSpPr/>
          <p:nvPr/>
        </p:nvGrpSpPr>
        <p:grpSpPr>
          <a:xfrm>
            <a:off x="5092081" y="616887"/>
            <a:ext cx="7180204" cy="6148863"/>
            <a:chOff x="5073608" y="376741"/>
            <a:chExt cx="7180204" cy="6148863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FACD5BFA-5C2A-473A-944C-64D785F30BF7}"/>
                </a:ext>
              </a:extLst>
            </p:cNvPr>
            <p:cNvSpPr/>
            <p:nvPr/>
          </p:nvSpPr>
          <p:spPr>
            <a:xfrm>
              <a:off x="5220151" y="376741"/>
              <a:ext cx="6887118" cy="61488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 dirty="0"/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D2F1BA07-BA0C-425C-896C-11B233800F4C}"/>
                </a:ext>
              </a:extLst>
            </p:cNvPr>
            <p:cNvCxnSpPr>
              <a:cxnSpLocks/>
              <a:stCxn id="5" idx="1"/>
              <a:endCxn id="5" idx="5"/>
            </p:cNvCxnSpPr>
            <p:nvPr/>
          </p:nvCxnSpPr>
          <p:spPr>
            <a:xfrm>
              <a:off x="6228746" y="1277221"/>
              <a:ext cx="4869928" cy="434790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xmlns="" id="{6C4C1C75-A760-42F2-9EE0-216714A4A068}"/>
                </a:ext>
              </a:extLst>
            </p:cNvPr>
            <p:cNvCxnSpPr>
              <a:cxnSpLocks/>
              <a:stCxn id="5" idx="7"/>
              <a:endCxn id="5" idx="3"/>
            </p:cNvCxnSpPr>
            <p:nvPr/>
          </p:nvCxnSpPr>
          <p:spPr>
            <a:xfrm flipH="1">
              <a:off x="6228746" y="1277221"/>
              <a:ext cx="4869928" cy="434790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6BD65CA8-5A7D-450B-AA26-7FB739FBEEAA}"/>
                </a:ext>
              </a:extLst>
            </p:cNvPr>
            <p:cNvCxnSpPr>
              <a:cxnSpLocks/>
              <a:stCxn id="5" idx="0"/>
              <a:endCxn id="5" idx="4"/>
            </p:cNvCxnSpPr>
            <p:nvPr/>
          </p:nvCxnSpPr>
          <p:spPr>
            <a:xfrm>
              <a:off x="8663710" y="376741"/>
              <a:ext cx="0" cy="61488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F25071DA-F52E-42BE-8CB9-C32FC745F070}"/>
                </a:ext>
              </a:extLst>
            </p:cNvPr>
            <p:cNvCxnSpPr>
              <a:cxnSpLocks/>
              <a:stCxn id="5" idx="2"/>
              <a:endCxn id="5" idx="6"/>
            </p:cNvCxnSpPr>
            <p:nvPr/>
          </p:nvCxnSpPr>
          <p:spPr>
            <a:xfrm>
              <a:off x="5220151" y="3451173"/>
              <a:ext cx="688711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09ECD7E-34FC-4056-B9FE-228068CE727B}"/>
                </a:ext>
              </a:extLst>
            </p:cNvPr>
            <p:cNvSpPr txBox="1"/>
            <p:nvPr/>
          </p:nvSpPr>
          <p:spPr>
            <a:xfrm>
              <a:off x="7767979" y="3128008"/>
              <a:ext cx="1791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ЕЛЕМЕНТИ МИСЛЕННЯ</a:t>
              </a:r>
              <a:endParaRPr lang="aa-ET" b="1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7DBF2BD8-4393-4278-9C1B-739F5EA70CBE}"/>
                </a:ext>
              </a:extLst>
            </p:cNvPr>
            <p:cNvSpPr/>
            <p:nvPr/>
          </p:nvSpPr>
          <p:spPr>
            <a:xfrm>
              <a:off x="8802483" y="877275"/>
              <a:ext cx="155390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err="1">
                  <a:solidFill>
                    <a:srgbClr val="231F20"/>
                  </a:solidFill>
                </a:rPr>
                <a:t>Місія</a:t>
              </a:r>
              <a:r>
                <a:rPr lang="ru-RU" sz="2000" dirty="0">
                  <a:solidFill>
                    <a:srgbClr val="231F20"/>
                  </a:solidFill>
                </a:rPr>
                <a:t>,</a:t>
              </a:r>
            </a:p>
            <a:p>
              <a:r>
                <a:rPr lang="ru-RU" sz="2000" dirty="0">
                  <a:solidFill>
                    <a:srgbClr val="231F20"/>
                  </a:solidFill>
                </a:rPr>
                <a:t>мета, </a:t>
              </a:r>
            </a:p>
            <a:p>
              <a:r>
                <a:rPr lang="uk-UA" sz="2000" dirty="0"/>
                <a:t>прагнення,</a:t>
              </a:r>
              <a:endParaRPr lang="ru-RU" sz="2000" dirty="0">
                <a:solidFill>
                  <a:srgbClr val="231F20"/>
                </a:solidFill>
              </a:endParaRPr>
            </a:p>
            <a:p>
              <a:r>
                <a:rPr lang="ru-RU" sz="2000" dirty="0" err="1">
                  <a:solidFill>
                    <a:srgbClr val="231F20"/>
                  </a:solidFill>
                </a:rPr>
                <a:t>функція</a:t>
              </a:r>
              <a:endParaRPr lang="en-US" sz="200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BC1B0683-53E0-475D-B621-EFF95470CBC8}"/>
                </a:ext>
              </a:extLst>
            </p:cNvPr>
            <p:cNvSpPr/>
            <p:nvPr/>
          </p:nvSpPr>
          <p:spPr>
            <a:xfrm>
              <a:off x="10016702" y="2239259"/>
              <a:ext cx="15539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err="1">
                  <a:solidFill>
                    <a:srgbClr val="231F20"/>
                  </a:solidFill>
                </a:rPr>
                <a:t>Питання</a:t>
              </a:r>
              <a:r>
                <a:rPr lang="ru-RU" sz="2000" dirty="0">
                  <a:solidFill>
                    <a:srgbClr val="231F20"/>
                  </a:solidFill>
                </a:rPr>
                <a:t>,</a:t>
              </a:r>
            </a:p>
            <a:p>
              <a:r>
                <a:rPr lang="ru-RU" sz="2000" dirty="0">
                  <a:solidFill>
                    <a:srgbClr val="231F20"/>
                  </a:solidFill>
                </a:rPr>
                <a:t>Проблема</a:t>
              </a:r>
              <a:endParaRPr lang="en-US" sz="2000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9903C1C8-825A-41F1-AFA2-B001B05B24C2}"/>
                </a:ext>
              </a:extLst>
            </p:cNvPr>
            <p:cNvSpPr/>
            <p:nvPr/>
          </p:nvSpPr>
          <p:spPr>
            <a:xfrm>
              <a:off x="9780265" y="3455727"/>
              <a:ext cx="247354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000" b="1" dirty="0"/>
                <a:t>Інформація,</a:t>
              </a:r>
              <a:r>
                <a:rPr lang="uk-UA" sz="2000" dirty="0"/>
                <a:t/>
              </a:r>
              <a:br>
                <a:rPr lang="uk-UA" sz="2000" dirty="0"/>
              </a:br>
              <a:r>
                <a:rPr lang="uk-UA" sz="2000" dirty="0"/>
                <a:t>дані, факти, докази, спостереження, досвід</a:t>
              </a:r>
              <a:r>
                <a:rPr lang="ru-RU" sz="2000" dirty="0">
                  <a:solidFill>
                    <a:srgbClr val="231F20"/>
                  </a:solidFill>
                </a:rPr>
                <a:t> </a:t>
              </a:r>
              <a:endParaRPr lang="en-US" sz="2000" dirty="0"/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xmlns="" id="{947295A2-9F70-4F70-B48C-852476443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036" y="3057978"/>
              <a:ext cx="18473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a-ET" altLang="aa-ET">
                  <a:latin typeface="Arial" panose="020B0604020202020204" pitchFamily="34" charset="0"/>
                </a:rPr>
                <a:t/>
              </a:r>
              <a:br>
                <a:rPr lang="aa-ET" altLang="aa-ET">
                  <a:latin typeface="Arial" panose="020B0604020202020204" pitchFamily="34" charset="0"/>
                </a:rPr>
              </a:br>
              <a:endParaRPr lang="aa-ET" altLang="aa-ET">
                <a:latin typeface="Arial" panose="020B0604020202020204" pitchFamily="34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96331C51-B903-4797-96D5-3ECBC8BEBF2A}"/>
                </a:ext>
              </a:extLst>
            </p:cNvPr>
            <p:cNvSpPr/>
            <p:nvPr/>
          </p:nvSpPr>
          <p:spPr>
            <a:xfrm>
              <a:off x="8731216" y="4724865"/>
              <a:ext cx="151258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000" b="1" dirty="0" err="1"/>
                <a:t>Інтерпре-тація</a:t>
              </a:r>
              <a:r>
                <a:rPr lang="uk-UA" sz="2000" dirty="0"/>
                <a:t> і висновок, рішення</a:t>
              </a:r>
              <a:endParaRPr lang="ru-RU" sz="2000" dirty="0">
                <a:solidFill>
                  <a:srgbClr val="231F20"/>
                </a:solidFill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EF1D85E2-FFD7-4FD8-9D40-FBE794ADCA79}"/>
                </a:ext>
              </a:extLst>
            </p:cNvPr>
            <p:cNvSpPr/>
            <p:nvPr/>
          </p:nvSpPr>
          <p:spPr>
            <a:xfrm>
              <a:off x="7101570" y="4424887"/>
              <a:ext cx="155390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uk-UA" sz="2000" b="1" dirty="0"/>
                <a:t>Концепції</a:t>
              </a:r>
              <a:r>
                <a:rPr lang="uk-UA" sz="2000" dirty="0"/>
                <a:t>,</a:t>
              </a:r>
              <a:br>
                <a:rPr lang="uk-UA" sz="2000" dirty="0"/>
              </a:br>
              <a:r>
                <a:rPr lang="uk-UA" sz="2000" dirty="0"/>
                <a:t>теорії,</a:t>
              </a:r>
              <a:br>
                <a:rPr lang="uk-UA" sz="2000" dirty="0"/>
              </a:br>
              <a:r>
                <a:rPr lang="uk-UA" sz="2000" dirty="0"/>
                <a:t>дефініції,</a:t>
              </a:r>
              <a:br>
                <a:rPr lang="uk-UA" sz="2000" dirty="0"/>
              </a:br>
              <a:r>
                <a:rPr lang="uk-UA" sz="2000" dirty="0"/>
                <a:t>закони,</a:t>
              </a:r>
              <a:br>
                <a:rPr lang="uk-UA" sz="2000" dirty="0"/>
              </a:br>
              <a:r>
                <a:rPr lang="uk-UA" sz="2000" dirty="0"/>
                <a:t>принципи,</a:t>
              </a:r>
              <a:br>
                <a:rPr lang="uk-UA" sz="2000" dirty="0"/>
              </a:br>
              <a:r>
                <a:rPr lang="uk-UA" sz="2000" dirty="0"/>
                <a:t>моделі</a:t>
              </a:r>
              <a:endParaRPr lang="en-US" sz="2000" dirty="0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7A9F0135-AB67-4480-8862-9F00F0E6441B}"/>
                </a:ext>
              </a:extLst>
            </p:cNvPr>
            <p:cNvSpPr/>
            <p:nvPr/>
          </p:nvSpPr>
          <p:spPr>
            <a:xfrm>
              <a:off x="5073608" y="3469808"/>
              <a:ext cx="287042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231F20"/>
                  </a:solidFill>
                </a:rPr>
                <a:t>             </a:t>
              </a:r>
              <a:r>
                <a:rPr lang="uk-UA" sz="2000" b="1" dirty="0">
                  <a:solidFill>
                    <a:srgbClr val="231F20"/>
                  </a:solidFill>
                </a:rPr>
                <a:t>П</a:t>
              </a:r>
              <a:r>
                <a:rPr lang="uk-UA" sz="2000" b="1" dirty="0"/>
                <a:t>рипущення,</a:t>
              </a:r>
              <a:r>
                <a:rPr lang="uk-UA" sz="2000" dirty="0"/>
                <a:t/>
              </a:r>
              <a:br>
                <a:rPr lang="uk-UA" sz="2000" dirty="0"/>
              </a:br>
              <a:r>
                <a:rPr lang="uk-UA" sz="2000" dirty="0"/>
                <a:t>аксіоми, те, що </a:t>
              </a:r>
              <a:r>
                <a:rPr lang="uk-UA" sz="2000" dirty="0" err="1"/>
                <a:t>сприй</a:t>
              </a:r>
              <a:r>
                <a:rPr lang="uk-UA" sz="2000" dirty="0"/>
                <a:t>- мається </a:t>
              </a:r>
              <a:r>
                <a:rPr lang="uk-UA" sz="2000" dirty="0" smtClean="0"/>
                <a:t>само собою </a:t>
              </a:r>
              <a:r>
                <a:rPr lang="uk-UA" sz="2000" dirty="0"/>
                <a:t>зрозумілим</a:t>
              </a:r>
              <a:endParaRPr lang="en-US" sz="2000" dirty="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D8A09E90-4DB4-4A2E-9BEA-F563D7217A05}"/>
                </a:ext>
              </a:extLst>
            </p:cNvPr>
            <p:cNvSpPr/>
            <p:nvPr/>
          </p:nvSpPr>
          <p:spPr>
            <a:xfrm>
              <a:off x="5428072" y="2196414"/>
              <a:ext cx="250801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000" b="1" dirty="0"/>
                <a:t>Наслідки</a:t>
              </a:r>
              <a:r>
                <a:rPr lang="uk-UA" sz="2000" dirty="0"/>
                <a:t>, те, що </a:t>
              </a:r>
              <a:r>
                <a:rPr lang="uk-UA" sz="2000" dirty="0" err="1"/>
                <a:t>логічно</a:t>
              </a:r>
              <a:r>
                <a:rPr lang="uk-UA" sz="2000" dirty="0"/>
                <a:t> випливає, результати</a:t>
              </a:r>
              <a:endParaRPr lang="en-US" sz="20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54598FCB-FCFC-4BC7-91B3-6040F1A9D244}"/>
                </a:ext>
              </a:extLst>
            </p:cNvPr>
            <p:cNvSpPr/>
            <p:nvPr/>
          </p:nvSpPr>
          <p:spPr>
            <a:xfrm>
              <a:off x="6568316" y="878774"/>
              <a:ext cx="212134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solidFill>
                    <a:srgbClr val="231F20"/>
                  </a:solidFill>
                </a:rPr>
                <a:t>    Точка </a:t>
              </a:r>
              <a:r>
                <a:rPr lang="ru-RU" sz="2000" b="1" dirty="0" err="1">
                  <a:solidFill>
                    <a:srgbClr val="231F20"/>
                  </a:solidFill>
                </a:rPr>
                <a:t>зору</a:t>
              </a:r>
              <a:r>
                <a:rPr lang="ru-RU" sz="2000" dirty="0">
                  <a:solidFill>
                    <a:srgbClr val="231F20"/>
                  </a:solidFill>
                </a:rPr>
                <a:t>,</a:t>
              </a:r>
            </a:p>
            <a:p>
              <a:pPr algn="ctr"/>
              <a:r>
                <a:rPr lang="ru-RU" sz="2000" dirty="0">
                  <a:solidFill>
                    <a:srgbClr val="231F20"/>
                  </a:solidFill>
                </a:rPr>
                <a:t>сфера </a:t>
              </a:r>
              <a:r>
                <a:rPr lang="ru-RU" sz="2000" dirty="0" err="1">
                  <a:solidFill>
                    <a:srgbClr val="231F20"/>
                  </a:solidFill>
                </a:rPr>
                <a:t>компетен</a:t>
              </a:r>
              <a:r>
                <a:rPr lang="ru-RU" sz="2000" dirty="0">
                  <a:solidFill>
                    <a:srgbClr val="231F20"/>
                  </a:solidFill>
                </a:rPr>
                <a:t>-</a:t>
              </a:r>
            </a:p>
            <a:p>
              <a:pPr algn="ctr"/>
              <a:r>
                <a:rPr lang="ru-RU" sz="2000" dirty="0">
                  <a:solidFill>
                    <a:srgbClr val="231F20"/>
                  </a:solidFill>
                </a:rPr>
                <a:t>   </a:t>
              </a:r>
              <a:r>
                <a:rPr lang="ru-RU" sz="2000" dirty="0" err="1">
                  <a:solidFill>
                    <a:srgbClr val="231F20"/>
                  </a:solidFill>
                </a:rPr>
                <a:t>ції</a:t>
              </a:r>
              <a:r>
                <a:rPr lang="ru-RU" sz="2000" dirty="0">
                  <a:solidFill>
                    <a:srgbClr val="231F20"/>
                  </a:solidFill>
                </a:rPr>
                <a:t>, картина </a:t>
              </a:r>
              <a:r>
                <a:rPr lang="ru-RU" sz="2000" dirty="0" err="1">
                  <a:solidFill>
                    <a:srgbClr val="231F20"/>
                  </a:solidFill>
                </a:rPr>
                <a:t>світу</a:t>
              </a:r>
              <a:endParaRPr lang="en-US" sz="2000" dirty="0"/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F690581-7D16-4244-8A6D-C1D4E978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6096" y="6163621"/>
            <a:ext cx="2743200" cy="365125"/>
          </a:xfrm>
        </p:spPr>
        <p:txBody>
          <a:bodyPr/>
          <a:lstStyle/>
          <a:p>
            <a:fld id="{5009DB65-B172-405B-B88B-1D30746F5972}" type="slidenum">
              <a:rPr lang="aa-ET" smtClean="0"/>
              <a:t>8</a:t>
            </a:fld>
            <a:endParaRPr lang="aa-ET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61C54C3F-F31B-47F9-A2DF-5C94CBC3FAF8}"/>
              </a:ext>
            </a:extLst>
          </p:cNvPr>
          <p:cNvSpPr txBox="1">
            <a:spLocks/>
          </p:cNvSpPr>
          <p:nvPr/>
        </p:nvSpPr>
        <p:spPr>
          <a:xfrm>
            <a:off x="5046868" y="88627"/>
            <a:ext cx="7254160" cy="11303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uk-UA" dirty="0"/>
              <a:t>Елементи мислення та комунікації</a:t>
            </a:r>
            <a:endParaRPr lang="aa-E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9EE2FB-8F0D-41E8-BF1E-E36D38DDECC6}"/>
              </a:ext>
            </a:extLst>
          </p:cNvPr>
          <p:cNvSpPr txBox="1"/>
          <p:nvPr/>
        </p:nvSpPr>
        <p:spPr>
          <a:xfrm>
            <a:off x="390231" y="1146598"/>
            <a:ext cx="48340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Критичне мислення породжує ясність думки.</a:t>
            </a:r>
            <a:endParaRPr lang="aa-ET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6533F4-949B-41C4-9D14-FEF8037B92AE}"/>
              </a:ext>
            </a:extLst>
          </p:cNvPr>
          <p:cNvSpPr txBox="1"/>
          <p:nvPr/>
        </p:nvSpPr>
        <p:spPr>
          <a:xfrm>
            <a:off x="412718" y="1977595"/>
            <a:ext cx="46506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Коли люди критично думають і чітко спілкуються, вони також здатні усунути неоднозначність у спілкуванні.</a:t>
            </a:r>
            <a:endParaRPr lang="aa-ET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050DED4-44FA-443A-BDE0-55DFA6AE65F6}"/>
              </a:ext>
            </a:extLst>
          </p:cNvPr>
          <p:cNvSpPr txBox="1"/>
          <p:nvPr/>
        </p:nvSpPr>
        <p:spPr>
          <a:xfrm>
            <a:off x="401551" y="3504672"/>
            <a:ext cx="5082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Критичне мислення - це інструмент для структурування ключових повідомлень таким чином, щоб забезпечити максимальний вплив.</a:t>
            </a:r>
            <a:endParaRPr lang="aa-ET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426687C-04C9-41F7-9125-2CA4228DE55C}"/>
              </a:ext>
            </a:extLst>
          </p:cNvPr>
          <p:cNvSpPr txBox="1"/>
          <p:nvPr/>
        </p:nvSpPr>
        <p:spPr>
          <a:xfrm>
            <a:off x="544186" y="5519695"/>
            <a:ext cx="5082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Критичне мислення -  </a:t>
            </a:r>
            <a:r>
              <a:rPr lang="ru-RU" sz="2400" dirty="0" err="1">
                <a:solidFill>
                  <a:srgbClr val="000000"/>
                </a:solidFill>
                <a:effectLst/>
              </a:rPr>
              <a:t>це</a:t>
            </a:r>
            <a:r>
              <a:rPr lang="ru-RU" sz="2400" dirty="0">
                <a:solidFill>
                  <a:srgbClr val="000000"/>
                </a:solidFill>
                <a:effectLst/>
              </a:rPr>
              <a:t> драйвер </a:t>
            </a:r>
            <a:r>
              <a:rPr lang="ru-RU" sz="2400" dirty="0" err="1">
                <a:solidFill>
                  <a:srgbClr val="000000"/>
                </a:solidFill>
                <a:effectLst/>
              </a:rPr>
              <a:t>ефективної</a:t>
            </a:r>
            <a:r>
              <a:rPr lang="ru-RU" sz="2400" dirty="0">
                <a:solidFill>
                  <a:srgbClr val="000000"/>
                </a:solidFill>
                <a:effectLst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</a:rPr>
              <a:t>комунікації</a:t>
            </a:r>
            <a:r>
              <a:rPr lang="ru-RU" sz="2400" dirty="0">
                <a:solidFill>
                  <a:srgbClr val="000000"/>
                </a:solidFill>
                <a:effectLst/>
              </a:rPr>
              <a:t>.</a:t>
            </a:r>
            <a:endParaRPr lang="aa-ET" sz="2400" dirty="0"/>
          </a:p>
        </p:txBody>
      </p:sp>
    </p:spTree>
    <p:extLst>
      <p:ext uri="{BB962C8B-B14F-4D97-AF65-F5344CB8AC3E}">
        <p14:creationId xmlns:p14="http://schemas.microsoft.com/office/powerpoint/2010/main" val="255766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5" name="Picture 48" descr="Бегущий">
            <a:extLst>
              <a:ext uri="{FF2B5EF4-FFF2-40B4-BE49-F238E27FC236}">
                <a16:creationId xmlns:a16="http://schemas.microsoft.com/office/drawing/2014/main" xmlns="" id="{BDCDD4A4-591A-44E4-9E4D-2A8B9045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927601"/>
            <a:ext cx="1633538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35">
            <a:extLst>
              <a:ext uri="{FF2B5EF4-FFF2-40B4-BE49-F238E27FC236}">
                <a16:creationId xmlns:a16="http://schemas.microsoft.com/office/drawing/2014/main" xmlns="" id="{332E6D37-3801-4FCD-A369-3AED0DDE506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837130" y="-26988"/>
            <a:ext cx="7745269" cy="1143001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Чому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комунікація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є складною справою?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59AB6CE-B403-40D1-B760-6A780137F873}"/>
              </a:ext>
            </a:extLst>
          </p:cNvPr>
          <p:cNvGrpSpPr/>
          <p:nvPr/>
        </p:nvGrpSpPr>
        <p:grpSpPr>
          <a:xfrm>
            <a:off x="517236" y="1076326"/>
            <a:ext cx="11194473" cy="5049837"/>
            <a:chOff x="1992314" y="1076326"/>
            <a:chExt cx="8083549" cy="5049837"/>
          </a:xfrm>
        </p:grpSpPr>
        <p:sp>
          <p:nvSpPr>
            <p:cNvPr id="1271817" name="Oval 9">
              <a:extLst>
                <a:ext uri="{FF2B5EF4-FFF2-40B4-BE49-F238E27FC236}">
                  <a16:creationId xmlns:a16="http://schemas.microsoft.com/office/drawing/2014/main" xmlns="" id="{CB43AF5D-C8D0-4C9E-9DF8-8B3B4ECBD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4601" y="2200275"/>
              <a:ext cx="1711325" cy="2006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828" name="Line 28">
              <a:extLst>
                <a:ext uri="{FF2B5EF4-FFF2-40B4-BE49-F238E27FC236}">
                  <a16:creationId xmlns:a16="http://schemas.microsoft.com/office/drawing/2014/main" xmlns="" id="{BDA1C67F-DC77-4490-93B2-139B9D6E5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51763" y="5086350"/>
              <a:ext cx="0" cy="635000"/>
            </a:xfrm>
            <a:prstGeom prst="line">
              <a:avLst/>
            </a:prstGeom>
            <a:noFill/>
            <a:ln w="1016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29" name="Line 29">
              <a:extLst>
                <a:ext uri="{FF2B5EF4-FFF2-40B4-BE49-F238E27FC236}">
                  <a16:creationId xmlns:a16="http://schemas.microsoft.com/office/drawing/2014/main" xmlns="" id="{D76D35F2-0B27-4495-BC1F-30D940E7B6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2738" y="5086350"/>
              <a:ext cx="0" cy="635000"/>
            </a:xfrm>
            <a:prstGeom prst="line">
              <a:avLst/>
            </a:prstGeom>
            <a:noFill/>
            <a:ln w="1016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30" name="Text Box 33">
              <a:extLst>
                <a:ext uri="{FF2B5EF4-FFF2-40B4-BE49-F238E27FC236}">
                  <a16:creationId xmlns:a16="http://schemas.microsoft.com/office/drawing/2014/main" xmlns="" id="{3683CE73-4E9D-4494-A3CA-0B2186019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1226" y="5741988"/>
              <a:ext cx="105251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/>
                <a:t>ШУМ</a:t>
              </a:r>
            </a:p>
          </p:txBody>
        </p:sp>
        <p:sp>
          <p:nvSpPr>
            <p:cNvPr id="77831" name="Text Box 34">
              <a:extLst>
                <a:ext uri="{FF2B5EF4-FFF2-40B4-BE49-F238E27FC236}">
                  <a16:creationId xmlns:a16="http://schemas.microsoft.com/office/drawing/2014/main" xmlns="" id="{E769A6A1-99A3-4228-857A-DDAAA81E7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7276" y="5745163"/>
              <a:ext cx="105251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/>
                <a:t>ШУМ</a:t>
              </a:r>
            </a:p>
          </p:txBody>
        </p:sp>
        <p:sp>
          <p:nvSpPr>
            <p:cNvPr id="77832" name="Text Box 42">
              <a:extLst>
                <a:ext uri="{FF2B5EF4-FFF2-40B4-BE49-F238E27FC236}">
                  <a16:creationId xmlns:a16="http://schemas.microsoft.com/office/drawing/2014/main" xmlns="" id="{FBB859C4-FB33-4CCA-8D10-7255A0CDF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7788" y="5229226"/>
              <a:ext cx="1008062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aa-ET" altLang="aa-ET" sz="1800" b="1"/>
            </a:p>
          </p:txBody>
        </p:sp>
        <p:sp>
          <p:nvSpPr>
            <p:cNvPr id="77833" name="Line 45">
              <a:extLst>
                <a:ext uri="{FF2B5EF4-FFF2-40B4-BE49-F238E27FC236}">
                  <a16:creationId xmlns:a16="http://schemas.microsoft.com/office/drawing/2014/main" xmlns="" id="{2341DD86-7FA4-4893-9C55-CA2C18D548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814" y="5043488"/>
              <a:ext cx="6230937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34" name="Text Box 47">
              <a:extLst>
                <a:ext uri="{FF2B5EF4-FFF2-40B4-BE49-F238E27FC236}">
                  <a16:creationId xmlns:a16="http://schemas.microsoft.com/office/drawing/2014/main" xmlns="" id="{6D769AFA-93A5-4D16-8E30-B364B3718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3114" y="4711701"/>
              <a:ext cx="2663825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 sz="1800" b="1" dirty="0"/>
                <a:t>ЗВОРОТНИЙ ЗВ</a:t>
              </a:r>
              <a:r>
                <a:rPr lang="en-US" altLang="aa-ET" sz="1800" b="1" dirty="0"/>
                <a:t>’</a:t>
              </a:r>
              <a:r>
                <a:rPr lang="uk-UA" altLang="aa-ET" sz="1800" b="1" dirty="0"/>
                <a:t>ЯЗОК</a:t>
              </a:r>
              <a:endParaRPr lang="ru-RU" altLang="aa-ET" sz="1800" b="1" dirty="0"/>
            </a:p>
          </p:txBody>
        </p:sp>
        <p:sp>
          <p:nvSpPr>
            <p:cNvPr id="77837" name="Line 25">
              <a:extLst>
                <a:ext uri="{FF2B5EF4-FFF2-40B4-BE49-F238E27FC236}">
                  <a16:creationId xmlns:a16="http://schemas.microsoft.com/office/drawing/2014/main" xmlns="" id="{41AB53B4-C1D0-4005-A6F3-345E1BE789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2425" y="2001838"/>
              <a:ext cx="0" cy="635000"/>
            </a:xfrm>
            <a:prstGeom prst="line">
              <a:avLst/>
            </a:prstGeom>
            <a:noFill/>
            <a:ln w="1016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38" name="Text Box 31">
              <a:extLst>
                <a:ext uri="{FF2B5EF4-FFF2-40B4-BE49-F238E27FC236}">
                  <a16:creationId xmlns:a16="http://schemas.microsoft.com/office/drawing/2014/main" xmlns="" id="{CF7E5B0B-F169-414D-B3EC-E9C0458F0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138" y="1566863"/>
              <a:ext cx="11303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/>
                <a:t>ШУМ</a:t>
              </a:r>
            </a:p>
          </p:txBody>
        </p:sp>
        <p:sp>
          <p:nvSpPr>
            <p:cNvPr id="63" name="Oval 9">
              <a:extLst>
                <a:ext uri="{FF2B5EF4-FFF2-40B4-BE49-F238E27FC236}">
                  <a16:creationId xmlns:a16="http://schemas.microsoft.com/office/drawing/2014/main" xmlns="" id="{08755C97-1722-4D08-AFA2-CE364506A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62" y="1598884"/>
              <a:ext cx="3282950" cy="3183985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20000"/>
                  </a:srgbClr>
                </a:gs>
                <a:gs pos="100000">
                  <a:srgbClr val="FFFF00">
                    <a:alpha val="7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F4080200-A46B-4C50-903E-4423E8EBE92F}"/>
                </a:ext>
              </a:extLst>
            </p:cNvPr>
            <p:cNvSpPr/>
            <p:nvPr/>
          </p:nvSpPr>
          <p:spPr>
            <a:xfrm>
              <a:off x="7078663" y="1446214"/>
              <a:ext cx="2640012" cy="3476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843" name="AutoShape 6">
              <a:extLst>
                <a:ext uri="{FF2B5EF4-FFF2-40B4-BE49-F238E27FC236}">
                  <a16:creationId xmlns:a16="http://schemas.microsoft.com/office/drawing/2014/main" xmlns="" id="{89084969-94BD-42FD-AFC7-713B03FD9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7038" y="2181225"/>
              <a:ext cx="2201862" cy="2006600"/>
            </a:xfrm>
            <a:prstGeom prst="rightArrow">
              <a:avLst>
                <a:gd name="adj1" fmla="val 48694"/>
                <a:gd name="adj2" fmla="val 27433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aa-ET" altLang="aa-ET" sz="2800"/>
            </a:p>
          </p:txBody>
        </p:sp>
        <p:sp>
          <p:nvSpPr>
            <p:cNvPr id="77844" name="Text Box 7">
              <a:extLst>
                <a:ext uri="{FF2B5EF4-FFF2-40B4-BE49-F238E27FC236}">
                  <a16:creationId xmlns:a16="http://schemas.microsoft.com/office/drawing/2014/main" xmlns="" id="{3BA6821F-98A2-49F8-9450-7B73AA68D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8346" y="3032126"/>
              <a:ext cx="1652587" cy="428625"/>
            </a:xfrm>
            <a:prstGeom prst="rect">
              <a:avLst/>
            </a:prstGeom>
            <a:solidFill>
              <a:srgbClr val="CC99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" tIns="10800" rIns="10800" bIns="10800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aa-ET" sz="1600" b="1" dirty="0">
                  <a:solidFill>
                    <a:srgbClr val="000000"/>
                  </a:solidFill>
                </a:rPr>
                <a:t>ДЕКОДУВАННЯ</a:t>
              </a:r>
            </a:p>
          </p:txBody>
        </p:sp>
        <p:sp>
          <p:nvSpPr>
            <p:cNvPr id="77845" name="Line 26">
              <a:extLst>
                <a:ext uri="{FF2B5EF4-FFF2-40B4-BE49-F238E27FC236}">
                  <a16:creationId xmlns:a16="http://schemas.microsoft.com/office/drawing/2014/main" xmlns="" id="{F1BD7A0F-BFA7-4C28-B364-AAE4AC268B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7788" y="2001838"/>
              <a:ext cx="0" cy="635000"/>
            </a:xfrm>
            <a:prstGeom prst="line">
              <a:avLst/>
            </a:prstGeom>
            <a:noFill/>
            <a:ln w="1016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46" name="Line 27">
              <a:extLst>
                <a:ext uri="{FF2B5EF4-FFF2-40B4-BE49-F238E27FC236}">
                  <a16:creationId xmlns:a16="http://schemas.microsoft.com/office/drawing/2014/main" xmlns="" id="{15107E8C-1B27-4639-9E0D-B73E51414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0650" y="2000250"/>
              <a:ext cx="0" cy="636588"/>
            </a:xfrm>
            <a:prstGeom prst="line">
              <a:avLst/>
            </a:prstGeom>
            <a:noFill/>
            <a:ln w="1016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47" name="Text Box 32">
              <a:extLst>
                <a:ext uri="{FF2B5EF4-FFF2-40B4-BE49-F238E27FC236}">
                  <a16:creationId xmlns:a16="http://schemas.microsoft.com/office/drawing/2014/main" xmlns="" id="{78F64D72-C640-418C-BBBE-B806F1C9DD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7725" y="1574800"/>
              <a:ext cx="11303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/>
                <a:t>ШУМ</a:t>
              </a:r>
            </a:p>
          </p:txBody>
        </p:sp>
        <p:sp>
          <p:nvSpPr>
            <p:cNvPr id="77848" name="Text Box 40">
              <a:extLst>
                <a:ext uri="{FF2B5EF4-FFF2-40B4-BE49-F238E27FC236}">
                  <a16:creationId xmlns:a16="http://schemas.microsoft.com/office/drawing/2014/main" xmlns="" id="{4B3180EF-1B64-4D45-9D2F-EB1A845C4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3913" y="2986088"/>
              <a:ext cx="1631950" cy="35401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CFFCC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 sz="1400" b="1" dirty="0"/>
                <a:t>ОТРИМУВАЧ</a:t>
              </a:r>
            </a:p>
          </p:txBody>
        </p:sp>
        <p:pic>
          <p:nvPicPr>
            <p:cNvPr id="77849" name="Picture 41" descr="STEEN1">
              <a:extLst>
                <a:ext uri="{FF2B5EF4-FFF2-40B4-BE49-F238E27FC236}">
                  <a16:creationId xmlns:a16="http://schemas.microsoft.com/office/drawing/2014/main" xmlns="" id="{8EDC50E5-CF25-406C-9854-D608DAE7F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6175" y="1470025"/>
              <a:ext cx="927100" cy="163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1823" name="Text Box 15">
              <a:extLst>
                <a:ext uri="{FF2B5EF4-FFF2-40B4-BE49-F238E27FC236}">
                  <a16:creationId xmlns:a16="http://schemas.microsoft.com/office/drawing/2014/main" xmlns="" id="{6A47505F-B243-4550-8AA4-784502E4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7164" y="4203701"/>
              <a:ext cx="2289175" cy="8112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>
                <a:defRPr/>
              </a:pPr>
              <a:r>
                <a:rPr lang="ru-RU" i="1" dirty="0">
                  <a:solidFill>
                    <a:schemeClr val="accent4">
                      <a:lumMod val="75000"/>
                    </a:schemeClr>
                  </a:solidFill>
                </a:rPr>
                <a:t>Сфера </a:t>
              </a:r>
              <a:r>
                <a:rPr lang="uk-UA" dirty="0">
                  <a:solidFill>
                    <a:schemeClr val="accent4">
                      <a:lumMod val="75000"/>
                    </a:schemeClr>
                  </a:solidFill>
                </a:rPr>
                <a:t>компетенції отримувача</a:t>
              </a:r>
              <a:endParaRPr lang="ru-RU" i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852" name="Line 44">
              <a:extLst>
                <a:ext uri="{FF2B5EF4-FFF2-40B4-BE49-F238E27FC236}">
                  <a16:creationId xmlns:a16="http://schemas.microsoft.com/office/drawing/2014/main" xmlns="" id="{81DD464C-CB92-42C1-BA81-9D06D2496F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8750" y="3390900"/>
              <a:ext cx="0" cy="16525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53" name="Text Box 31">
              <a:extLst>
                <a:ext uri="{FF2B5EF4-FFF2-40B4-BE49-F238E27FC236}">
                  <a16:creationId xmlns:a16="http://schemas.microsoft.com/office/drawing/2014/main" xmlns="" id="{5E5B5A5F-DD30-4CA2-A37A-2A26E6189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0125" y="1566863"/>
              <a:ext cx="11303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/>
                <a:t>ШУМ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FE4BC3BC-B0DD-44AA-984A-65127FAC7964}"/>
                </a:ext>
              </a:extLst>
            </p:cNvPr>
            <p:cNvSpPr/>
            <p:nvPr/>
          </p:nvSpPr>
          <p:spPr>
            <a:xfrm>
              <a:off x="4827434" y="1076326"/>
              <a:ext cx="22116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400" i="1" dirty="0">
                  <a:solidFill>
                    <a:schemeClr val="bg2">
                      <a:lumMod val="50000"/>
                    </a:schemeClr>
                  </a:solidFill>
                </a:rPr>
                <a:t>Зона </a:t>
              </a:r>
              <a:r>
                <a:rPr lang="ru-RU" sz="2400" i="1" dirty="0" err="1">
                  <a:solidFill>
                    <a:schemeClr val="bg2">
                      <a:lumMod val="50000"/>
                    </a:schemeClr>
                  </a:solidFill>
                </a:rPr>
                <a:t>розуміння</a:t>
              </a:r>
              <a:endParaRPr lang="ru-RU" sz="24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xmlns="" id="{CB0E5740-090C-4ED4-B88B-81A422441913}"/>
                </a:ext>
              </a:extLst>
            </p:cNvPr>
            <p:cNvCxnSpPr/>
            <p:nvPr/>
          </p:nvCxnSpPr>
          <p:spPr>
            <a:xfrm>
              <a:off x="5903914" y="1365250"/>
              <a:ext cx="15875" cy="1404938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9">
              <a:extLst>
                <a:ext uri="{FF2B5EF4-FFF2-40B4-BE49-F238E27FC236}">
                  <a16:creationId xmlns:a16="http://schemas.microsoft.com/office/drawing/2014/main" xmlns="" id="{512E2232-953C-4DB3-A213-64C2717C0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9074" y="1626672"/>
              <a:ext cx="3282950" cy="3183985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20000"/>
                  </a:srgbClr>
                </a:gs>
                <a:gs pos="100000">
                  <a:srgbClr val="3366FF">
                    <a:alpha val="7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D40EF402-BB5D-48A2-9C65-6D948D656570}"/>
                </a:ext>
              </a:extLst>
            </p:cNvPr>
            <p:cNvSpPr/>
            <p:nvPr/>
          </p:nvSpPr>
          <p:spPr>
            <a:xfrm>
              <a:off x="2232026" y="1401764"/>
              <a:ext cx="2640013" cy="3476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860" name="Line 24">
              <a:extLst>
                <a:ext uri="{FF2B5EF4-FFF2-40B4-BE49-F238E27FC236}">
                  <a16:creationId xmlns:a16="http://schemas.microsoft.com/office/drawing/2014/main" xmlns="" id="{909A5ED3-8C6E-43F6-B6B4-549547F8A3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8288" y="2016125"/>
              <a:ext cx="0" cy="635000"/>
            </a:xfrm>
            <a:prstGeom prst="line">
              <a:avLst/>
            </a:prstGeom>
            <a:noFill/>
            <a:ln w="1016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61" name="Text Box 30">
              <a:extLst>
                <a:ext uri="{FF2B5EF4-FFF2-40B4-BE49-F238E27FC236}">
                  <a16:creationId xmlns:a16="http://schemas.microsoft.com/office/drawing/2014/main" xmlns="" id="{37356E41-D8F8-41CC-8F1D-8891B4122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6476" y="1574800"/>
              <a:ext cx="105251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/>
                <a:t>ШУМ</a:t>
              </a:r>
            </a:p>
          </p:txBody>
        </p:sp>
        <p:sp>
          <p:nvSpPr>
            <p:cNvPr id="77862" name="Line 46">
              <a:extLst>
                <a:ext uri="{FF2B5EF4-FFF2-40B4-BE49-F238E27FC236}">
                  <a16:creationId xmlns:a16="http://schemas.microsoft.com/office/drawing/2014/main" xmlns="" id="{02980CDC-6E74-4254-851C-37FDE26E8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7813" y="3390900"/>
              <a:ext cx="0" cy="16525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a-ET"/>
            </a:p>
          </p:txBody>
        </p:sp>
        <p:sp>
          <p:nvSpPr>
            <p:cNvPr id="77863" name="Text Box 21">
              <a:extLst>
                <a:ext uri="{FF2B5EF4-FFF2-40B4-BE49-F238E27FC236}">
                  <a16:creationId xmlns:a16="http://schemas.microsoft.com/office/drawing/2014/main" xmlns="" id="{98444441-1B53-49C2-AE6A-A85B905DA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9501" y="4252913"/>
              <a:ext cx="2816225" cy="55721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ts val="1800"/>
                </a:lnSpc>
                <a:spcBef>
                  <a:spcPct val="0"/>
                </a:spcBef>
                <a:buNone/>
              </a:pPr>
              <a:r>
                <a:rPr lang="ru-RU" altLang="aa-ET" sz="1800" dirty="0">
                  <a:solidFill>
                    <a:schemeClr val="accent1">
                      <a:lumMod val="50000"/>
                    </a:schemeClr>
                  </a:solidFill>
                </a:rPr>
                <a:t>Сфера </a:t>
              </a:r>
              <a:r>
                <a:rPr lang="uk-UA" sz="1600" dirty="0">
                  <a:solidFill>
                    <a:schemeClr val="accent1">
                      <a:lumMod val="50000"/>
                    </a:schemeClr>
                  </a:solidFill>
                </a:rPr>
                <a:t>компетенції відправника</a:t>
              </a:r>
              <a:endParaRPr lang="ru-RU" altLang="aa-ET" sz="1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7864" name="AutoShape 3">
              <a:extLst>
                <a:ext uri="{FF2B5EF4-FFF2-40B4-BE49-F238E27FC236}">
                  <a16:creationId xmlns:a16="http://schemas.microsoft.com/office/drawing/2014/main" xmlns="" id="{6458CCD2-603E-40E9-950E-1C1B0D75E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0376" y="2160588"/>
              <a:ext cx="2054225" cy="2006600"/>
            </a:xfrm>
            <a:prstGeom prst="rightArrow">
              <a:avLst>
                <a:gd name="adj1" fmla="val 48694"/>
                <a:gd name="adj2" fmla="val 25593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aa-ET" altLang="aa-ET" sz="2800"/>
            </a:p>
          </p:txBody>
        </p:sp>
        <p:sp>
          <p:nvSpPr>
            <p:cNvPr id="77865" name="Text Box 4">
              <a:extLst>
                <a:ext uri="{FF2B5EF4-FFF2-40B4-BE49-F238E27FC236}">
                  <a16:creationId xmlns:a16="http://schemas.microsoft.com/office/drawing/2014/main" xmlns="" id="{21519365-DB8F-48A4-95A6-1CD9B8AD2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664" y="3040064"/>
              <a:ext cx="1457325" cy="35083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10800" rIns="36000" bIns="10800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aa-ET" sz="1600" b="1" dirty="0">
                  <a:solidFill>
                    <a:srgbClr val="000000"/>
                  </a:solidFill>
                </a:rPr>
                <a:t>КОДУВАННЯ</a:t>
              </a:r>
            </a:p>
          </p:txBody>
        </p:sp>
        <p:sp>
          <p:nvSpPr>
            <p:cNvPr id="77866" name="Text Box 37">
              <a:extLst>
                <a:ext uri="{FF2B5EF4-FFF2-40B4-BE49-F238E27FC236}">
                  <a16:creationId xmlns:a16="http://schemas.microsoft.com/office/drawing/2014/main" xmlns="" id="{433B6E14-4761-43A2-AB06-CBA6DC0DB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314" y="2986088"/>
              <a:ext cx="1597025" cy="35401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 sz="1400" b="1" dirty="0"/>
                <a:t>ВІДПРАВНИК</a:t>
              </a:r>
            </a:p>
          </p:txBody>
        </p:sp>
        <p:pic>
          <p:nvPicPr>
            <p:cNvPr id="77867" name="Picture 38" descr="человек-вопрос">
              <a:extLst>
                <a:ext uri="{FF2B5EF4-FFF2-40B4-BE49-F238E27FC236}">
                  <a16:creationId xmlns:a16="http://schemas.microsoft.com/office/drawing/2014/main" xmlns="" id="{6CBB27A2-48E7-4737-9255-9AEB2AF0F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513" y="1370013"/>
              <a:ext cx="1516062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50" name="TextBox 2">
              <a:extLst>
                <a:ext uri="{FF2B5EF4-FFF2-40B4-BE49-F238E27FC236}">
                  <a16:creationId xmlns:a16="http://schemas.microsoft.com/office/drawing/2014/main" xmlns="" id="{5FF39510-7C6B-43AF-9346-4B283F2CD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2301" y="2968625"/>
              <a:ext cx="14033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aa-ET" dirty="0" err="1"/>
                <a:t>Носій</a:t>
              </a:r>
              <a:endParaRPr lang="ru-RU" altLang="aa-ET"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7E4D735-9276-4474-893D-1E0C43F92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8B312-76C0-4FBB-88D5-C11014E098ED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1844</Words>
  <Application>Microsoft Office PowerPoint</Application>
  <PresentationFormat>Широкоэкранный</PresentationFormat>
  <Paragraphs>235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Arial Narrow</vt:lpstr>
      <vt:lpstr>Calibri</vt:lpstr>
      <vt:lpstr>Тема Office</vt:lpstr>
      <vt:lpstr>Packager Shell Object</vt:lpstr>
      <vt:lpstr>Критичне мислення</vt:lpstr>
      <vt:lpstr>План на сьогодні:</vt:lpstr>
      <vt:lpstr>КМ і три типи омани </vt:lpstr>
      <vt:lpstr>Три типи інформації</vt:lpstr>
      <vt:lpstr>Спілкування та критичне мислення пов'язані багатьма важливими способами. </vt:lpstr>
      <vt:lpstr>Презентация PowerPoint</vt:lpstr>
      <vt:lpstr>Презентация PowerPoint</vt:lpstr>
      <vt:lpstr>Презентация PowerPoint</vt:lpstr>
      <vt:lpstr>Чому комунікація є складною справою?</vt:lpstr>
      <vt:lpstr>Проста, але вирішальна навичка - пояснення</vt:lpstr>
      <vt:lpstr>Пояснюючи, що ви хочете сказати, пам’ятайте про такі моменти:</vt:lpstr>
      <vt:lpstr>Є високі майстри пояснень…</vt:lpstr>
      <vt:lpstr>Приклад:</vt:lpstr>
      <vt:lpstr>Презентация PowerPoint</vt:lpstr>
      <vt:lpstr>Типи помилок</vt:lpstr>
      <vt:lpstr>1. Аргумент проти особистості - Ad Hominem </vt:lpstr>
      <vt:lpstr>4. Фальшива дихотомія</vt:lpstr>
      <vt:lpstr>7. «І ти теж…»</vt:lpstr>
      <vt:lpstr>10. Апелювання (приєднання) до людей| маси</vt:lpstr>
      <vt:lpstr>Корисні правила усної комунікації Герберта Пола Грайза: </vt:lpstr>
      <vt:lpstr>Як робити висновки</vt:lpstr>
      <vt:lpstr>Як бути з суперечливими ситуаціями, інформацією?</vt:lpstr>
      <vt:lpstr>Когнітивні стратегії та КМ</vt:lpstr>
      <vt:lpstr>Презентация PowerPoint</vt:lpstr>
      <vt:lpstr>Софізми припинення спору</vt:lpstr>
      <vt:lpstr>Психологічні прийоми</vt:lpstr>
      <vt:lpstr>Відступ від завдань спору</vt:lpstr>
      <vt:lpstr>Презентация PowerPoint</vt:lpstr>
      <vt:lpstr>Критичне мислення необхідне аби вирішувати проблеми, та уникати їх потенційної появи! </vt:lpstr>
      <vt:lpstr>Алгоритм прийняття рішень </vt:lpstr>
      <vt:lpstr>4 способи вирішення проблеми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Критичне мислення</dc:title>
  <dc:creator>Mihail Krikunov</dc:creator>
  <cp:lastModifiedBy>Учетная запись Майкрософт</cp:lastModifiedBy>
  <cp:revision>96</cp:revision>
  <dcterms:created xsi:type="dcterms:W3CDTF">2020-07-17T12:41:17Z</dcterms:created>
  <dcterms:modified xsi:type="dcterms:W3CDTF">2020-08-31T21:31:02Z</dcterms:modified>
</cp:coreProperties>
</file>