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780" r:id="rId3"/>
    <p:sldId id="852" r:id="rId4"/>
    <p:sldId id="864" r:id="rId5"/>
    <p:sldId id="854" r:id="rId6"/>
    <p:sldId id="851" r:id="rId7"/>
    <p:sldId id="611" r:id="rId8"/>
    <p:sldId id="605" r:id="rId9"/>
    <p:sldId id="861" r:id="rId10"/>
    <p:sldId id="863" r:id="rId11"/>
    <p:sldId id="856" r:id="rId12"/>
    <p:sldId id="859" r:id="rId13"/>
    <p:sldId id="865" r:id="rId14"/>
    <p:sldId id="325" r:id="rId15"/>
    <p:sldId id="866" r:id="rId16"/>
    <p:sldId id="841" r:id="rId17"/>
    <p:sldId id="842" r:id="rId18"/>
    <p:sldId id="844" r:id="rId19"/>
    <p:sldId id="846" r:id="rId20"/>
    <p:sldId id="845" r:id="rId21"/>
    <p:sldId id="843" r:id="rId22"/>
    <p:sldId id="560" r:id="rId23"/>
    <p:sldId id="785" r:id="rId24"/>
    <p:sldId id="746" r:id="rId25"/>
    <p:sldId id="561" r:id="rId26"/>
    <p:sldId id="747" r:id="rId27"/>
    <p:sldId id="789" r:id="rId28"/>
    <p:sldId id="790" r:id="rId29"/>
    <p:sldId id="867" r:id="rId30"/>
    <p:sldId id="876" r:id="rId31"/>
    <p:sldId id="868" r:id="rId32"/>
    <p:sldId id="791" r:id="rId33"/>
    <p:sldId id="869" r:id="rId34"/>
    <p:sldId id="873" r:id="rId35"/>
    <p:sldId id="874" r:id="rId36"/>
    <p:sldId id="875" r:id="rId37"/>
    <p:sldId id="831" r:id="rId38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D00"/>
    <a:srgbClr val="FFCC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E752-EF0E-4057-B990-FE51CC4AAAD8}" type="datetimeFigureOut">
              <a:rPr lang="aa-ET" smtClean="0"/>
              <a:t>01/09/2020</a:t>
            </a:fld>
            <a:endParaRPr lang="aa-ET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E00B-30F8-40DD-9228-4FB9448DBED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1184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47CCD-6EB4-4FD7-85B1-1D621C8E8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DB483D-B36D-4BAB-BCDB-AAAEF7B9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7D33A7-1BC6-4EDE-914D-9C3D6D95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430B63-99E0-4649-A8F3-F41905EB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65FCC7-6ADD-45E7-AAC8-24AF23D1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1052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31E454-6C1A-480F-B089-134173F8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539A86-7B31-4315-8ECA-2F71A03E1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064F5C-2204-474F-A524-EDCE784E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3268C4-7E0F-49D8-8F0A-513ADE15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DB51FE-9919-4557-88AB-31764DFB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9173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491F2A-75D3-4C77-8F73-596F27B91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22D6D2-734F-4D4B-8515-C60CED737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F304D8-C21D-4E76-9644-FC9C17B3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792D47-DC18-49AC-A982-8E1A830F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6C6AB3-C152-4842-8982-81A2CA0C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6203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73CE9-A488-42F8-988D-245FBBCB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D0E663-E5B2-4E5C-870F-24E95DAC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BBA847-8592-4689-B7F2-2E1A03EB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713A90-F4BF-4058-97F5-DB5A69C7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C2DA23-5562-4926-8BC1-4B6885AF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6210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50EB7-D956-4931-9B05-3A87E387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2D0918-A6D1-4D4E-9F24-AAE3754D9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9CAEC7-302C-4FB8-9C22-8C8EA981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77C1BA-084B-4F80-A0AC-EB55C1FB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C16FA9-59B8-4C94-92AD-CDC8107F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8879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1B5E4-EC1C-407C-9F07-5135E3D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E7FAB2-A096-4C78-964F-E481B158C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647DD5-FDE7-4A9F-BFC5-8729076AB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F87C1E-2B3B-4973-B605-0EF08E5D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B86F1A-021B-4214-B5BA-B675CA7D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719220-5095-4AE5-BE80-B4B6FCFF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5256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3C9481-72FD-490F-B3B4-09EAA5F4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DC35F9-903A-4F54-A221-7DB04822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DC04E3-DF9E-45BF-9309-DFD2EE435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D25A56-E20B-4553-BFAE-4F806AE13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1B6DDF7-43FC-437A-9396-689F768FA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59832AC-8173-46CB-BE11-038F1C17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DC51BC7-9379-4772-9D94-51349146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7B32D56-E34B-4B74-940D-F2566A81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4608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513AE-DC4B-42AB-B82A-69AD9564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25AAA9-5728-477A-9268-6063DCDC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753AB8-0007-47DD-8BC4-7141BE8C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4AE1F8C-7B22-4258-8B2D-2954FD8F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4391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5797CAF-398C-4CB2-BD52-68E5BD66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50D345-6857-47CE-BDFD-6CF95980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2B725F-33F1-4A6E-8D57-C9CF008B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7486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F86C2-D2E6-49B2-A99C-212B4AFA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BE6EC1-3A83-4A1D-A7E9-D6F0F6190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9C40BF7-3DD6-4313-8EFC-AFF76FA79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3BBDAE-C167-498E-A21C-B60DEC9E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E31711-1189-40CE-B85A-A3391F5D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82F236-CE8B-499D-8B04-E0404CFE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5692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E581D-B15E-43AA-8741-4D30BD1E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97F933-9B01-4517-9871-C18D17F50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155E59-F44A-4DD7-A2C9-0FB7BBE4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7CC224-7958-4C74-B76B-2DD8D0A2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EAD935-C839-4821-8CA5-B074EB17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1B430E-5912-46A1-B267-2E761C73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0367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87E8A2-C29A-4D85-8FFB-273A1E3F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815" y="263149"/>
            <a:ext cx="8152985" cy="113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F3F8B0-94FC-4949-9010-D06642FF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aa-ET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6086D1-E4C8-4BEC-ACD2-E0F297A9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Критичне мислення - Михайло Крікунов</a:t>
            </a:r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0C5724-D6AC-4048-9C91-F84AFD7D0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DB65-B172-405B-B88B-1D30746F5972}" type="slidenum">
              <a:rPr lang="aa-ET" smtClean="0"/>
              <a:t>‹#›</a:t>
            </a:fld>
            <a:endParaRPr lang="aa-ET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25B9EF-1E39-4AEE-B841-3849543BE3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A88456-197A-48C1-8496-6F2A1D1517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B1A1FF-C31B-451E-AA22-4D7DCAAD6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865" y="1029233"/>
            <a:ext cx="9144000" cy="1395413"/>
          </a:xfrm>
        </p:spPr>
        <p:txBody>
          <a:bodyPr/>
          <a:lstStyle/>
          <a:p>
            <a:r>
              <a:rPr lang="uk-UA" dirty="0">
                <a:latin typeface="+mn-lt"/>
              </a:rPr>
              <a:t>Критичне мислення</a:t>
            </a:r>
            <a:endParaRPr lang="aa-ET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4CA7E0-A0E6-4ED2-A276-8E8149DC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65" y="2476743"/>
            <a:ext cx="9144000" cy="522287"/>
          </a:xfrm>
        </p:spPr>
        <p:txBody>
          <a:bodyPr>
            <a:noAutofit/>
          </a:bodyPr>
          <a:lstStyle/>
          <a:p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Принципи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інструменти</a:t>
            </a:r>
            <a:endParaRPr lang="aa-ET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900683-E70F-4DE0-A1E9-F4A1B8F95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" y="102765"/>
            <a:ext cx="1436546" cy="858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587A40-3E75-4494-B529-9E14338F1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40" y="48110"/>
            <a:ext cx="1352136" cy="929026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BDA1226C-9816-4781-B466-CD4427BE2E08}"/>
              </a:ext>
            </a:extLst>
          </p:cNvPr>
          <p:cNvSpPr txBox="1">
            <a:spLocks/>
          </p:cNvSpPr>
          <p:nvPr/>
        </p:nvSpPr>
        <p:spPr>
          <a:xfrm>
            <a:off x="1363578" y="4993686"/>
            <a:ext cx="9144000" cy="52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Михайло </a:t>
            </a:r>
            <a:r>
              <a:rPr lang="uk-UA" dirty="0" err="1"/>
              <a:t>Крікунов</a:t>
            </a:r>
            <a:r>
              <a:rPr lang="uk-UA" dirty="0"/>
              <a:t>, </a:t>
            </a:r>
            <a:r>
              <a:rPr lang="en-US" dirty="0"/>
              <a:t>Ph.D.</a:t>
            </a:r>
            <a:endParaRPr lang="aa-ET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12434A3-73FC-49C4-9D1E-A70954890739}"/>
              </a:ext>
            </a:extLst>
          </p:cNvPr>
          <p:cNvSpPr txBox="1">
            <a:spLocks/>
          </p:cNvSpPr>
          <p:nvPr/>
        </p:nvSpPr>
        <p:spPr>
          <a:xfrm>
            <a:off x="1819777" y="3357028"/>
            <a:ext cx="2673427" cy="52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Модуль №</a:t>
            </a:r>
            <a:r>
              <a:rPr lang="uk-UA" sz="3200" dirty="0"/>
              <a:t>6</a:t>
            </a:r>
            <a:endParaRPr lang="aa-ET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54BB82-F17E-4E04-A32F-06FBD505EAF3}"/>
              </a:ext>
            </a:extLst>
          </p:cNvPr>
          <p:cNvSpPr txBox="1"/>
          <p:nvPr/>
        </p:nvSpPr>
        <p:spPr>
          <a:xfrm>
            <a:off x="4678157" y="3320362"/>
            <a:ext cx="58294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/>
              <a:t>Поширені помилки висновків</a:t>
            </a:r>
            <a:br>
              <a:rPr lang="uk-UA" sz="3200" dirty="0"/>
            </a:br>
            <a:endParaRPr lang="aa-ET" sz="3200" dirty="0"/>
          </a:p>
        </p:txBody>
      </p:sp>
    </p:spTree>
    <p:extLst>
      <p:ext uri="{BB962C8B-B14F-4D97-AF65-F5344CB8AC3E}">
        <p14:creationId xmlns:p14="http://schemas.microsoft.com/office/powerpoint/2010/main" val="369004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199E58-E807-4F35-9C2B-FF2FC706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Деякі корисні спостереження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94A22E-E612-4E69-BBDF-615056BE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27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uk-UA" sz="2800" dirty="0"/>
              <a:t>Вам не потрібно бути ходячою енциклопедією інформації про все, оскільки є багато джерел, до яких можна звернутися, якщо Вам потрібно заповнити прогалини у своїх знаннях.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uk-UA" sz="2800" dirty="0"/>
              <a:t>Більше того, існує багато усталених методів дослідження для отримання нових даних.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uk-UA" sz="2800" dirty="0"/>
              <a:t>За таких обставин </a:t>
            </a:r>
            <a:r>
              <a:rPr lang="uk-UA" sz="2800" b="1" dirty="0">
                <a:solidFill>
                  <a:srgbClr val="FF0000"/>
                </a:solidFill>
              </a:rPr>
              <a:t>справді обізнані люди - це ті, хто знає про те, чого не знають, і мають навички пошуку</a:t>
            </a:r>
            <a:r>
              <a:rPr lang="uk-UA" sz="2800" dirty="0"/>
              <a:t>. </a:t>
            </a:r>
            <a:endParaRPr lang="pl-PL" sz="2800" dirty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uk-UA" sz="2800" dirty="0"/>
              <a:t>Спочатку думати про питання набагато розумніше, ніж намагатися спочатку продумати відповіді!</a:t>
            </a:r>
            <a:endParaRPr lang="aa-ET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DB6C20-4861-468E-B173-011DBFAA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10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919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3A62F4-1474-4188-BF80-E1726BBB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764" y="263149"/>
            <a:ext cx="6791036" cy="1130389"/>
          </a:xfrm>
        </p:spPr>
        <p:txBody>
          <a:bodyPr/>
          <a:lstStyle/>
          <a:p>
            <a:r>
              <a:rPr lang="uk-UA" dirty="0"/>
              <a:t>Важливі обмеження</a:t>
            </a: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428A616-4F54-4303-930F-9424F631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11</a:t>
            </a:fld>
            <a:endParaRPr lang="aa-ET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26A438AB-8390-46DE-BC09-D879BFF46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6" y="1488905"/>
            <a:ext cx="11353800" cy="1545190"/>
          </a:xfrm>
        </p:spPr>
        <p:txBody>
          <a:bodyPr>
            <a:noAutofit/>
          </a:bodyPr>
          <a:lstStyle/>
          <a:p>
            <a:r>
              <a:rPr lang="uk-UA" sz="2800" dirty="0"/>
              <a:t>Тому перед і під час процесу дослідження нам потрібно орієнтуватись на запитання, які підказані темою чи питанням, які ми досліджуємо. </a:t>
            </a:r>
          </a:p>
          <a:p>
            <a:r>
              <a:rPr lang="uk-UA" sz="2800" dirty="0"/>
              <a:t>Нам потрібно за допомогою запитань формулювати параметри нашого аналізу: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4B3FF7-F9BF-4613-A453-373B6AB5A779}"/>
              </a:ext>
            </a:extLst>
          </p:cNvPr>
          <p:cNvSpPr txBox="1"/>
          <p:nvPr/>
        </p:nvSpPr>
        <p:spPr>
          <a:xfrm>
            <a:off x="1690255" y="3399591"/>
            <a:ext cx="1040938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Що ми беремо до уваги, а що не враховуємо?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До яких знань ми будемо / не будемо звертатись?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Які визначення термінів ми будемо використовувати у своїх міркуваннях?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Які методи дослідження ми будемо використовувати?</a:t>
            </a:r>
            <a:br>
              <a:rPr lang="uk-UA" sz="2800" dirty="0"/>
            </a:b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295228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CE63CB-15B0-40E8-8037-0B591400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Чотири основні типи інформації: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272E1D-A18E-44DC-984F-051088D80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818" y="1739832"/>
            <a:ext cx="10515600" cy="416220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uk-UA" sz="2800" dirty="0"/>
              <a:t>Загальне розуміння контексту, в якому ми готуємо свої міркування (фактично</a:t>
            </a:r>
            <a:r>
              <a:rPr lang="en-GB" sz="2800" dirty="0"/>
              <a:t> -</a:t>
            </a:r>
            <a:r>
              <a:rPr lang="uk-UA" sz="2800" dirty="0"/>
              <a:t> контекст, до якого підходить наш текст).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uk-UA" sz="2800" dirty="0"/>
              <a:t>Думки та висновки з аргументів та пояснень інших людей.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uk-UA" sz="2800" dirty="0"/>
              <a:t>Основні деталі або докази, які нам потрібні як основне джерело наших припущень.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uk-UA" sz="2800" dirty="0"/>
              <a:t>Цінності та погляди (нас самих та інших), які стосуються нашого дослідження.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7856113-6FF1-4D25-BA09-B3881C30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2306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D73625-FC1B-44A9-A436-D4A6B804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допомагає аналізу?</a:t>
            </a: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D7B2ADC-C0BD-4533-AA33-DC8C3335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13</a:t>
            </a:fld>
            <a:endParaRPr lang="aa-ET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A044A1A-FA2D-43FE-8BD8-F9921ED8A7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6745" y="1488209"/>
            <a:ext cx="10515600" cy="4163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uk-UA" sz="2800" dirty="0"/>
              <a:t>Розуміння того, де ми знаходимо інформацію.</a:t>
            </a:r>
          </a:p>
          <a:p>
            <a:pPr>
              <a:spcAft>
                <a:spcPts val="2400"/>
              </a:spcAft>
            </a:pPr>
            <a:r>
              <a:rPr lang="uk-UA" sz="2800" dirty="0"/>
              <a:t>Розуміння того, як ця інформація співвідноситься з іншою інформацією (подібність та різниця).</a:t>
            </a:r>
          </a:p>
          <a:p>
            <a:pPr>
              <a:spcAft>
                <a:spcPts val="2400"/>
              </a:spcAft>
            </a:pPr>
            <a:r>
              <a:rPr lang="uk-UA" sz="2800" dirty="0"/>
              <a:t>Виявлення зв’язку між причинами та наслідками.</a:t>
            </a:r>
          </a:p>
          <a:p>
            <a:pPr>
              <a:spcAft>
                <a:spcPts val="2400"/>
              </a:spcAft>
            </a:pPr>
            <a:r>
              <a:rPr lang="uk-UA" sz="2800" dirty="0"/>
              <a:t>Класифікація інформації за досліджуваною темою.</a:t>
            </a:r>
          </a:p>
          <a:p>
            <a:pPr>
              <a:spcAft>
                <a:spcPts val="2400"/>
              </a:spcAft>
            </a:pPr>
            <a:r>
              <a:rPr lang="uk-UA" sz="2800" dirty="0"/>
              <a:t>Групування інформації за способом її використання.</a:t>
            </a: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75536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87AD2B-6999-453A-9183-A5958436C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3" y="1444901"/>
            <a:ext cx="2540000" cy="2540000"/>
          </a:xfrm>
          <a:prstGeom prst="rect">
            <a:avLst/>
          </a:prstGeom>
        </p:spPr>
      </p:pic>
      <p:sp>
        <p:nvSpPr>
          <p:cNvPr id="8397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47866" y="5794034"/>
            <a:ext cx="519064" cy="330679"/>
          </a:xfrm>
          <a:prstGeom prst="rect">
            <a:avLst/>
          </a:prstGeom>
          <a:noFill/>
        </p:spPr>
        <p:txBody>
          <a:bodyPr vert="horz" lIns="82814" tIns="41407" rIns="82814" bIns="41407" rtlCol="0" anchor="ctr"/>
          <a:lstStyle>
            <a:defPPr>
              <a:defRPr lang="ru-RU"/>
            </a:defPPr>
            <a:lvl1pPr marL="0" algn="r" defTabSz="828172" rtl="0" eaLnBrk="1" latinLnBrk="0" hangingPunct="1">
              <a:defRPr sz="1449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14086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172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2258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344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0430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4516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8602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2688" algn="l" defTabSz="828172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FC18FB-2DE3-4B83-B3F9-73B75E4440CC}" type="slidenum">
              <a:rPr lang="ru-RU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398"/>
          </a:p>
        </p:txBody>
      </p:sp>
      <p:pic>
        <p:nvPicPr>
          <p:cNvPr id="83972" name="Picture 5" descr="http://previewcf.turbosquid.com/Preview/2014/05/19__17_07_20/Toy%20Railroad%20train%20game%20play%20children%20%20railway%20locomotive%200001.jpg28498811-cffb-49bd-bda5-39e74226c969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8" b="10945"/>
          <a:stretch>
            <a:fillRect/>
          </a:stretch>
        </p:blipFill>
        <p:spPr bwMode="auto">
          <a:xfrm>
            <a:off x="4482107" y="1444901"/>
            <a:ext cx="7169645" cy="47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3597519" y="119338"/>
            <a:ext cx="8491904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3196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Зрозуміти</a:t>
            </a:r>
            <a:r>
              <a:rPr lang="ru-RU" altLang="ru-RU" sz="3196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altLang="ru-RU" sz="3196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насправді</a:t>
            </a:r>
            <a:r>
              <a:rPr lang="ru-RU" altLang="ru-RU" sz="3196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непросто.</a:t>
            </a:r>
            <a:br>
              <a:rPr lang="ru-RU" altLang="ru-RU" sz="3196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altLang="ru-RU" sz="3196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Експеримент</a:t>
            </a:r>
            <a:r>
              <a:rPr lang="ru-RU" altLang="ru-RU" sz="3196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Джеральда </a:t>
            </a:r>
            <a:r>
              <a:rPr lang="ru-RU" altLang="ru-RU" sz="3196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Саланчика</a:t>
            </a:r>
            <a:endParaRPr lang="ru-RU" altLang="ru-RU" sz="3196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5671F7-EB5B-4D8F-85DC-6DA8E5316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b="5206"/>
          <a:stretch/>
        </p:blipFill>
        <p:spPr>
          <a:xfrm>
            <a:off x="329190" y="3581929"/>
            <a:ext cx="1902984" cy="29185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912F2E-C5B6-467B-A67A-C2E66954A287}"/>
              </a:ext>
            </a:extLst>
          </p:cNvPr>
          <p:cNvSpPr txBox="1"/>
          <p:nvPr/>
        </p:nvSpPr>
        <p:spPr>
          <a:xfrm>
            <a:off x="2329841" y="4183693"/>
            <a:ext cx="126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1978 р.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37508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D503733-BB5D-42CA-8049-86C067D370D1}"/>
              </a:ext>
            </a:extLst>
          </p:cNvPr>
          <p:cNvSpPr/>
          <p:nvPr/>
        </p:nvSpPr>
        <p:spPr>
          <a:xfrm>
            <a:off x="0" y="1137806"/>
            <a:ext cx="12192000" cy="50984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74651E-0D0C-4F3E-86B5-0C8D208A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09" y="1987388"/>
            <a:ext cx="8152985" cy="198552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4400" dirty="0">
                <a:solidFill>
                  <a:schemeClr val="tx1"/>
                </a:solidFill>
              </a:rPr>
              <a:t>Для цілей критичного аналізу незамінним підходом є</a:t>
            </a:r>
            <a:endParaRPr lang="aa-ET" sz="44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B370556-7498-4C60-A8F5-B7D9D50A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15</a:t>
            </a:fld>
            <a:endParaRPr lang="aa-E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6E7784-A16A-487B-9D4A-C3C4307D7B7D}"/>
              </a:ext>
            </a:extLst>
          </p:cNvPr>
          <p:cNvSpPr txBox="1"/>
          <p:nvPr/>
        </p:nvSpPr>
        <p:spPr>
          <a:xfrm>
            <a:off x="1422400" y="401109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chemeClr val="tx1"/>
                </a:solidFill>
              </a:rPr>
              <a:t>СОКРАТИЧНІ ПИТАННЯ</a:t>
            </a:r>
            <a:endParaRPr lang="aa-ET" sz="4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91851C-4E4F-40FA-BDE1-D0551CF68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03" y="1137805"/>
            <a:ext cx="3398997" cy="50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3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09E0D0-5F46-449C-BD1D-8B3C74B9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091" y="267838"/>
            <a:ext cx="7442271" cy="1130389"/>
          </a:xfrm>
        </p:spPr>
        <p:txBody>
          <a:bodyPr>
            <a:normAutofit fontScale="90000"/>
          </a:bodyPr>
          <a:lstStyle/>
          <a:p>
            <a:r>
              <a:rPr lang="uk-UA" dirty="0"/>
              <a:t>Досліджуючи чи аналізуючи як питання, так і відповіді, використовуйте процедуру Сократичного опитування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123D80-7D8F-4CD3-B787-F84893584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7825"/>
            <a:ext cx="10515600" cy="40433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sz="2800" dirty="0"/>
              <a:t>Існують різні групи питань, що допомагають в проясненні проблем. Це питання відносно:</a:t>
            </a:r>
          </a:p>
          <a:p>
            <a:pPr marL="1376363" lvl="1" indent="452438">
              <a:spcBef>
                <a:spcPts val="0"/>
              </a:spcBef>
              <a:spcAft>
                <a:spcPts val="1200"/>
              </a:spcAft>
            </a:pPr>
            <a:r>
              <a:rPr lang="uk-UA" sz="2800" dirty="0"/>
              <a:t>Припущень та ситуації</a:t>
            </a:r>
          </a:p>
          <a:p>
            <a:pPr marL="1376363" lvl="1" indent="452438">
              <a:spcBef>
                <a:spcPts val="0"/>
              </a:spcBef>
              <a:spcAft>
                <a:spcPts val="1200"/>
              </a:spcAft>
            </a:pPr>
            <a:r>
              <a:rPr lang="uk-UA" sz="2800" dirty="0"/>
              <a:t>Зібраних або представлених доказів</a:t>
            </a:r>
          </a:p>
          <a:p>
            <a:pPr marL="1376363" lvl="1" indent="452438">
              <a:spcBef>
                <a:spcPts val="0"/>
              </a:spcBef>
              <a:spcAft>
                <a:spcPts val="1200"/>
              </a:spcAft>
            </a:pPr>
            <a:r>
              <a:rPr lang="uk-UA" sz="2800" dirty="0"/>
              <a:t>Постановки проблеми</a:t>
            </a:r>
          </a:p>
          <a:p>
            <a:pPr marL="1376363" lvl="1" indent="452438">
              <a:spcBef>
                <a:spcPts val="0"/>
              </a:spcBef>
              <a:spcAft>
                <a:spcPts val="1200"/>
              </a:spcAft>
            </a:pPr>
            <a:r>
              <a:rPr lang="uk-UA" sz="2800" dirty="0"/>
              <a:t>Точок зору на проблему</a:t>
            </a:r>
          </a:p>
          <a:p>
            <a:pPr marL="1376363" lvl="1" indent="452438">
              <a:spcBef>
                <a:spcPts val="0"/>
              </a:spcBef>
              <a:spcAft>
                <a:spcPts val="1200"/>
              </a:spcAft>
            </a:pPr>
            <a:r>
              <a:rPr lang="uk-UA" sz="2800" dirty="0"/>
              <a:t>Результатів та наслідків рішень</a:t>
            </a:r>
          </a:p>
          <a:p>
            <a:pPr marL="285750" lvl="1" indent="-285750">
              <a:spcBef>
                <a:spcPts val="0"/>
              </a:spcBef>
              <a:spcAft>
                <a:spcPts val="1200"/>
              </a:spcAft>
            </a:pPr>
            <a:r>
              <a:rPr lang="uk-UA" sz="2800" dirty="0"/>
              <a:t>Послідовність застосування цих груп питань називається Сократичною процедурою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76DCAB9-F73A-4675-9995-83B97425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16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50050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45C4CF-6555-4416-B83B-0E4EB8C4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836" y="263149"/>
            <a:ext cx="7178964" cy="1130389"/>
          </a:xfrm>
        </p:spPr>
        <p:txBody>
          <a:bodyPr/>
          <a:lstStyle/>
          <a:p>
            <a:r>
              <a:rPr lang="uk-UA" dirty="0"/>
              <a:t>5 кроків Сократівської процедури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617C7E-5CD3-42E1-ADB3-2DE15190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945" y="1647978"/>
            <a:ext cx="9659570" cy="405352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2400"/>
              </a:spcAft>
              <a:buNone/>
            </a:pPr>
            <a:r>
              <a:rPr lang="uk-UA" sz="2800" dirty="0"/>
              <a:t>Ставити під сумнів припущення, що випливають із ситуації: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sz="2800" dirty="0"/>
              <a:t>«Чи Ви маєте рацію, думаючи, що це ...»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sz="2800" dirty="0"/>
              <a:t>«Чи Ви вважаєте, що Ваше припущення про це ...» або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sz="2800" dirty="0"/>
              <a:t>«Як Ви змогли дійти до цього висновку?»</a:t>
            </a:r>
          </a:p>
          <a:p>
            <a:pPr lvl="1">
              <a:spcBef>
                <a:spcPts val="600"/>
              </a:spcBef>
              <a:spcAft>
                <a:spcPts val="2400"/>
              </a:spcAft>
            </a:pPr>
            <a:r>
              <a:rPr lang="uk-UA" sz="2800" dirty="0"/>
              <a:t>«Чи вірна ця точка зору завжди?» </a:t>
            </a:r>
          </a:p>
          <a:p>
            <a:pPr marL="0" indent="0">
              <a:spcBef>
                <a:spcPts val="600"/>
              </a:spcBef>
              <a:spcAft>
                <a:spcPts val="2400"/>
              </a:spcAft>
              <a:buNone/>
            </a:pPr>
            <a:r>
              <a:rPr lang="uk-UA" sz="2800" dirty="0"/>
              <a:t>Чим більше сумнівів у припущеннях, тим більше шансів швидко знайти правильне рішення.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7D16D2E-3E38-46D2-AF85-4CF601B1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17</a:t>
            </a:fld>
            <a:endParaRPr lang="aa-E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8A5D24-5C35-4220-8AF2-0029A5545E49}"/>
              </a:ext>
            </a:extLst>
          </p:cNvPr>
          <p:cNvSpPr txBox="1"/>
          <p:nvPr/>
        </p:nvSpPr>
        <p:spPr>
          <a:xfrm>
            <a:off x="775854" y="1564850"/>
            <a:ext cx="1293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</a:rPr>
              <a:t>Крок 1:</a:t>
            </a:r>
            <a:endParaRPr lang="aa-E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57A28-9CF7-4072-91FC-B7B0DB8B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524" y="289831"/>
            <a:ext cx="8152985" cy="1130389"/>
          </a:xfrm>
        </p:spPr>
        <p:txBody>
          <a:bodyPr/>
          <a:lstStyle/>
          <a:p>
            <a:r>
              <a:rPr lang="uk-UA" dirty="0"/>
              <a:t>5 кроків Сократівської процедури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2E2E5F-C665-4732-A0CC-DAE8D2B9E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764" y="1883954"/>
            <a:ext cx="8963773" cy="346180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uk-UA" sz="2800" dirty="0"/>
              <a:t>Ставити під сумнів докази: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/>
              <a:t>«Де Ви знайшли докази?»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/>
              <a:t>«Якою була ситуація, коли Ви збирали докази?»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/>
              <a:t>«Наскільки ситуація може змінитися після того, як Ви зібрали докази?»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/>
              <a:t>«Які причини вважати, що ці докази є правильними?»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E1DE50A-2253-4B7A-8D9A-F1466045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18</a:t>
            </a:fld>
            <a:endParaRPr lang="aa-E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48AA86-AA4B-4DB0-8314-FB7E0B717A95}"/>
              </a:ext>
            </a:extLst>
          </p:cNvPr>
          <p:cNvSpPr txBox="1"/>
          <p:nvPr/>
        </p:nvSpPr>
        <p:spPr>
          <a:xfrm>
            <a:off x="729673" y="1832704"/>
            <a:ext cx="1293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</a:rPr>
              <a:t>Крок 2:</a:t>
            </a:r>
            <a:endParaRPr lang="aa-E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8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4E1063-7A86-4E92-859B-6E8E545F4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164" y="1788490"/>
            <a:ext cx="964276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uk-UA" sz="2800" dirty="0"/>
              <a:t>Скептично поставитись до проблеми і сформулювати питання, в якому йдеться про її сутність.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uk-UA" sz="2800" dirty="0"/>
              <a:t>Проаналізувати, чи можна було б якось змінити (</a:t>
            </a:r>
            <a:r>
              <a:rPr lang="uk-UA" sz="2800" dirty="0" err="1"/>
              <a:t>рефреймити</a:t>
            </a:r>
            <a:r>
              <a:rPr lang="uk-UA" sz="2800" dirty="0"/>
              <a:t>) формулювання проблеми?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/>
              <a:t>«Чи Ви можете поділити це на більш дрібні питання?»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/>
              <a:t> «Чи має питання якесь значення?»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/>
              <a:t> «Чи змінилося б щось, якби хтось інший заявив про проблему?»</a:t>
            </a:r>
          </a:p>
          <a:p>
            <a:pPr marL="457200" indent="-457200">
              <a:buFont typeface="+mj-lt"/>
              <a:buAutoNum type="arabicPeriod" startAt="3"/>
            </a:pPr>
            <a:endParaRPr lang="aa-ET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80114A-EA08-4286-BB26-B5ACAB06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19</a:t>
            </a:fld>
            <a:endParaRPr lang="aa-ET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FB02D7B-E5B3-4136-B2DC-F89BF94E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63525"/>
            <a:ext cx="8153400" cy="1130300"/>
          </a:xfrm>
        </p:spPr>
        <p:txBody>
          <a:bodyPr/>
          <a:lstStyle/>
          <a:p>
            <a:r>
              <a:rPr lang="uk-UA" dirty="0"/>
              <a:t>5 кроків Сократівської процедури</a:t>
            </a:r>
            <a:endParaRPr lang="aa-E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566481-5319-42E4-B70B-0D31E27B7A93}"/>
              </a:ext>
            </a:extLst>
          </p:cNvPr>
          <p:cNvSpPr txBox="1"/>
          <p:nvPr/>
        </p:nvSpPr>
        <p:spPr>
          <a:xfrm>
            <a:off x="628073" y="1788490"/>
            <a:ext cx="1293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</a:rPr>
              <a:t>Крок 3:</a:t>
            </a:r>
            <a:endParaRPr lang="aa-E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7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F40D72-FFDD-455B-B9CF-B0042A77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049" y="263149"/>
            <a:ext cx="7045751" cy="1130389"/>
          </a:xfrm>
        </p:spPr>
        <p:txBody>
          <a:bodyPr/>
          <a:lstStyle/>
          <a:p>
            <a:r>
              <a:rPr lang="uk-UA" dirty="0"/>
              <a:t>План на сьогодні: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705938-1A90-4B91-87C2-C1C97F43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uk-UA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Міркування, дослідження і </a:t>
            </a:r>
            <a:r>
              <a:rPr lang="uk-U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аналіз. </a:t>
            </a:r>
            <a:endParaRPr lang="aa-E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uk-U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Сократичні питання та сократичний підхід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aa-E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uk-U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Аргументи та </a:t>
            </a:r>
            <a:r>
              <a:rPr lang="uk-UA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висновки. </a:t>
            </a:r>
            <a:endParaRPr lang="aa-E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uk-U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Поширені помилки висновків. </a:t>
            </a:r>
            <a:r>
              <a:rPr lang="uk-UA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Кореляція і каузація. </a:t>
            </a:r>
            <a:endParaRPr lang="aa-E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uk-UA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Важливість структури для розуміння</a:t>
            </a:r>
            <a:endParaRPr lang="aa-E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28FE12-7325-4969-9960-EBE2BAE2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</a:t>
            </a:fld>
            <a:endParaRPr lang="aa-E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F70B56-E81C-4E70-87CE-B9246FEFAFD5}"/>
              </a:ext>
            </a:extLst>
          </p:cNvPr>
          <p:cNvSpPr txBox="1"/>
          <p:nvPr/>
        </p:nvSpPr>
        <p:spPr>
          <a:xfrm>
            <a:off x="1930400" y="3827631"/>
            <a:ext cx="8746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80678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57A28-9CF7-4072-91FC-B7B0DB8B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5 кроків Сократівської процедури, крок 4: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2E2E5F-C665-4732-A0CC-DAE8D2B9E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164" y="1981643"/>
            <a:ext cx="9872436" cy="314779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uk-UA" sz="2800" dirty="0"/>
              <a:t>Спробувати змінити точку зору на питання чи проблему: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/>
              <a:t>«Як би людина, позиція якої суперечить Вашій, бачила цю проблему?»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/>
              <a:t>«Чи є кращий або гірший спосіб погляду на ці речі?»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/>
              <a:t>«Чи зміниться цей погляд з часом?»</a:t>
            </a:r>
          </a:p>
          <a:p>
            <a:endParaRPr lang="aa-ET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E1DE50A-2253-4B7A-8D9A-F1466045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20</a:t>
            </a:fld>
            <a:endParaRPr lang="aa-E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4C878F-870B-431B-9006-7F5D2BB59E0E}"/>
              </a:ext>
            </a:extLst>
          </p:cNvPr>
          <p:cNvSpPr txBox="1"/>
          <p:nvPr/>
        </p:nvSpPr>
        <p:spPr>
          <a:xfrm>
            <a:off x="711199" y="1981643"/>
            <a:ext cx="1293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</a:rPr>
              <a:t>Крок 4:</a:t>
            </a:r>
            <a:endParaRPr lang="aa-E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40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0C294198-001F-450C-81B3-6EC00BB63A24}"/>
              </a:ext>
            </a:extLst>
          </p:cNvPr>
          <p:cNvSpPr/>
          <p:nvPr/>
        </p:nvSpPr>
        <p:spPr>
          <a:xfrm>
            <a:off x="457199" y="3769724"/>
            <a:ext cx="11148291" cy="2586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i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E9AD60-E804-4142-9AF3-499BCCED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634" y="255965"/>
            <a:ext cx="8152985" cy="1130389"/>
          </a:xfrm>
        </p:spPr>
        <p:txBody>
          <a:bodyPr/>
          <a:lstStyle/>
          <a:p>
            <a:r>
              <a:rPr lang="uk-UA" dirty="0"/>
              <a:t>5 кроків Сократівської процедури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4D9C02-0A6F-4FB0-B594-A10316FC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654" y="1434389"/>
            <a:ext cx="9347201" cy="252013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dirty="0"/>
              <a:t>Нарешті, ставимо питання про наслідки: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sz="2800" dirty="0"/>
              <a:t>«Що буде в цій ситуації?»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sz="2800" dirty="0"/>
              <a:t>«Чи є шанс, що цього не станеться?»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uk-UA" sz="2800" dirty="0"/>
              <a:t>«Які альтернативні рішення у нас є на даний момент?»</a:t>
            </a:r>
            <a:endParaRPr lang="aa-ET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19E1BC-C6C5-460E-AA20-2FD3FBAF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21</a:t>
            </a:fld>
            <a:endParaRPr lang="aa-E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493716-EA87-4CB6-8929-5AE4E364765D}"/>
              </a:ext>
            </a:extLst>
          </p:cNvPr>
          <p:cNvSpPr txBox="1"/>
          <p:nvPr/>
        </p:nvSpPr>
        <p:spPr>
          <a:xfrm>
            <a:off x="928255" y="3954521"/>
            <a:ext cx="10515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i="1" dirty="0"/>
              <a:t>Ми шукаємо </a:t>
            </a:r>
            <a:r>
              <a:rPr lang="uk-UA" sz="2800" i="1" dirty="0">
                <a:solidFill>
                  <a:srgbClr val="FF0000"/>
                </a:solidFill>
              </a:rPr>
              <a:t>невідповідності</a:t>
            </a:r>
            <a:r>
              <a:rPr lang="uk-UA" sz="2800" i="1" dirty="0"/>
              <a:t>.</a:t>
            </a:r>
            <a:r>
              <a:rPr lang="uk-UA" sz="2800" i="1" dirty="0">
                <a:solidFill>
                  <a:schemeClr val="bg1"/>
                </a:solidFill>
              </a:rPr>
              <a:t> </a:t>
            </a:r>
            <a:r>
              <a:rPr lang="uk-UA" sz="2800" i="1" dirty="0"/>
              <a:t>Речі, які не піддаються розуму, потребують подальшого дослідження. Таким чином, сократичні запитання дозволяють заглянути під поверхню і з’ясувати, </a:t>
            </a:r>
            <a:r>
              <a:rPr lang="uk-UA" sz="2800" i="1" dirty="0">
                <a:solidFill>
                  <a:srgbClr val="FF0000"/>
                </a:solidFill>
              </a:rPr>
              <a:t>що насправді є реальністю</a:t>
            </a:r>
            <a:r>
              <a:rPr lang="uk-UA" sz="2800" i="1" dirty="0"/>
              <a:t>. </a:t>
            </a:r>
          </a:p>
          <a:p>
            <a:r>
              <a:rPr lang="uk-UA" sz="2800" i="1" dirty="0"/>
              <a:t>Такий підхід допомагає дійти найкращого розуміння та рішень.</a:t>
            </a:r>
            <a:endParaRPr lang="aa-ET" sz="2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E5D98E-0CC7-405C-BC7E-978C2A3BA804}"/>
              </a:ext>
            </a:extLst>
          </p:cNvPr>
          <p:cNvSpPr txBox="1"/>
          <p:nvPr/>
        </p:nvSpPr>
        <p:spPr>
          <a:xfrm>
            <a:off x="803563" y="1386354"/>
            <a:ext cx="1293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</a:rPr>
              <a:t>Крок 5:</a:t>
            </a:r>
            <a:endParaRPr lang="aa-E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19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836" y="136525"/>
            <a:ext cx="7740073" cy="1270087"/>
          </a:xfrm>
        </p:spPr>
        <p:txBody>
          <a:bodyPr/>
          <a:lstStyle/>
          <a:p>
            <a:r>
              <a:rPr lang="uk-UA" dirty="0"/>
              <a:t>Що часто пов'язують з навичками критичного мислення?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22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572E59-CFC2-45B5-8D7F-C6C70EEBD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5"/>
          <a:stretch/>
        </p:blipFill>
        <p:spPr>
          <a:xfrm flipH="1">
            <a:off x="6095999" y="1737440"/>
            <a:ext cx="6096000" cy="4537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044" y="2846865"/>
            <a:ext cx="80633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Здатність наводити аргументи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Здатність робити висновки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uk-UA" sz="2800" dirty="0"/>
              <a:t>Здатність передбачати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7329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FA4C58-6C6C-4D14-B032-A04C2958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1298079"/>
            <a:ext cx="10454325" cy="1084904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uk-UA" sz="2800" dirty="0"/>
              <a:t>Аргумент - </a:t>
            </a:r>
            <a:r>
              <a:rPr lang="uk-UA" sz="2800" i="0" dirty="0">
                <a:solidFill>
                  <a:schemeClr val="tx1"/>
                </a:solidFill>
              </a:rPr>
              <a:t>це спроба переконання в істинності </a:t>
            </a:r>
            <a:r>
              <a:rPr lang="uk-UA" sz="2800" i="0" dirty="0" smtClean="0">
                <a:solidFill>
                  <a:schemeClr val="tx1"/>
                </a:solidFill>
              </a:rPr>
              <a:t>висновку </a:t>
            </a:r>
            <a:r>
              <a:rPr lang="uk-UA" sz="2800" i="0" dirty="0">
                <a:solidFill>
                  <a:schemeClr val="tx1"/>
                </a:solidFill>
              </a:rPr>
              <a:t>за допомогою логіки. </a:t>
            </a:r>
            <a:endParaRPr lang="aa-ET" sz="2800" i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189E73-02A7-482F-978F-9D000C21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23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18F3A7-EE04-4660-B4A0-00AE9A963D13}"/>
              </a:ext>
            </a:extLst>
          </p:cNvPr>
          <p:cNvSpPr txBox="1"/>
          <p:nvPr/>
        </p:nvSpPr>
        <p:spPr>
          <a:xfrm>
            <a:off x="1178351" y="252903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Структура </a:t>
            </a:r>
            <a:r>
              <a:rPr lang="ru-RU" sz="2800" dirty="0" err="1" smtClean="0"/>
              <a:t>аргументації</a:t>
            </a:r>
            <a:r>
              <a:rPr lang="ru-RU" sz="2800" dirty="0" smtClean="0"/>
              <a:t>:</a:t>
            </a:r>
            <a:endParaRPr lang="aa-ET" sz="28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FEB46905-6F25-4D59-974F-9FAE0B427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163" y="3355109"/>
            <a:ext cx="7886700" cy="1603375"/>
          </a:xfrm>
        </p:spPr>
        <p:txBody>
          <a:bodyPr>
            <a:normAutofit/>
          </a:bodyPr>
          <a:lstStyle/>
          <a:p>
            <a:r>
              <a:rPr lang="uk-UA" sz="2800" dirty="0"/>
              <a:t>Висування тези</a:t>
            </a:r>
            <a:endParaRPr lang="pl-PL" sz="2800" dirty="0"/>
          </a:p>
          <a:p>
            <a:r>
              <a:rPr lang="uk-UA" sz="2800" dirty="0"/>
              <a:t>Приведення аргументів</a:t>
            </a:r>
            <a:endParaRPr lang="pl-PL" sz="2800" dirty="0"/>
          </a:p>
          <a:p>
            <a:r>
              <a:rPr lang="uk-UA" sz="2800" dirty="0"/>
              <a:t>Демонстрація взаємозв'язку</a:t>
            </a: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1051328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1D611D-CB14-4E32-8351-2415B951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Вимоги</a:t>
            </a:r>
            <a:r>
              <a:rPr lang="ru-RU" dirty="0"/>
              <a:t> до  </a:t>
            </a:r>
            <a:r>
              <a:rPr lang="ru-RU" dirty="0" err="1"/>
              <a:t>аргументації</a:t>
            </a:r>
            <a:endParaRPr lang="aa-ET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C86412-ED90-492B-9A36-4310DEEB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24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66DD9CED-2861-4F66-99D7-CC915E1E4028}"/>
              </a:ext>
            </a:extLst>
          </p:cNvPr>
          <p:cNvSpPr txBox="1">
            <a:spLocks/>
          </p:cNvSpPr>
          <p:nvPr/>
        </p:nvSpPr>
        <p:spPr>
          <a:xfrm>
            <a:off x="3274142" y="2766219"/>
            <a:ext cx="6765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aa-ET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B3674361-E3F5-41F1-AB23-8C7E67572A35}"/>
              </a:ext>
            </a:extLst>
          </p:cNvPr>
          <p:cNvSpPr txBox="1">
            <a:spLocks/>
          </p:cNvSpPr>
          <p:nvPr/>
        </p:nvSpPr>
        <p:spPr>
          <a:xfrm>
            <a:off x="2095500" y="2070760"/>
            <a:ext cx="7886700" cy="3174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dirty="0"/>
              <a:t>Точність, простота і зрозумілість аргументів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dirty="0"/>
              <a:t>Правдивість інформації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dirty="0"/>
              <a:t>Коректність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dirty="0"/>
              <a:t>Відповідність темпу і способу аргументації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uk-UA" dirty="0"/>
              <a:t>Відсутність </a:t>
            </a:r>
            <a:r>
              <a:rPr lang="uk-UA" dirty="0" err="1"/>
              <a:t>off-topic-ів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560950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ru-RU" dirty="0" err="1"/>
              <a:t>Навіщо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аргументи</a:t>
            </a:r>
            <a:r>
              <a:rPr lang="ru-RU" dirty="0"/>
              <a:t>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25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611B0F-CF03-45CE-9BBB-5ED7CECC1F6A}"/>
              </a:ext>
            </a:extLst>
          </p:cNvPr>
          <p:cNvSpPr txBox="1"/>
          <p:nvPr/>
        </p:nvSpPr>
        <p:spPr>
          <a:xfrm>
            <a:off x="1590963" y="2233797"/>
            <a:ext cx="8947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Систематичне, логічне пояснення питання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287953-FD8D-4CCD-981A-A138B76F23DD}"/>
              </a:ext>
            </a:extLst>
          </p:cNvPr>
          <p:cNvSpPr txBox="1"/>
          <p:nvPr/>
        </p:nvSpPr>
        <p:spPr>
          <a:xfrm>
            <a:off x="1590963" y="3109664"/>
            <a:ext cx="95019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Виявлення помилок, </a:t>
            </a:r>
            <a:r>
              <a:rPr lang="uk-UA" sz="2800" dirty="0" err="1"/>
              <a:t>неточностей</a:t>
            </a:r>
            <a:r>
              <a:rPr lang="uk-UA" sz="2800" dirty="0"/>
              <a:t> або </a:t>
            </a:r>
            <a:r>
              <a:rPr lang="uk-UA" sz="2800" dirty="0" err="1"/>
              <a:t>невідповідностей</a:t>
            </a:r>
            <a:r>
              <a:rPr lang="uk-UA" sz="2800" dirty="0"/>
              <a:t> в </a:t>
            </a:r>
            <a:r>
              <a:rPr lang="uk-UA" sz="2800" dirty="0" err="1"/>
              <a:t>логіці</a:t>
            </a:r>
            <a:r>
              <a:rPr lang="uk-UA" sz="2800" dirty="0"/>
              <a:t> / міркуваннях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F98B4D-499A-412A-88F3-F787F415992D}"/>
              </a:ext>
            </a:extLst>
          </p:cNvPr>
          <p:cNvSpPr txBox="1"/>
          <p:nvPr/>
        </p:nvSpPr>
        <p:spPr>
          <a:xfrm>
            <a:off x="1590963" y="4284564"/>
            <a:ext cx="6507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/>
              <a:t>Виявлення прихованих припущень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7669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1D611D-CB14-4E32-8351-2415B951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Критерії сили / слабкості аргументу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2E7796-98E2-4E4A-B819-77FD87175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83" y="2523927"/>
            <a:ext cx="6948949" cy="289064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uk-UA" sz="2800" dirty="0"/>
              <a:t>Ефективні аргументи, засновані на фактах</a:t>
            </a:r>
          </a:p>
          <a:p>
            <a:pPr>
              <a:spcAft>
                <a:spcPts val="1800"/>
              </a:spcAft>
            </a:pPr>
            <a:r>
              <a:rPr lang="uk-UA" sz="2800" dirty="0"/>
              <a:t>Аргументи мають пряме відношення до предмету обговорення</a:t>
            </a:r>
          </a:p>
          <a:p>
            <a:pPr>
              <a:spcAft>
                <a:spcPts val="1800"/>
              </a:spcAft>
            </a:pPr>
            <a:r>
              <a:rPr lang="uk-UA" sz="2800" dirty="0"/>
              <a:t>Аргументи актуальні для співрозмовника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C86412-ED90-492B-9A36-4310DEEB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26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FC9F645-0E47-43A4-916D-C4DAA6B6E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93" t="6358" r="3067" b="8167"/>
          <a:stretch/>
        </p:blipFill>
        <p:spPr>
          <a:xfrm>
            <a:off x="7328452" y="1393538"/>
            <a:ext cx="4863548" cy="46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81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F73539-A9B6-4E4B-89B4-1A61F6B0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832" y="46125"/>
            <a:ext cx="7886700" cy="1325563"/>
          </a:xfrm>
        </p:spPr>
        <p:txBody>
          <a:bodyPr/>
          <a:lstStyle/>
          <a:p>
            <a:r>
              <a:rPr lang="uk-UA" dirty="0"/>
              <a:t>Валідність аргументу і висновок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5807E3-62B4-4D7A-A826-C34E0126C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44861"/>
            <a:ext cx="10668000" cy="188290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800" dirty="0"/>
              <a:t>Якщо висновок неминуче випливає з передумов, то це </a:t>
            </a:r>
            <a:r>
              <a:rPr lang="uk-UA" sz="2800" b="1" dirty="0"/>
              <a:t>валідний аргумент </a:t>
            </a:r>
            <a:r>
              <a:rPr lang="uk-UA" sz="2800" dirty="0"/>
              <a:t>(обґрунтований).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800" dirty="0"/>
              <a:t>Якщо висновок не випливає з передумов, то це </a:t>
            </a:r>
            <a:r>
              <a:rPr lang="uk-UA" sz="2800" b="1" dirty="0"/>
              <a:t>невалідний аргумент </a:t>
            </a:r>
            <a:r>
              <a:rPr lang="uk-UA" sz="2800" dirty="0"/>
              <a:t>(необґрунтований).</a:t>
            </a:r>
            <a:r>
              <a:rPr lang="ru-RU" dirty="0"/>
              <a:t/>
            </a:r>
            <a:br>
              <a:rPr lang="ru-RU" dirty="0"/>
            </a:br>
            <a:endParaRPr lang="aa-ET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9B58B3-4BF1-4B41-8377-C943343E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27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28290806-7994-47B6-BC35-C2E240E4176C}"/>
              </a:ext>
            </a:extLst>
          </p:cNvPr>
          <p:cNvSpPr txBox="1">
            <a:spLocks/>
          </p:cNvSpPr>
          <p:nvPr/>
        </p:nvSpPr>
        <p:spPr>
          <a:xfrm>
            <a:off x="1101213" y="3434199"/>
            <a:ext cx="7745361" cy="1416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z="2400" dirty="0"/>
              <a:t>Всі чоловіки, які носять окуляри, привабливі. Я ношу окуляри. Значить, я привабливий.</a:t>
            </a:r>
            <a:endParaRPr lang="aa-ET" sz="24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599FBD2B-E467-451A-A540-9DB4B18E317A}"/>
              </a:ext>
            </a:extLst>
          </p:cNvPr>
          <p:cNvSpPr txBox="1">
            <a:spLocks/>
          </p:cNvSpPr>
          <p:nvPr/>
        </p:nvSpPr>
        <p:spPr>
          <a:xfrm>
            <a:off x="1101213" y="4528362"/>
            <a:ext cx="7864231" cy="1057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sz="2400" dirty="0"/>
              <a:t>Всі чоловіки, які носять окуляри, привабливі. Я ношу окуляри. Значить, я чоловік.</a:t>
            </a:r>
            <a:endParaRPr lang="aa-ET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9B34E4-8FED-4D52-B0D8-A6DEA56D285B}"/>
              </a:ext>
            </a:extLst>
          </p:cNvPr>
          <p:cNvSpPr/>
          <p:nvPr/>
        </p:nvSpPr>
        <p:spPr>
          <a:xfrm>
            <a:off x="8965444" y="3500203"/>
            <a:ext cx="3222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валідний аргумент. </a:t>
            </a:r>
            <a:endParaRPr lang="aa-ET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FF65C61-46D5-4938-8C83-F6DA8FCC5063}"/>
              </a:ext>
            </a:extLst>
          </p:cNvPr>
          <p:cNvSpPr/>
          <p:nvPr/>
        </p:nvSpPr>
        <p:spPr>
          <a:xfrm>
            <a:off x="8965444" y="4526504"/>
            <a:ext cx="3406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невалідний аргумент</a:t>
            </a:r>
            <a:endParaRPr lang="aa-ET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306A8EB-922B-4DAE-9D38-B46BED959586}"/>
              </a:ext>
            </a:extLst>
          </p:cNvPr>
          <p:cNvSpPr/>
          <p:nvPr/>
        </p:nvSpPr>
        <p:spPr>
          <a:xfrm>
            <a:off x="275303" y="5557613"/>
            <a:ext cx="11676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</a:rPr>
              <a:t>Невалідний не означає брехливий - просто це не є доказом</a:t>
            </a:r>
            <a:r>
              <a:rPr lang="ru-RU" sz="3200" i="1" dirty="0">
                <a:solidFill>
                  <a:srgbClr val="FF0000"/>
                </a:solidFill>
              </a:rPr>
              <a:t>.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aa-E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0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5E46EA-5A58-4B04-ABF0-495BE464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887" y="312425"/>
            <a:ext cx="5861288" cy="1017652"/>
          </a:xfrm>
        </p:spPr>
        <p:txBody>
          <a:bodyPr/>
          <a:lstStyle/>
          <a:p>
            <a:r>
              <a:rPr lang="uk-UA" dirty="0"/>
              <a:t>Тренуємось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78573D0-454E-44A3-A80D-FE54B971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103" y="6173742"/>
            <a:ext cx="573133" cy="365125"/>
          </a:xfrm>
        </p:spPr>
        <p:txBody>
          <a:bodyPr/>
          <a:lstStyle/>
          <a:p>
            <a:fld id="{21FC18FB-2DE3-4B83-B3F9-73B75E4440CC}" type="slidenum">
              <a:rPr lang="ru-RU" smtClean="0"/>
              <a:t>28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4B6372-AF7B-478C-B510-5FFC9BA80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33" t="21461" r="12755" b="64479"/>
          <a:stretch/>
        </p:blipFill>
        <p:spPr>
          <a:xfrm>
            <a:off x="9093738" y="2216786"/>
            <a:ext cx="2458104" cy="9763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413BA6-BA90-4ECC-94A5-DB40C032E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33" t="66328" r="12755" b="14354"/>
          <a:stretch/>
        </p:blipFill>
        <p:spPr>
          <a:xfrm>
            <a:off x="9175381" y="4736179"/>
            <a:ext cx="2458104" cy="1341371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4CD8B7FE-3FF4-4FEF-9AFE-38605D5E956A}"/>
              </a:ext>
            </a:extLst>
          </p:cNvPr>
          <p:cNvSpPr/>
          <p:nvPr/>
        </p:nvSpPr>
        <p:spPr>
          <a:xfrm>
            <a:off x="9486383" y="2392184"/>
            <a:ext cx="323850" cy="317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99EA2D26-8889-48F9-A843-9AA4EE4CF270}"/>
              </a:ext>
            </a:extLst>
          </p:cNvPr>
          <p:cNvSpPr/>
          <p:nvPr/>
        </p:nvSpPr>
        <p:spPr>
          <a:xfrm>
            <a:off x="10822499" y="4756980"/>
            <a:ext cx="323850" cy="317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11E25A-CB25-492D-9019-9844700C4910}"/>
              </a:ext>
            </a:extLst>
          </p:cNvPr>
          <p:cNvSpPr txBox="1"/>
          <p:nvPr/>
        </p:nvSpPr>
        <p:spPr>
          <a:xfrm>
            <a:off x="8758796" y="1381680"/>
            <a:ext cx="14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Валідний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B46C8D-0917-4E4B-A138-D5E613BA4171}"/>
              </a:ext>
            </a:extLst>
          </p:cNvPr>
          <p:cNvSpPr txBox="1"/>
          <p:nvPr/>
        </p:nvSpPr>
        <p:spPr>
          <a:xfrm>
            <a:off x="10213970" y="1392410"/>
            <a:ext cx="207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Невалідний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EB11DE-8F2F-4099-A585-A07211F206E8}"/>
              </a:ext>
            </a:extLst>
          </p:cNvPr>
          <p:cNvSpPr txBox="1"/>
          <p:nvPr/>
        </p:nvSpPr>
        <p:spPr>
          <a:xfrm>
            <a:off x="752316" y="2035995"/>
            <a:ext cx="84360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Щоб експерименти за участю людей були етичні, необхідно заручитися згодою учасників. Ми ще не отримали згоди цих потенційних учасників. Значить, проведення експерименту з ними зараз було б неетичним.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024CBCD-6255-4F03-BD88-EB622F1E040E}"/>
              </a:ext>
            </a:extLst>
          </p:cNvPr>
          <p:cNvSpPr txBox="1"/>
          <p:nvPr/>
        </p:nvSpPr>
        <p:spPr>
          <a:xfrm>
            <a:off x="739304" y="4267498"/>
            <a:ext cx="84360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Щоб експерименти за участю людей були етичні, необхідно заручитися згодою учасників. Ми ще не отримали згоди цих потенційних учасників. Значить, проведення експерименту з ними зараз можливо тільки в разі, якщо вони про це не знають</a:t>
            </a:r>
            <a:endParaRPr lang="aa-ET" sz="2400" dirty="0"/>
          </a:p>
        </p:txBody>
      </p:sp>
    </p:spTree>
    <p:extLst>
      <p:ext uri="{BB962C8B-B14F-4D97-AF65-F5344CB8AC3E}">
        <p14:creationId xmlns:p14="http://schemas.microsoft.com/office/powerpoint/2010/main" val="29517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9C60EF-F356-4551-B9E5-75A8ED7A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263149"/>
            <a:ext cx="6680200" cy="1130389"/>
          </a:xfrm>
        </p:spPr>
        <p:txBody>
          <a:bodyPr/>
          <a:lstStyle/>
          <a:p>
            <a:r>
              <a:rPr lang="uk-UA" dirty="0"/>
              <a:t>А що таке висновок?</a:t>
            </a:r>
            <a:endParaRPr lang="aa-ET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E45CCE6-42FC-46CE-90AC-C86FD466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29</a:t>
            </a:fld>
            <a:endParaRPr lang="aa-ET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CAED68B-253E-438F-81C7-812FD79FA84F}"/>
              </a:ext>
            </a:extLst>
          </p:cNvPr>
          <p:cNvSpPr txBox="1">
            <a:spLocks/>
          </p:cNvSpPr>
          <p:nvPr/>
        </p:nvSpPr>
        <p:spPr>
          <a:xfrm>
            <a:off x="899475" y="2020824"/>
            <a:ext cx="10454325" cy="23655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uk-UA" sz="2800" dirty="0"/>
              <a:t>Висновок - </a:t>
            </a:r>
            <a:r>
              <a:rPr lang="uk-UA" sz="2800" i="0" dirty="0">
                <a:solidFill>
                  <a:schemeClr val="tx1"/>
                </a:solidFill>
              </a:rPr>
              <a:t>це підсумок аргументації, фініш, до якого підводило все інше.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uk-UA" sz="2800" i="0" dirty="0">
                <a:solidFill>
                  <a:schemeClr val="tx1"/>
                </a:solidFill>
              </a:rPr>
              <a:t>Висновок з одного аргументу здатний стати відправною точкою для іншого, але з кожного окремого аргументу може бути лише один остаточний висновок.</a:t>
            </a:r>
            <a:endParaRPr lang="aa-ET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9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DAEBD-5BC1-4D5D-A5A0-47241ADE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888" y="216968"/>
            <a:ext cx="8152985" cy="1130389"/>
          </a:xfrm>
        </p:spPr>
        <p:txBody>
          <a:bodyPr>
            <a:normAutofit fontScale="90000"/>
          </a:bodyPr>
          <a:lstStyle/>
          <a:p>
            <a:r>
              <a:rPr lang="uk-UA" dirty="0"/>
              <a:t>Послідовність </a:t>
            </a:r>
            <a:br>
              <a:rPr lang="uk-UA" dirty="0"/>
            </a:br>
            <a:r>
              <a:rPr lang="uk-UA" dirty="0"/>
              <a:t>            Міркування - Дослідження - Аналіз - Знання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944F86-A0AB-4E19-95D0-FBF8B1206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73" y="1676184"/>
            <a:ext cx="10515600" cy="43274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Розуміння</a:t>
            </a:r>
            <a:r>
              <a:rPr lang="uk-UA" dirty="0"/>
              <a:t> – це спосіб організації знань людини в процесі </a:t>
            </a:r>
            <a:r>
              <a:rPr lang="uk-UA" b="1" dirty="0">
                <a:solidFill>
                  <a:srgbClr val="FF0000"/>
                </a:solidFill>
              </a:rPr>
              <a:t>міркувань</a:t>
            </a:r>
            <a:r>
              <a:rPr lang="uk-UA" dirty="0"/>
              <a:t>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Знання</a:t>
            </a:r>
            <a:r>
              <a:rPr lang="uk-UA" dirty="0"/>
              <a:t> </a:t>
            </a:r>
            <a:r>
              <a:rPr lang="en-US" dirty="0"/>
              <a:t>–</a:t>
            </a:r>
            <a:r>
              <a:rPr lang="uk-UA" dirty="0"/>
              <a:t> це спосіб, за допомогою якого ми зв’язуємо безліч інформації про світ </a:t>
            </a:r>
            <a:r>
              <a:rPr lang="uk-UA" dirty="0" smtClean="0"/>
              <a:t>і </a:t>
            </a:r>
            <a:r>
              <a:rPr lang="uk-UA" dirty="0"/>
              <a:t>прийнятну систему.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uk-UA" dirty="0"/>
              <a:t>Зіткнувшись із відсутністю знання, ми маємо </a:t>
            </a:r>
            <a:r>
              <a:rPr lang="uk-UA" b="1" dirty="0">
                <a:solidFill>
                  <a:srgbClr val="FF0000"/>
                </a:solidFill>
              </a:rPr>
              <a:t>дослідити</a:t>
            </a:r>
            <a:r>
              <a:rPr lang="uk-UA" dirty="0"/>
              <a:t> питання/ проблему.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Питання</a:t>
            </a:r>
            <a:r>
              <a:rPr lang="uk-UA" dirty="0"/>
              <a:t> </a:t>
            </a:r>
            <a:r>
              <a:rPr lang="en-US" dirty="0"/>
              <a:t>–</a:t>
            </a:r>
            <a:r>
              <a:rPr lang="uk-UA" dirty="0"/>
              <a:t> це спосіб виявлення та дослідження (перевірки) зв’язків між інформацією, отже, воно є вирішальним компонентом </a:t>
            </a:r>
            <a:r>
              <a:rPr lang="uk-UA" b="1" dirty="0">
                <a:solidFill>
                  <a:srgbClr val="FF0000"/>
                </a:solidFill>
              </a:rPr>
              <a:t>аналізу</a:t>
            </a:r>
            <a:r>
              <a:rPr lang="uk-UA" dirty="0"/>
              <a:t>.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Аналіз</a:t>
            </a:r>
            <a:r>
              <a:rPr lang="uk-UA" dirty="0"/>
              <a:t> – співставлення інформації, в результаті якого ми підтверджуємо чи уточнюємо існуючі </a:t>
            </a:r>
            <a:r>
              <a:rPr lang="uk-UA" b="1" dirty="0">
                <a:solidFill>
                  <a:srgbClr val="FF0000"/>
                </a:solidFill>
              </a:rPr>
              <a:t>знання</a:t>
            </a:r>
            <a:r>
              <a:rPr lang="uk-UA" dirty="0"/>
              <a:t>, або отримуємо нові.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1D95AD2-73B3-4580-8F13-34580009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24284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4306" y="136525"/>
            <a:ext cx="8152985" cy="1130389"/>
          </a:xfrm>
        </p:spPr>
        <p:txBody>
          <a:bodyPr/>
          <a:lstStyle/>
          <a:p>
            <a:r>
              <a:rPr lang="ru-RU" dirty="0" err="1"/>
              <a:t>Кореляція</a:t>
            </a:r>
            <a:r>
              <a:rPr lang="ru-RU" dirty="0"/>
              <a:t> не є </a:t>
            </a:r>
            <a:r>
              <a:rPr lang="ru-RU" dirty="0" err="1"/>
              <a:t>каузація</a:t>
            </a:r>
            <a:r>
              <a:rPr lang="ru-RU" dirty="0"/>
              <a:t>!!!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30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64281" y="5521772"/>
            <a:ext cx="7296554" cy="97413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Прагніть до безлічі пояснень питання або ситуації!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EEBB07-F22E-4C98-AA52-05E802348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7" b="10292"/>
          <a:stretch/>
        </p:blipFill>
        <p:spPr>
          <a:xfrm>
            <a:off x="1182140" y="2246845"/>
            <a:ext cx="9827719" cy="25029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988AC7-147D-4413-84C0-35672090E325}"/>
              </a:ext>
            </a:extLst>
          </p:cNvPr>
          <p:cNvSpPr txBox="1"/>
          <p:nvPr/>
        </p:nvSpPr>
        <p:spPr>
          <a:xfrm>
            <a:off x="3946411" y="1104641"/>
            <a:ext cx="4299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Рівень розлучень в штаті Мен </a:t>
            </a:r>
          </a:p>
          <a:p>
            <a:pPr algn="ctr"/>
            <a:r>
              <a:rPr lang="uk-UA" dirty="0"/>
              <a:t>корелює з </a:t>
            </a:r>
          </a:p>
          <a:p>
            <a:pPr algn="ctr"/>
            <a:r>
              <a:rPr lang="uk-UA" b="1" dirty="0"/>
              <a:t>споживанням маргарину</a:t>
            </a:r>
            <a:endParaRPr lang="aa-ET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DDA3FE2-4508-46CB-A5DC-689A85586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5" t="89939" r="62823" b="4160"/>
          <a:stretch/>
        </p:blipFill>
        <p:spPr>
          <a:xfrm>
            <a:off x="2158771" y="4814675"/>
            <a:ext cx="411020" cy="2285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EC8C594-8053-4E39-AC02-AFF7D5631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2" t="90081" r="47211" b="4518"/>
          <a:stretch/>
        </p:blipFill>
        <p:spPr>
          <a:xfrm>
            <a:off x="6339359" y="4785951"/>
            <a:ext cx="286719" cy="2092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DA4E8C-B65B-4F98-9A6F-99A1FBA1640B}"/>
              </a:ext>
            </a:extLst>
          </p:cNvPr>
          <p:cNvSpPr txBox="1"/>
          <p:nvPr/>
        </p:nvSpPr>
        <p:spPr>
          <a:xfrm>
            <a:off x="2569791" y="4705899"/>
            <a:ext cx="2668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 - </a:t>
            </a:r>
            <a:r>
              <a:rPr lang="uk-UA" dirty="0"/>
              <a:t>Споживання маргарину</a:t>
            </a:r>
            <a:endParaRPr lang="aa-ET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B145A3-3309-4EE7-A6D6-2341C0A22056}"/>
              </a:ext>
            </a:extLst>
          </p:cNvPr>
          <p:cNvSpPr txBox="1"/>
          <p:nvPr/>
        </p:nvSpPr>
        <p:spPr>
          <a:xfrm>
            <a:off x="6626078" y="4699423"/>
            <a:ext cx="3226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- Рівень розлучень в штаті Мен </a:t>
            </a:r>
          </a:p>
        </p:txBody>
      </p:sp>
    </p:spTree>
    <p:extLst>
      <p:ext uri="{BB962C8B-B14F-4D97-AF65-F5344CB8AC3E}">
        <p14:creationId xmlns:p14="http://schemas.microsoft.com/office/powerpoint/2010/main" val="3195582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3FDEE5B-677F-4B6D-B779-380E605554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4"/>
          <a:stretch/>
        </p:blipFill>
        <p:spPr>
          <a:xfrm>
            <a:off x="7694546" y="823768"/>
            <a:ext cx="4497454" cy="553258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08D630-DA58-4100-A1A3-D903FFB1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38" y="1691059"/>
            <a:ext cx="6781800" cy="379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i="1" dirty="0"/>
              <a:t>"Наша робота полягає в тому, щоб скептично ставитись, копати і намагатися розуміти, а також відкидати кричуще неправильне, та якщо це не є дико неправильним, то з'ясувати, наскільки це правильно, щоб можна було зробити освічену рекомендацію".</a:t>
            </a:r>
            <a:endParaRPr lang="aa-ET" sz="3200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DBD422-8920-4FD3-9F42-3313C357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31</a:t>
            </a:fld>
            <a:endParaRPr lang="aa-E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B9051A-90DB-489C-9411-22EC6EE56C08}"/>
              </a:ext>
            </a:extLst>
          </p:cNvPr>
          <p:cNvSpPr txBox="1"/>
          <p:nvPr/>
        </p:nvSpPr>
        <p:spPr>
          <a:xfrm>
            <a:off x="2294950" y="5454588"/>
            <a:ext cx="521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 err="1"/>
              <a:t>Avinash</a:t>
            </a:r>
            <a:r>
              <a:rPr lang="en-US" sz="2800" dirty="0"/>
              <a:t> Kaushik, </a:t>
            </a:r>
            <a:endParaRPr lang="pl-PL" sz="2800" dirty="0"/>
          </a:p>
          <a:p>
            <a:pPr algn="r"/>
            <a:r>
              <a:rPr lang="en-US" sz="2400" dirty="0"/>
              <a:t>Digital Marketing Evangelist at Google</a:t>
            </a:r>
            <a:endParaRPr lang="aa-ET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5D872D-8A70-4E1D-9DC1-652EAA1E65B5}"/>
              </a:ext>
            </a:extLst>
          </p:cNvPr>
          <p:cNvSpPr txBox="1"/>
          <p:nvPr/>
        </p:nvSpPr>
        <p:spPr>
          <a:xfrm>
            <a:off x="3955473" y="202036"/>
            <a:ext cx="7398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i="1" dirty="0">
                <a:solidFill>
                  <a:schemeClr val="accent5">
                    <a:lumMod val="50000"/>
                  </a:schemeClr>
                </a:solidFill>
              </a:rPr>
              <a:t>Найкращі друзі аналітика: скептицизм та мудрість!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53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51C2B6-A74E-4E97-AD35-F4368207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324556"/>
            <a:ext cx="7886700" cy="1325563"/>
          </a:xfrm>
        </p:spPr>
        <p:txBody>
          <a:bodyPr/>
          <a:lstStyle/>
          <a:p>
            <a:pPr algn="ctr"/>
            <a:r>
              <a:rPr lang="uk-UA" i="0" dirty="0">
                <a:solidFill>
                  <a:schemeClr val="tx1"/>
                </a:solidFill>
              </a:rPr>
              <a:t>Дедукція  -  Індукція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0FB45C6-2BEB-49B6-8220-F1031CF5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18FB-2DE3-4B83-B3F9-73B75E4440CC}" type="slidenum">
              <a:rPr lang="ru-RU" smtClean="0"/>
              <a:t>32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462C4D-4339-415A-872B-8D967F7FF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3" r="55541"/>
          <a:stretch/>
        </p:blipFill>
        <p:spPr>
          <a:xfrm>
            <a:off x="1887895" y="1569310"/>
            <a:ext cx="2239347" cy="2977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AC189A2-8DCD-4BD6-ACE7-A2AFD7A7C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7" r="20320"/>
          <a:stretch/>
        </p:blipFill>
        <p:spPr>
          <a:xfrm>
            <a:off x="8146497" y="1569310"/>
            <a:ext cx="2284738" cy="297713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EBC0E69-BD3A-464A-8594-77B659FFDBE8}"/>
              </a:ext>
            </a:extLst>
          </p:cNvPr>
          <p:cNvSpPr txBox="1">
            <a:spLocks/>
          </p:cNvSpPr>
          <p:nvPr/>
        </p:nvSpPr>
        <p:spPr>
          <a:xfrm>
            <a:off x="2193520" y="6213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Пам’ятаємо про</a:t>
            </a:r>
          </a:p>
        </p:txBody>
      </p:sp>
    </p:spTree>
    <p:extLst>
      <p:ext uri="{BB962C8B-B14F-4D97-AF65-F5344CB8AC3E}">
        <p14:creationId xmlns:p14="http://schemas.microsoft.com/office/powerpoint/2010/main" val="1414321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A0E7F3-6457-4B8A-95B2-98D78F83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Типові помилки висновків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912715-F3E6-4039-B00F-E266FF909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98"/>
            <a:ext cx="10515600" cy="4893251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uk-UA" b="1" dirty="0"/>
              <a:t>Поспішні узагальнення </a:t>
            </a:r>
            <a:r>
              <a:rPr lang="uk-UA" dirty="0"/>
              <a:t>(пам’ятаймо про Систему 1).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uk-UA" b="1" dirty="0"/>
              <a:t>Передача</a:t>
            </a:r>
            <a:r>
              <a:rPr lang="uk-UA" dirty="0"/>
              <a:t> - розширення міркувань поза тим, що є логічно можливим: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uk-UA" dirty="0"/>
              <a:t>а) твердження, що те, що є правдою для частини, є істинним для цілого.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uk-UA" dirty="0"/>
              <a:t>б) твердження, що те, що є істинним у цілому, буде істинним в будь якому випадку.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uk-UA" b="1" dirty="0"/>
              <a:t>Застосування аргументів</a:t>
            </a:r>
            <a:r>
              <a:rPr lang="uk-UA" dirty="0"/>
              <a:t>, що не мають відношення до питання або в яких докази не відповідають тезі.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uk-UA" b="1" dirty="0"/>
              <a:t>Порочне коло </a:t>
            </a:r>
            <a:r>
              <a:rPr lang="uk-UA" dirty="0"/>
              <a:t>– висновок  підтверджується тими самими аргументами, на основі яких він зроблений.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uk-UA" b="1" dirty="0"/>
              <a:t>Надмірне узагальнення </a:t>
            </a:r>
            <a:r>
              <a:rPr lang="uk-UA" dirty="0"/>
              <a:t>– «Всі люди – ….».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AD994A-7F1B-4721-912A-CF58C1DD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67474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A0E7F3-6457-4B8A-95B2-98D78F839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Типові помилки висновків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912715-F3E6-4039-B00F-E266FF909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691"/>
            <a:ext cx="10515600" cy="403629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 startAt="6"/>
            </a:pPr>
            <a:r>
              <a:rPr lang="uk-UA" b="1" dirty="0"/>
              <a:t>Надмірне спрощення </a:t>
            </a:r>
            <a:r>
              <a:rPr lang="uk-UA" dirty="0"/>
              <a:t>(пам’ятаймо про «Прості, всім зрозумілі, неправильні рішення»!).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 startAt="6"/>
            </a:pPr>
            <a:r>
              <a:rPr lang="uk-UA" b="1" dirty="0"/>
              <a:t>Хибна причинність </a:t>
            </a:r>
            <a:r>
              <a:rPr lang="uk-UA" dirty="0"/>
              <a:t>(каузальність) - Змішування причини і наслідку.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 startAt="6"/>
            </a:pPr>
            <a:r>
              <a:rPr lang="uk-UA" b="1" dirty="0"/>
              <a:t>Необґрунтована персональна точка зору.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 startAt="6"/>
            </a:pPr>
            <a:r>
              <a:rPr lang="uk-UA" b="1" dirty="0"/>
              <a:t>Первинна неправда </a:t>
            </a:r>
            <a:r>
              <a:rPr lang="uk-UA" dirty="0"/>
              <a:t>– помилковий перший висновок стає причиною наступних помилкових суджень або взагалі заводить їх у глухий кут: 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помилка породжує помилку</a:t>
            </a:r>
            <a:r>
              <a:rPr lang="uk-UA" i="1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AD994A-7F1B-4721-912A-CF58C1DD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96470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8AD725-A204-4399-A06E-543FD39F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473" y="263149"/>
            <a:ext cx="7271327" cy="1130389"/>
          </a:xfrm>
        </p:spPr>
        <p:txBody>
          <a:bodyPr/>
          <a:lstStyle/>
          <a:p>
            <a:r>
              <a:rPr lang="uk-UA" dirty="0"/>
              <a:t>Важливість структури міркувань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D0A517E-50B7-4265-9583-00AB4B97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35</a:t>
            </a:fld>
            <a:endParaRPr lang="aa-ET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1B0FAC-1A4F-4D55-B416-D6A2D2AE5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50" y="1790121"/>
            <a:ext cx="5595150" cy="37143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0F7C6A-7A0C-4B4E-8576-8AAF62989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2" b="11388"/>
          <a:stretch/>
        </p:blipFill>
        <p:spPr>
          <a:xfrm>
            <a:off x="0" y="1790121"/>
            <a:ext cx="5061527" cy="3714319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1D88B850-54C5-465B-95CF-9B58DDBB7D7C}"/>
              </a:ext>
            </a:extLst>
          </p:cNvPr>
          <p:cNvSpPr/>
          <p:nvPr/>
        </p:nvSpPr>
        <p:spPr>
          <a:xfrm>
            <a:off x="5338618" y="3288145"/>
            <a:ext cx="1052946" cy="6465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45502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E46B20-CC78-42B9-BDD9-72F0A664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36</a:t>
            </a:fld>
            <a:endParaRPr lang="aa-ET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A0B84598-866A-4ECE-85DE-944765CDB00E}"/>
              </a:ext>
            </a:extLst>
          </p:cNvPr>
          <p:cNvGrpSpPr/>
          <p:nvPr/>
        </p:nvGrpSpPr>
        <p:grpSpPr>
          <a:xfrm>
            <a:off x="1477593" y="920750"/>
            <a:ext cx="9029700" cy="5800725"/>
            <a:chOff x="1581288" y="528637"/>
            <a:chExt cx="9029700" cy="5800725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C63A08A9-79AF-4B72-990D-982C68964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1288" y="528637"/>
              <a:ext cx="9029700" cy="58007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0F6BD7B-33A3-4117-A694-8292EB2260A8}"/>
                </a:ext>
              </a:extLst>
            </p:cNvPr>
            <p:cNvSpPr txBox="1"/>
            <p:nvPr/>
          </p:nvSpPr>
          <p:spPr>
            <a:xfrm>
              <a:off x="2775746" y="2158738"/>
              <a:ext cx="1046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>
                  <a:solidFill>
                    <a:srgbClr val="339933"/>
                  </a:solidFill>
                </a:rPr>
                <a:t>тому що</a:t>
              </a:r>
              <a:endParaRPr lang="aa-ET" dirty="0">
                <a:solidFill>
                  <a:srgbClr val="339933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B11FB8-C04B-4FB0-B1BA-4DB14250F53D}"/>
                </a:ext>
              </a:extLst>
            </p:cNvPr>
            <p:cNvSpPr txBox="1"/>
            <p:nvPr/>
          </p:nvSpPr>
          <p:spPr>
            <a:xfrm>
              <a:off x="1729370" y="4244050"/>
              <a:ext cx="1046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>
                  <a:solidFill>
                    <a:srgbClr val="339933"/>
                  </a:solidFill>
                </a:rPr>
                <a:t>тому що</a:t>
              </a:r>
              <a:endParaRPr lang="aa-ET" dirty="0">
                <a:solidFill>
                  <a:srgbClr val="339933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3A8BE10-D281-48D2-96EB-7B814E4F6928}"/>
                </a:ext>
              </a:extLst>
            </p:cNvPr>
            <p:cNvSpPr txBox="1"/>
            <p:nvPr/>
          </p:nvSpPr>
          <p:spPr>
            <a:xfrm>
              <a:off x="5990286" y="4255465"/>
              <a:ext cx="1046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>
                  <a:solidFill>
                    <a:srgbClr val="339933"/>
                  </a:solidFill>
                </a:rPr>
                <a:t>тому що</a:t>
              </a:r>
              <a:endParaRPr lang="aa-ET" dirty="0">
                <a:solidFill>
                  <a:srgbClr val="339933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A0B62A5-CD73-4FE3-BB5D-D6B87B53A228}"/>
                </a:ext>
              </a:extLst>
            </p:cNvPr>
            <p:cNvSpPr txBox="1"/>
            <p:nvPr/>
          </p:nvSpPr>
          <p:spPr>
            <a:xfrm>
              <a:off x="7279905" y="2158738"/>
              <a:ext cx="819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dirty="0">
                  <a:solidFill>
                    <a:srgbClr val="FF0000"/>
                  </a:solidFill>
                </a:rPr>
                <a:t>але</a:t>
              </a:r>
              <a:endParaRPr lang="aa-ET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D498F98-FC7C-479B-86A6-D2546DCE2E3E}"/>
                </a:ext>
              </a:extLst>
            </p:cNvPr>
            <p:cNvSpPr txBox="1"/>
            <p:nvPr/>
          </p:nvSpPr>
          <p:spPr>
            <a:xfrm>
              <a:off x="3819455" y="4255465"/>
              <a:ext cx="819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dirty="0">
                  <a:solidFill>
                    <a:srgbClr val="FF0000"/>
                  </a:solidFill>
                </a:rPr>
                <a:t>але</a:t>
              </a:r>
              <a:endParaRPr lang="aa-ET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7C7BC25-2B13-4A07-91B6-E016C91F4C38}"/>
                </a:ext>
              </a:extLst>
            </p:cNvPr>
            <p:cNvSpPr txBox="1"/>
            <p:nvPr/>
          </p:nvSpPr>
          <p:spPr>
            <a:xfrm>
              <a:off x="8200758" y="4244050"/>
              <a:ext cx="819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dirty="0">
                  <a:solidFill>
                    <a:srgbClr val="D6AD00"/>
                  </a:solidFill>
                </a:rPr>
                <a:t>проте</a:t>
              </a:r>
              <a:endParaRPr lang="aa-ET" dirty="0">
                <a:solidFill>
                  <a:srgbClr val="D6AD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7B42E4F-655B-49C3-B80E-E39584DD1C81}"/>
                </a:ext>
              </a:extLst>
            </p:cNvPr>
            <p:cNvSpPr txBox="1"/>
            <p:nvPr/>
          </p:nvSpPr>
          <p:spPr>
            <a:xfrm>
              <a:off x="4639139" y="697584"/>
              <a:ext cx="1046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Позиція</a:t>
              </a:r>
              <a:endParaRPr lang="aa-ET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56B9F3C-AFAD-441B-80E7-BFD98872F0E9}"/>
                </a:ext>
              </a:extLst>
            </p:cNvPr>
            <p:cNvSpPr txBox="1"/>
            <p:nvPr/>
          </p:nvSpPr>
          <p:spPr>
            <a:xfrm>
              <a:off x="2697217" y="2476525"/>
              <a:ext cx="1460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Причина</a:t>
              </a:r>
              <a:endParaRPr lang="aa-ET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9796F9F-89AC-4E8A-91B4-3598E9C86C63}"/>
                </a:ext>
              </a:extLst>
            </p:cNvPr>
            <p:cNvSpPr txBox="1"/>
            <p:nvPr/>
          </p:nvSpPr>
          <p:spPr>
            <a:xfrm>
              <a:off x="1859383" y="4593491"/>
              <a:ext cx="1460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Причина</a:t>
              </a:r>
              <a:endParaRPr lang="aa-ET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F3BEFB5-71CA-4CFD-9329-7E02845D9779}"/>
                </a:ext>
              </a:extLst>
            </p:cNvPr>
            <p:cNvSpPr txBox="1"/>
            <p:nvPr/>
          </p:nvSpPr>
          <p:spPr>
            <a:xfrm>
              <a:off x="7225477" y="2467276"/>
              <a:ext cx="1692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Заперечення</a:t>
              </a:r>
              <a:endParaRPr lang="aa-ET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EEA74ED-FC88-4184-8DF2-6B19D7D663B7}"/>
                </a:ext>
              </a:extLst>
            </p:cNvPr>
            <p:cNvSpPr txBox="1"/>
            <p:nvPr/>
          </p:nvSpPr>
          <p:spPr>
            <a:xfrm>
              <a:off x="3842236" y="4593491"/>
              <a:ext cx="1692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Заперечення</a:t>
              </a:r>
              <a:endParaRPr lang="aa-ET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65D7800-8789-42D4-A953-A3CB51E28726}"/>
                </a:ext>
              </a:extLst>
            </p:cNvPr>
            <p:cNvSpPr txBox="1"/>
            <p:nvPr/>
          </p:nvSpPr>
          <p:spPr>
            <a:xfrm>
              <a:off x="6158706" y="4590581"/>
              <a:ext cx="1460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Причина</a:t>
              </a:r>
              <a:endParaRPr lang="aa-ET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406C123-1E46-4714-AC95-3D323A8B355E}"/>
                </a:ext>
              </a:extLst>
            </p:cNvPr>
            <p:cNvSpPr txBox="1"/>
            <p:nvPr/>
          </p:nvSpPr>
          <p:spPr>
            <a:xfrm>
              <a:off x="4622469" y="1011257"/>
              <a:ext cx="2815361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uk-UA" dirty="0"/>
                <a:t>Основне питання, яке слід прийняти або відхилити</a:t>
              </a:r>
              <a:endParaRPr lang="aa-ET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1544D41-A0A9-44A9-BEB2-97463F4ED831}"/>
                </a:ext>
              </a:extLst>
            </p:cNvPr>
            <p:cNvSpPr txBox="1"/>
            <p:nvPr/>
          </p:nvSpPr>
          <p:spPr>
            <a:xfrm>
              <a:off x="2705242" y="2731749"/>
              <a:ext cx="25679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uk-UA" dirty="0"/>
                <a:t>Інформація, яка без</a:t>
              </a:r>
              <a:r>
                <a:rPr lang="pl-PL" dirty="0"/>
                <a:t>-</a:t>
              </a:r>
              <a:r>
                <a:rPr lang="uk-UA" dirty="0"/>
                <a:t>посередньо підтримує позицію</a:t>
              </a:r>
              <a:endParaRPr lang="aa-ET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20A3734-F036-45A1-A426-EE460C873921}"/>
                </a:ext>
              </a:extLst>
            </p:cNvPr>
            <p:cNvSpPr txBox="1"/>
            <p:nvPr/>
          </p:nvSpPr>
          <p:spPr>
            <a:xfrm>
              <a:off x="1851456" y="4877179"/>
              <a:ext cx="1968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uk-UA" dirty="0"/>
                <a:t>Інформація, що підтверджує при-чину вище</a:t>
              </a:r>
              <a:endParaRPr lang="aa-ET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DE6C2C3-6C16-40FC-AA25-3F08E4ED6CE3}"/>
                </a:ext>
              </a:extLst>
            </p:cNvPr>
            <p:cNvSpPr txBox="1"/>
            <p:nvPr/>
          </p:nvSpPr>
          <p:spPr>
            <a:xfrm>
              <a:off x="3845789" y="4884936"/>
              <a:ext cx="1968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uk-UA" dirty="0"/>
                <a:t>Інформація, що </a:t>
              </a:r>
              <a:r>
                <a:rPr lang="uk-UA" dirty="0" smtClean="0"/>
                <a:t>суперечить </a:t>
              </a:r>
              <a:r>
                <a:rPr lang="uk-UA" dirty="0"/>
                <a:t>при-чині вище</a:t>
              </a:r>
              <a:endParaRPr lang="aa-ET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44377A1-D2C6-4BDC-B820-EBBF5F771F9F}"/>
                </a:ext>
              </a:extLst>
            </p:cNvPr>
            <p:cNvSpPr txBox="1"/>
            <p:nvPr/>
          </p:nvSpPr>
          <p:spPr>
            <a:xfrm>
              <a:off x="7225477" y="2836608"/>
              <a:ext cx="2128046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uk-UA" dirty="0"/>
                <a:t>Інформація, що </a:t>
              </a:r>
              <a:r>
                <a:rPr lang="uk-UA" dirty="0" smtClean="0"/>
                <a:t>суперечить </a:t>
              </a:r>
              <a:r>
                <a:rPr lang="uk-UA" dirty="0"/>
                <a:t>позиції</a:t>
              </a:r>
              <a:endParaRPr lang="aa-ET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F7A901A-F2CF-4476-8A80-D63450828910}"/>
                </a:ext>
              </a:extLst>
            </p:cNvPr>
            <p:cNvSpPr txBox="1"/>
            <p:nvPr/>
          </p:nvSpPr>
          <p:spPr>
            <a:xfrm>
              <a:off x="5986666" y="4887750"/>
              <a:ext cx="1968000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uk-UA" dirty="0"/>
                <a:t>Інформація, що підтверджує за-перечення </a:t>
              </a:r>
              <a:r>
                <a:rPr lang="uk-UA" dirty="0" err="1"/>
                <a:t>безпо</a:t>
              </a:r>
              <a:r>
                <a:rPr lang="uk-UA" dirty="0"/>
                <a:t>-середньо вище</a:t>
              </a:r>
              <a:endParaRPr lang="aa-ET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87A4424-E747-46BC-97DC-037CBCCDC01B}"/>
                </a:ext>
              </a:extLst>
            </p:cNvPr>
            <p:cNvSpPr txBox="1"/>
            <p:nvPr/>
          </p:nvSpPr>
          <p:spPr>
            <a:xfrm>
              <a:off x="8099589" y="4613382"/>
              <a:ext cx="1966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Заперечення</a:t>
              </a:r>
              <a:r>
                <a:rPr lang="en-US" b="1" dirty="0"/>
                <a:t> (</a:t>
              </a:r>
              <a:r>
                <a:rPr lang="uk-UA" b="1" dirty="0"/>
                <a:t>Спростування)</a:t>
              </a:r>
              <a:endParaRPr lang="aa-ET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B0A44EF-5CF0-4C1A-8882-C18B690D88FF}"/>
                </a:ext>
              </a:extLst>
            </p:cNvPr>
            <p:cNvSpPr txBox="1"/>
            <p:nvPr/>
          </p:nvSpPr>
          <p:spPr>
            <a:xfrm>
              <a:off x="8014253" y="5193048"/>
              <a:ext cx="2574409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uk-UA" dirty="0"/>
                <a:t>Інформація, що </a:t>
              </a:r>
              <a:r>
                <a:rPr lang="uk-UA" dirty="0" smtClean="0"/>
                <a:t>суперечить запереченню </a:t>
              </a:r>
              <a:r>
                <a:rPr lang="uk-UA" dirty="0"/>
                <a:t>безпосередньо вище.</a:t>
              </a:r>
              <a:endParaRPr lang="aa-ET" dirty="0"/>
            </a:p>
          </p:txBody>
        </p:sp>
      </p:grp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E4549065-70A5-4E5F-9276-91CA70A833BF}"/>
              </a:ext>
            </a:extLst>
          </p:cNvPr>
          <p:cNvSpPr txBox="1">
            <a:spLocks/>
          </p:cNvSpPr>
          <p:nvPr/>
        </p:nvSpPr>
        <p:spPr>
          <a:xfrm>
            <a:off x="3540546" y="371710"/>
            <a:ext cx="7271327" cy="11303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uk-UA" dirty="0"/>
              <a:t>Приклад структурування міркувань</a:t>
            </a:r>
          </a:p>
        </p:txBody>
      </p:sp>
    </p:spTree>
    <p:extLst>
      <p:ext uri="{BB962C8B-B14F-4D97-AF65-F5344CB8AC3E}">
        <p14:creationId xmlns:p14="http://schemas.microsoft.com/office/powerpoint/2010/main" val="2307076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89A789-8FAC-4197-B19C-E969E544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899" y="1170737"/>
            <a:ext cx="3389766" cy="1130389"/>
          </a:xfrm>
        </p:spPr>
        <p:txBody>
          <a:bodyPr/>
          <a:lstStyle/>
          <a:p>
            <a:r>
              <a:rPr lang="uk-UA" dirty="0"/>
              <a:t>Дякую за увагу!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749F03-47B2-4336-9AF8-937BF100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5125"/>
            <a:ext cx="10515600" cy="741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У наступному модулі - Омана на виході. </a:t>
            </a:r>
            <a:endParaRPr lang="aa-ET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04949A-02D3-422F-8899-C6A3D3A7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37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902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89B2B7-4FA2-4556-A579-1F1ED0E7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491" y="263149"/>
            <a:ext cx="7114309" cy="1130389"/>
          </a:xfrm>
        </p:spPr>
        <p:txBody>
          <a:bodyPr/>
          <a:lstStyle/>
          <a:p>
            <a:r>
              <a:rPr lang="uk-UA" dirty="0"/>
              <a:t>Складний світ мислення</a:t>
            </a: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0C254E-E631-4824-87EF-B883BF3A2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436"/>
            <a:ext cx="10515600" cy="47197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uk-UA" dirty="0"/>
              <a:t>Розуміння не є результатом знання речей!</a:t>
            </a:r>
            <a:endParaRPr lang="en-US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uk-UA" dirty="0"/>
              <a:t>Знання та міркування є </a:t>
            </a:r>
            <a:r>
              <a:rPr lang="uk-UA" dirty="0">
                <a:solidFill>
                  <a:srgbClr val="FF0000"/>
                </a:solidFill>
              </a:rPr>
              <a:t>невід'ємною частиною </a:t>
            </a:r>
            <a:r>
              <a:rPr lang="uk-UA" dirty="0"/>
              <a:t>одне одного. Знання складається як з окремих тверджень, так і </a:t>
            </a:r>
            <a:r>
              <a:rPr lang="uk-UA" dirty="0" smtClean="0"/>
              <a:t>зі</a:t>
            </a:r>
            <a:r>
              <a:rPr lang="uk-UA" dirty="0" smtClean="0"/>
              <a:t> </a:t>
            </a:r>
            <a:r>
              <a:rPr lang="uk-UA" dirty="0"/>
              <a:t>зв</a:t>
            </a:r>
            <a:r>
              <a:rPr lang="en-US" dirty="0"/>
              <a:t>’</a:t>
            </a:r>
            <a:r>
              <a:rPr lang="uk-UA" dirty="0" err="1"/>
              <a:t>язків</a:t>
            </a:r>
            <a:r>
              <a:rPr lang="uk-UA" dirty="0"/>
              <a:t> між ними, а тому має бути виражене 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аргументами </a:t>
            </a:r>
            <a:r>
              <a:rPr lang="uk-UA" dirty="0"/>
              <a:t>та</a:t>
            </a: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 поясненнями</a:t>
            </a:r>
            <a:r>
              <a:rPr lang="uk-UA" dirty="0"/>
              <a:t>.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uk-UA" dirty="0"/>
              <a:t>Ми </a:t>
            </a:r>
            <a:r>
              <a:rPr lang="uk-UA" dirty="0">
                <a:solidFill>
                  <a:srgbClr val="FF0000"/>
                </a:solidFill>
              </a:rPr>
              <a:t>засвоюємо знання, розуміючи </a:t>
            </a:r>
            <a:r>
              <a:rPr lang="uk-UA" dirty="0"/>
              <a:t>ці аргументи та пояснення. Навіть найбільш конкретне твердження того, що ми знаємо (одна заява), вимагає зв'язку між більш ніж однією ідеєю.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uk-UA" dirty="0"/>
              <a:t>Отже, знання стосуються </a:t>
            </a:r>
            <a:r>
              <a:rPr lang="uk-UA" dirty="0">
                <a:solidFill>
                  <a:srgbClr val="FF0000"/>
                </a:solidFill>
              </a:rPr>
              <a:t>порівняння</a:t>
            </a:r>
            <a:r>
              <a:rPr lang="uk-UA" dirty="0"/>
              <a:t> наших міркувань порівняно з іншими міркуваннями</a:t>
            </a:r>
            <a:r>
              <a:rPr lang="en-GB" dirty="0"/>
              <a:t>.</a:t>
            </a:r>
            <a:endParaRPr lang="uk-UA" dirty="0"/>
          </a:p>
          <a:p>
            <a:pPr>
              <a:spcBef>
                <a:spcPts val="0"/>
              </a:spcBef>
            </a:pP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F97004A-5180-4216-AF8D-0D2B1CF0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3168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9B753AB-70EE-4632-A095-D1BCED5B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5</a:t>
            </a:fld>
            <a:endParaRPr lang="aa-ET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FD42E9F-3144-4432-98EE-6A0CC7EFEF1F}"/>
              </a:ext>
            </a:extLst>
          </p:cNvPr>
          <p:cNvSpPr txBox="1">
            <a:spLocks/>
          </p:cNvSpPr>
          <p:nvPr/>
        </p:nvSpPr>
        <p:spPr>
          <a:xfrm>
            <a:off x="884381" y="1972685"/>
            <a:ext cx="11049000" cy="2912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4400" dirty="0"/>
              <a:t>Отже, питання - це спосіб розблокування та розуміння </a:t>
            </a:r>
            <a:r>
              <a:rPr lang="uk-UA" sz="4400" dirty="0" err="1"/>
              <a:t>зв’язків</a:t>
            </a:r>
            <a:r>
              <a:rPr lang="uk-UA" sz="4400" dirty="0"/>
              <a:t> між ідеями. </a:t>
            </a:r>
            <a:endParaRPr lang="pl-PL" sz="4400" dirty="0"/>
          </a:p>
          <a:p>
            <a:pPr marL="0" indent="0">
              <a:buNone/>
            </a:pPr>
            <a:endParaRPr lang="pl-PL" sz="4400" dirty="0"/>
          </a:p>
          <a:p>
            <a:pPr marL="0" indent="0">
              <a:buNone/>
            </a:pPr>
            <a:r>
              <a:rPr lang="uk-UA" sz="4400" dirty="0"/>
              <a:t>Це спосіб контролювати процес міркування.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aa-ET" sz="4400" dirty="0"/>
          </a:p>
        </p:txBody>
      </p:sp>
    </p:spTree>
    <p:extLst>
      <p:ext uri="{BB962C8B-B14F-4D97-AF65-F5344CB8AC3E}">
        <p14:creationId xmlns:p14="http://schemas.microsoft.com/office/powerpoint/2010/main" val="52517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FF3929-0F61-4CB3-A8F8-2DF4A057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875" y="236497"/>
            <a:ext cx="8152985" cy="1130389"/>
          </a:xfrm>
        </p:spPr>
        <p:txBody>
          <a:bodyPr/>
          <a:lstStyle/>
          <a:p>
            <a:r>
              <a:rPr lang="ru-RU" dirty="0"/>
              <a:t>Три способ</a:t>
            </a:r>
            <a:r>
              <a:rPr lang="uk-UA" dirty="0"/>
              <a:t>и сприйняття інформації</a:t>
            </a:r>
            <a:endParaRPr lang="aa-ET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7A6616-CB7F-4A6B-9290-61672724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689995"/>
            <a:ext cx="2743200" cy="365125"/>
          </a:xfrm>
        </p:spPr>
        <p:txBody>
          <a:bodyPr/>
          <a:lstStyle/>
          <a:p>
            <a:fld id="{5009DB65-B172-405B-B88B-1D30746F5972}" type="slidenum">
              <a:rPr lang="aa-ET" smtClean="0"/>
              <a:t>6</a:t>
            </a:fld>
            <a:endParaRPr lang="aa-ET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21A6077B-F8E7-44E0-ABF3-F516EB82D3AB}"/>
              </a:ext>
            </a:extLst>
          </p:cNvPr>
          <p:cNvSpPr/>
          <p:nvPr/>
        </p:nvSpPr>
        <p:spPr>
          <a:xfrm>
            <a:off x="603634" y="1470396"/>
            <a:ext cx="2904241" cy="11303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Інертна інформація</a:t>
            </a:r>
            <a:endParaRPr lang="aa-ET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68B06661-1F12-415C-A58E-FDED1071FEEE}"/>
              </a:ext>
            </a:extLst>
          </p:cNvPr>
          <p:cNvSpPr/>
          <p:nvPr/>
        </p:nvSpPr>
        <p:spPr>
          <a:xfrm>
            <a:off x="603635" y="3183112"/>
            <a:ext cx="2904241" cy="11303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Активована </a:t>
            </a:r>
            <a:r>
              <a:rPr lang="ru-RU" sz="2800" dirty="0" err="1">
                <a:solidFill>
                  <a:schemeClr val="tx1"/>
                </a:solidFill>
              </a:rPr>
              <a:t>неосвіченість</a:t>
            </a:r>
            <a:endParaRPr lang="ru-RU" sz="2800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9DA3FB90-1FC0-4683-B700-CB93E6EA1CE8}"/>
              </a:ext>
            </a:extLst>
          </p:cNvPr>
          <p:cNvSpPr/>
          <p:nvPr/>
        </p:nvSpPr>
        <p:spPr>
          <a:xfrm>
            <a:off x="575885" y="4887060"/>
            <a:ext cx="2904241" cy="11303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Активоване знання</a:t>
            </a:r>
            <a:endParaRPr lang="aa-ET" sz="2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6DF33D-E5E1-4B90-94B0-6050969BE778}"/>
              </a:ext>
            </a:extLst>
          </p:cNvPr>
          <p:cNvSpPr txBox="1"/>
          <p:nvPr/>
        </p:nvSpPr>
        <p:spPr>
          <a:xfrm>
            <a:off x="3698379" y="1773980"/>
            <a:ext cx="6134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запам’ятали, але </a:t>
            </a:r>
            <a:r>
              <a:rPr lang="uk-UA" sz="2800" b="1" i="1" dirty="0">
                <a:solidFill>
                  <a:srgbClr val="FF0000"/>
                </a:solidFill>
              </a:rPr>
              <a:t>не розуміємо</a:t>
            </a:r>
            <a:endParaRPr lang="aa-ET" sz="28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C58FE62-EEBE-47BF-BB66-F043C4AA67FE}"/>
              </a:ext>
            </a:extLst>
          </p:cNvPr>
          <p:cNvSpPr txBox="1"/>
          <p:nvPr/>
        </p:nvSpPr>
        <p:spPr>
          <a:xfrm>
            <a:off x="3698379" y="3183112"/>
            <a:ext cx="84936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беремо до уваги та активно використовуємо </a:t>
            </a:r>
            <a:r>
              <a:rPr lang="uk-UA" sz="2800" b="1" i="1" dirty="0">
                <a:solidFill>
                  <a:srgbClr val="FF0000"/>
                </a:solidFill>
              </a:rPr>
              <a:t>помилкову</a:t>
            </a:r>
            <a:r>
              <a:rPr lang="uk-UA" sz="2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800" dirty="0"/>
              <a:t>інформацію, бо </a:t>
            </a:r>
            <a:r>
              <a:rPr lang="uk-UA" sz="2800" b="1" i="1" dirty="0">
                <a:solidFill>
                  <a:srgbClr val="FF0000"/>
                </a:solidFill>
              </a:rPr>
              <a:t>вважаємо</a:t>
            </a:r>
            <a:r>
              <a:rPr lang="uk-UA" sz="2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800" dirty="0"/>
              <a:t>її правдивою</a:t>
            </a:r>
            <a:endParaRPr lang="aa-ET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4FD4EC2-FC49-4889-AABD-237349F8E45A}"/>
              </a:ext>
            </a:extLst>
          </p:cNvPr>
          <p:cNvSpPr txBox="1"/>
          <p:nvPr/>
        </p:nvSpPr>
        <p:spPr>
          <a:xfrm>
            <a:off x="3698379" y="4544313"/>
            <a:ext cx="79177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активно користуємось інформацією, яка є не тільки правдивою, але яка</a:t>
            </a:r>
            <a:r>
              <a:rPr lang="uk-UA" sz="2800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uk-UA" sz="2800" b="1" i="1" dirty="0">
                <a:solidFill>
                  <a:srgbClr val="FF0000"/>
                </a:solidFill>
              </a:rPr>
              <a:t>при доброму її розумінні</a:t>
            </a:r>
            <a:r>
              <a:rPr lang="uk-UA" sz="2800" dirty="0"/>
              <a:t>, приводить нас до нових висновків та </a:t>
            </a:r>
            <a:r>
              <a:rPr lang="uk-UA" sz="2800" b="1" i="1" dirty="0">
                <a:solidFill>
                  <a:srgbClr val="FF0000"/>
                </a:solidFill>
              </a:rPr>
              <a:t>нових знань</a:t>
            </a:r>
            <a:r>
              <a:rPr lang="uk-UA" sz="2800" dirty="0"/>
              <a:t>.</a:t>
            </a: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354372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500" y="319088"/>
            <a:ext cx="7886700" cy="847725"/>
          </a:xfrm>
        </p:spPr>
        <p:txBody>
          <a:bodyPr/>
          <a:lstStyle/>
          <a:p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побачили</a:t>
            </a:r>
            <a:r>
              <a:rPr lang="ru-RU" dirty="0"/>
              <a:t> </a:t>
            </a:r>
            <a:r>
              <a:rPr lang="en-US" dirty="0"/>
              <a:t>iPhone?</a:t>
            </a:r>
            <a:r>
              <a:rPr lang="uk-UA" dirty="0"/>
              <a:t> Який це спосіб?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75AC-5F49-4B96-9DE0-C9CEC23A4E22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1036926"/>
            <a:ext cx="9781309" cy="55019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65500" y="6488668"/>
            <a:ext cx="6964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Umberto Romano</a:t>
            </a:r>
            <a:r>
              <a:rPr lang="ru-RU" dirty="0"/>
              <a:t>- </a:t>
            </a:r>
            <a:r>
              <a:rPr lang="en-US" dirty="0"/>
              <a:t>"Mr. Pynchon and the Settling of Springfield," 1937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75117" y="976311"/>
            <a:ext cx="2841763" cy="280987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394714" y="3787919"/>
            <a:ext cx="463826" cy="503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7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Объект 2"/>
          <p:cNvSpPr>
            <a:spLocks noGrp="1"/>
          </p:cNvSpPr>
          <p:nvPr>
            <p:ph idx="1"/>
          </p:nvPr>
        </p:nvSpPr>
        <p:spPr>
          <a:xfrm>
            <a:off x="423843" y="1479145"/>
            <a:ext cx="6364884" cy="2151762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/>
              <a:t>«Не все те, що має сенс, може бути взято до уваги, і не все те, що може бути взято до уваги, має сенс».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993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B6EC72-21DE-4953-8C1C-F4E8CB4A9B04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9360" y="4180722"/>
            <a:ext cx="4116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William Bruce Cameron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9" y="2355705"/>
            <a:ext cx="5676119" cy="38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3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A594842-96AC-4454-9FD6-EFEC22A8741A}"/>
              </a:ext>
            </a:extLst>
          </p:cNvPr>
          <p:cNvSpPr/>
          <p:nvPr/>
        </p:nvSpPr>
        <p:spPr>
          <a:xfrm>
            <a:off x="471055" y="4147128"/>
            <a:ext cx="11185236" cy="15332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F210DD-7564-47E1-BA3B-A377DEDE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Розум може сприймати інформацію трьома характерними способами: </a:t>
            </a:r>
            <a:endParaRPr lang="aa-ET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8856D73-1C57-4E6C-A2A2-20519BAD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DB65-B172-405B-B88B-1D30746F5972}" type="slidenum">
              <a:rPr lang="aa-ET" smtClean="0"/>
              <a:t>9</a:t>
            </a:fld>
            <a:endParaRPr lang="aa-ET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C77B9A92-846F-408B-BEAE-218EF9FC7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345" y="1917989"/>
            <a:ext cx="8878455" cy="2229139"/>
          </a:xfrm>
        </p:spPr>
        <p:txBody>
          <a:bodyPr>
            <a:normAutofit/>
          </a:bodyPr>
          <a:lstStyle/>
          <a:p>
            <a:pPr marL="514350" marR="0" indent="-5143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800" dirty="0"/>
              <a:t>Привласнюючи інертну </a:t>
            </a:r>
            <a:r>
              <a:rPr lang="uk-UA" sz="2800" dirty="0" smtClean="0"/>
              <a:t>інформацію</a:t>
            </a:r>
            <a:endParaRPr lang="uk-UA" sz="2800" dirty="0"/>
          </a:p>
          <a:p>
            <a:pPr marL="514350" marR="0" indent="-5143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800" dirty="0"/>
              <a:t>Формуючи активоване </a:t>
            </a:r>
            <a:r>
              <a:rPr lang="uk-UA" sz="2800" dirty="0" smtClean="0"/>
              <a:t>незнання</a:t>
            </a:r>
            <a:endParaRPr lang="uk-UA" sz="2800" dirty="0"/>
          </a:p>
          <a:p>
            <a:pPr marL="514350" marR="0" indent="-5143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2800" dirty="0"/>
              <a:t>Набуваючи активованих </a:t>
            </a:r>
            <a:r>
              <a:rPr lang="uk-UA" sz="2800" dirty="0" smtClean="0"/>
              <a:t>знань</a:t>
            </a:r>
            <a:endParaRPr lang="uk-UA" sz="2800" dirty="0"/>
          </a:p>
          <a:p>
            <a:endParaRPr lang="aa-ET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3DA84B3-171A-4FC5-9A12-3D1B4123BC39}"/>
              </a:ext>
            </a:extLst>
          </p:cNvPr>
          <p:cNvSpPr txBox="1">
            <a:spLocks/>
          </p:cNvSpPr>
          <p:nvPr/>
        </p:nvSpPr>
        <p:spPr>
          <a:xfrm>
            <a:off x="1036989" y="4348551"/>
            <a:ext cx="10053367" cy="113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uk-UA" i="0" dirty="0">
                <a:solidFill>
                  <a:schemeClr val="tx1"/>
                </a:solidFill>
              </a:rPr>
              <a:t>Якщо Ви експерт, Ви критично залежите від спроможності міркувати, досліджувати, аналізувати та робити висновки.</a:t>
            </a:r>
            <a:endParaRPr lang="aa-ET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70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1726</Words>
  <Application>Microsoft Office PowerPoint</Application>
  <PresentationFormat>Широкоэкранный</PresentationFormat>
  <Paragraphs>237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Тема Office</vt:lpstr>
      <vt:lpstr>Критичне мислення</vt:lpstr>
      <vt:lpstr>План на сьогодні:</vt:lpstr>
      <vt:lpstr>Послідовність              Міркування - Дослідження - Аналіз - Знання</vt:lpstr>
      <vt:lpstr>Складний світ мислення</vt:lpstr>
      <vt:lpstr>Презентация PowerPoint</vt:lpstr>
      <vt:lpstr>Три способи сприйняття інформації</vt:lpstr>
      <vt:lpstr>Всі побачили iPhone? Який це спосіб?</vt:lpstr>
      <vt:lpstr>Презентация PowerPoint</vt:lpstr>
      <vt:lpstr>Розум може сприймати інформацію трьома характерними способами: </vt:lpstr>
      <vt:lpstr>Деякі корисні спостереження</vt:lpstr>
      <vt:lpstr>Важливі обмеження</vt:lpstr>
      <vt:lpstr>Чотири основні типи інформації:</vt:lpstr>
      <vt:lpstr>Що допомагає аналізу?</vt:lpstr>
      <vt:lpstr>Зрозуміти насправді непросто. Експеримент Джеральда Саланчика</vt:lpstr>
      <vt:lpstr>Для цілей критичного аналізу незамінним підходом є</vt:lpstr>
      <vt:lpstr>Досліджуючи чи аналізуючи як питання, так і відповіді, використовуйте процедуру Сократичного опитування</vt:lpstr>
      <vt:lpstr>5 кроків Сократівської процедури</vt:lpstr>
      <vt:lpstr>5 кроків Сократівської процедури</vt:lpstr>
      <vt:lpstr>5 кроків Сократівської процедури</vt:lpstr>
      <vt:lpstr>5 кроків Сократівської процедури, крок 4:</vt:lpstr>
      <vt:lpstr>5 кроків Сократівської процедури</vt:lpstr>
      <vt:lpstr>Що часто пов'язують з навичками критичного мислення?</vt:lpstr>
      <vt:lpstr>Аргумент - це спроба переконання в істинності висновку за допомогою логіки. </vt:lpstr>
      <vt:lpstr>Вимоги до  аргументації</vt:lpstr>
      <vt:lpstr>Навіщо потрібні аргументи?</vt:lpstr>
      <vt:lpstr>Критерії сили / слабкості аргументу</vt:lpstr>
      <vt:lpstr>Валідність аргументу і висновок</vt:lpstr>
      <vt:lpstr>Тренуємось</vt:lpstr>
      <vt:lpstr>А що таке висновок?</vt:lpstr>
      <vt:lpstr>Кореляція не є каузація!!! </vt:lpstr>
      <vt:lpstr>Презентация PowerPoint</vt:lpstr>
      <vt:lpstr>Дедукція  -  Індукція</vt:lpstr>
      <vt:lpstr>Типові помилки висновків</vt:lpstr>
      <vt:lpstr>Типові помилки висновків</vt:lpstr>
      <vt:lpstr>Важливість структури міркувань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Критичне мислення</dc:title>
  <dc:creator>Mihail Krikunov</dc:creator>
  <cp:lastModifiedBy>Учетная запись Майкрософт</cp:lastModifiedBy>
  <cp:revision>115</cp:revision>
  <dcterms:created xsi:type="dcterms:W3CDTF">2020-07-17T12:41:17Z</dcterms:created>
  <dcterms:modified xsi:type="dcterms:W3CDTF">2020-08-31T21:22:54Z</dcterms:modified>
</cp:coreProperties>
</file>