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fif" ContentType="image/j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sldIdLst>
    <p:sldId id="256" r:id="rId2"/>
    <p:sldId id="780" r:id="rId3"/>
    <p:sldId id="839" r:id="rId4"/>
    <p:sldId id="834" r:id="rId5"/>
    <p:sldId id="838" r:id="rId6"/>
    <p:sldId id="836" r:id="rId7"/>
    <p:sldId id="835" r:id="rId8"/>
    <p:sldId id="837" r:id="rId9"/>
    <p:sldId id="675" r:id="rId10"/>
    <p:sldId id="676" r:id="rId11"/>
    <p:sldId id="677" r:id="rId12"/>
    <p:sldId id="679" r:id="rId13"/>
    <p:sldId id="680" r:id="rId14"/>
    <p:sldId id="681" r:id="rId15"/>
    <p:sldId id="682" r:id="rId16"/>
    <p:sldId id="683" r:id="rId17"/>
    <p:sldId id="684" r:id="rId18"/>
    <p:sldId id="685" r:id="rId19"/>
    <p:sldId id="830" r:id="rId20"/>
    <p:sldId id="832" r:id="rId21"/>
    <p:sldId id="833" r:id="rId22"/>
    <p:sldId id="667" r:id="rId23"/>
    <p:sldId id="668" r:id="rId24"/>
    <p:sldId id="669" r:id="rId25"/>
    <p:sldId id="670" r:id="rId26"/>
    <p:sldId id="671" r:id="rId27"/>
    <p:sldId id="672" r:id="rId28"/>
    <p:sldId id="673" r:id="rId29"/>
    <p:sldId id="574" r:id="rId30"/>
    <p:sldId id="575" r:id="rId31"/>
    <p:sldId id="576" r:id="rId32"/>
    <p:sldId id="632" r:id="rId33"/>
    <p:sldId id="577" r:id="rId34"/>
    <p:sldId id="831" r:id="rId35"/>
  </p:sldIdLst>
  <p:sldSz cx="12192000" cy="6858000"/>
  <p:notesSz cx="6858000" cy="9144000"/>
  <p:defaultTextStyle>
    <a:defPPr>
      <a:defRPr lang="aa-E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256" autoAdjust="0"/>
  </p:normalViewPr>
  <p:slideViewPr>
    <p:cSldViewPr snapToGrid="0">
      <p:cViewPr varScale="1">
        <p:scale>
          <a:sx n="70" d="100"/>
          <a:sy n="70" d="100"/>
        </p:scale>
        <p:origin x="70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77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a-ET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1E752-EF0E-4057-B990-FE51CC4AAAD8}" type="datetimeFigureOut">
              <a:rPr lang="aa-ET" smtClean="0"/>
              <a:t>31/08/2020</a:t>
            </a:fld>
            <a:endParaRPr lang="aa-ET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a-ET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a-ET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E00B-30F8-40DD-9228-4FB9448DBED9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711840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947CCD-6EB4-4FD7-85B1-1D621C8E8F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8DB483D-B36D-4BAB-BCDB-AAAEF7B91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57D33A7-1BC6-4EDE-914D-9C3D6D95C5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A430B63-99E0-4649-A8F3-F41905EB0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Критичне мислення - Михайло Крікунов</a:t>
            </a:r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C65FCC7-6ADD-45E7-AAC8-24AF23D16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510528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31E454-6C1A-480F-B089-134173F85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A539A86-7B31-4315-8ECA-2F71A03E12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9064F5C-2204-474F-A524-EDCE784EEC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73268C4-7E0F-49D8-8F0A-513ADE157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Критичне мислення - Михайло Крікунов</a:t>
            </a:r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9DB51FE-9919-4557-88AB-31764DFBE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591733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0491F2A-75D3-4C77-8F73-596F27B919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222D6D2-734F-4D4B-8515-C60CED737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4F304D8-C21D-4E76-9644-FC9C17B3D6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2792D47-DC18-49AC-A982-8E1A830F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Критичне мислення - Михайло Крікунов</a:t>
            </a:r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E6C6AB3-C152-4842-8982-81A2CA0CE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062033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173CE9-A488-42F8-988D-245FBBCB4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9D0E663-E5B2-4E5C-870F-24E95DACD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3BBA847-8592-4689-B7F2-2E1A03EBC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1713A90-F4BF-4058-97F5-DB5A69C7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Критичне мислення - Михайло Крікунов</a:t>
            </a:r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5C2DA23-5562-4926-8BC1-4B6885AF1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362100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750EB7-D956-4931-9B05-3A87E3870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E2D0918-A6D1-4D4E-9F24-AAE3754D9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39CAEC7-302C-4FB8-9C22-8C8EA981F6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D77C1BA-084B-4F80-A0AC-EB55C1FBA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Критичне мислення - Михайло Крікунов</a:t>
            </a:r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0C16FA9-59B8-4C94-92AD-CDC8107F1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18879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81B5E4-EC1C-407C-9F07-5135E3D6B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8E7FAB2-A096-4C78-964F-E481B158C4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B647DD5-FDE7-4A9F-BFC5-8729076AB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9F87C1E-2B3B-4973-B605-0EF08E5D1F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DB86F1A-021B-4214-B5BA-B675CA7D8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Критичне мислення - Михайло Крікунов</a:t>
            </a:r>
            <a:endParaRPr lang="aa-ET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7719220-5095-4AE5-BE80-B4B6FCFF7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652561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3C9481-72FD-490F-B3B4-09EAA5F48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6DC35F9-903A-4F54-A221-7DB04822A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BDC04E3-DF9E-45BF-9309-DFD2EE4357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0D25A56-E20B-4553-BFAE-4F806AE137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1B6DDF7-43FC-437A-9396-689F768FA7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59832AC-8173-46CB-BE11-038F1C1796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DC51BC7-9379-4772-9D94-513491463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Критичне мислення - Михайло Крікунов</a:t>
            </a:r>
            <a:endParaRPr lang="aa-ET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7B32D56-E34B-4B74-940D-F2566A81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246084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2513AE-DC4B-42AB-B82A-69AD9564C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925AAA9-5728-477A-9268-6063DCDC9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5753AB8-0007-47DD-8BC4-7141BE8C0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Критичне мислення - Михайло Крікунов</a:t>
            </a:r>
            <a:endParaRPr lang="aa-ET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4AE1F8C-7B22-4258-8B2D-2954FD8F7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143917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5797CAF-398C-4CB2-BD52-68E5BD662D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950D345-6857-47CE-BDFD-6CF959802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Критичне мислення - Михайло Крікунов</a:t>
            </a:r>
            <a:endParaRPr lang="aa-ET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02B725F-33F1-4A6E-8D57-C9CF008B0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474865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DF86C2-D2E6-49B2-A99C-212B4AFAE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2BE6EC1-3A83-4A1D-A7E9-D6F0F6190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9C40BF7-3DD6-4313-8EFC-AFF76FA79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D3BBDAE-C167-498E-A21C-B60DEC9E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7E31711-1189-40CE-B85A-A3391F5DC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Критичне мислення - Михайло Крікунов</a:t>
            </a:r>
            <a:endParaRPr lang="aa-ET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E82F236-CE8B-499D-8B04-E0404CFEE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056928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FE581D-B15E-43AA-8741-4D30BD1EC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797F933-9B01-4517-9871-C18D17F504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a-ET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2155E59-F44A-4DD7-A2C9-0FB7BBE4B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B7CC224-7958-4C74-B76B-2DD8D0A2B4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1EAD935-C839-4821-8CA5-B074EB177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Критичне мислення - Михайло Крікунов</a:t>
            </a:r>
            <a:endParaRPr lang="aa-ET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C1B430E-5912-46A1-B267-2E761C734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70367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87E8A2-C29A-4D85-8FFB-273A1E3FC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815" y="263149"/>
            <a:ext cx="8152985" cy="1130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8F3F8B0-94FC-4949-9010-D06642FF1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aa-ET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86086D1-E4C8-4BEC-ACD2-E0F297A921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Критичне мислення - Михайло Крікунов</a:t>
            </a:r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80C5724-D6AC-4048-9C91-F84AFD7D07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325B9EF-1E39-4AEE-B841-3849543BE38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5" y="102765"/>
            <a:ext cx="1436546" cy="85868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1A88456-197A-48C1-8496-6F2A1D15170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340" y="48110"/>
            <a:ext cx="1352136" cy="92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208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i="1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a-E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B1A1FF-C31B-451E-AA22-4D7DCAAD66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029233"/>
            <a:ext cx="9144000" cy="1395413"/>
          </a:xfrm>
        </p:spPr>
        <p:txBody>
          <a:bodyPr/>
          <a:lstStyle/>
          <a:p>
            <a:r>
              <a:rPr lang="uk-UA" dirty="0">
                <a:latin typeface="+mn-lt"/>
              </a:rPr>
              <a:t>Критичне мислення</a:t>
            </a:r>
            <a:endParaRPr lang="aa-ET" dirty="0"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A4CA7E0-A0E6-4ED2-A276-8E8149DC4D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5865" y="2476743"/>
            <a:ext cx="9144000" cy="522287"/>
          </a:xfrm>
        </p:spPr>
        <p:txBody>
          <a:bodyPr>
            <a:noAutofit/>
          </a:bodyPr>
          <a:lstStyle/>
          <a:p>
            <a:r>
              <a:rPr lang="ru-RU" sz="3200" i="1" dirty="0" err="1">
                <a:solidFill>
                  <a:schemeClr val="accent1">
                    <a:lumMod val="75000"/>
                  </a:schemeClr>
                </a:solidFill>
              </a:rPr>
              <a:t>Принципи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  <a:t> та </a:t>
            </a:r>
            <a:r>
              <a:rPr lang="ru-RU" sz="3200" i="1" dirty="0" err="1">
                <a:solidFill>
                  <a:schemeClr val="accent1">
                    <a:lumMod val="75000"/>
                  </a:schemeClr>
                </a:solidFill>
              </a:rPr>
              <a:t>інструменти</a:t>
            </a:r>
            <a:endParaRPr lang="aa-ET" sz="3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4900683-E70F-4DE0-A1E9-F4A1B8F958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5" y="102765"/>
            <a:ext cx="1436546" cy="8586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8587A40-3E75-4494-B529-9E14338F1E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340" y="48110"/>
            <a:ext cx="1352136" cy="929026"/>
          </a:xfrm>
          <a:prstGeom prst="rect">
            <a:avLst/>
          </a:prstGeom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BDA1226C-9816-4781-B466-CD4427BE2E08}"/>
              </a:ext>
            </a:extLst>
          </p:cNvPr>
          <p:cNvSpPr txBox="1">
            <a:spLocks/>
          </p:cNvSpPr>
          <p:nvPr/>
        </p:nvSpPr>
        <p:spPr>
          <a:xfrm>
            <a:off x="1363578" y="4993686"/>
            <a:ext cx="9144000" cy="522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/>
              <a:t>Михайло </a:t>
            </a:r>
            <a:r>
              <a:rPr lang="uk-UA" dirty="0" err="1"/>
              <a:t>Крікунов</a:t>
            </a:r>
            <a:r>
              <a:rPr lang="uk-UA" dirty="0"/>
              <a:t>, </a:t>
            </a:r>
            <a:r>
              <a:rPr lang="en-US" dirty="0"/>
              <a:t>Ph.D.</a:t>
            </a:r>
            <a:endParaRPr lang="aa-ET" dirty="0"/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512434A3-73FC-49C4-9D1E-A70954890739}"/>
              </a:ext>
            </a:extLst>
          </p:cNvPr>
          <p:cNvSpPr txBox="1">
            <a:spLocks/>
          </p:cNvSpPr>
          <p:nvPr/>
        </p:nvSpPr>
        <p:spPr>
          <a:xfrm>
            <a:off x="2958767" y="3429000"/>
            <a:ext cx="2673427" cy="522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/>
              <a:t>Модуль №</a:t>
            </a:r>
            <a:r>
              <a:rPr lang="pl-PL" sz="3200" dirty="0"/>
              <a:t>5</a:t>
            </a:r>
            <a:endParaRPr lang="aa-ET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F54BB82-F17E-4E04-A32F-06FBD505EAF3}"/>
              </a:ext>
            </a:extLst>
          </p:cNvPr>
          <p:cNvSpPr txBox="1"/>
          <p:nvPr/>
        </p:nvSpPr>
        <p:spPr>
          <a:xfrm>
            <a:off x="5817147" y="3392334"/>
            <a:ext cx="392843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dirty="0"/>
              <a:t>Омана в процесі</a:t>
            </a:r>
            <a:br>
              <a:rPr lang="uk-UA" sz="3200" dirty="0"/>
            </a:br>
            <a:endParaRPr lang="aa-ET" sz="3200" dirty="0"/>
          </a:p>
        </p:txBody>
      </p:sp>
    </p:spTree>
    <p:extLst>
      <p:ext uri="{BB962C8B-B14F-4D97-AF65-F5344CB8AC3E}">
        <p14:creationId xmlns:p14="http://schemas.microsoft.com/office/powerpoint/2010/main" val="369004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1" t="9450" r="17640" b="17505"/>
          <a:stretch/>
        </p:blipFill>
        <p:spPr>
          <a:xfrm flipH="1">
            <a:off x="7843193" y="367198"/>
            <a:ext cx="4348807" cy="66730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4270" y="725543"/>
            <a:ext cx="8207026" cy="750835"/>
          </a:xfrm>
        </p:spPr>
        <p:txBody>
          <a:bodyPr>
            <a:normAutofit fontScale="90000"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sz="2797" dirty="0"/>
              <a:t/>
            </a:r>
            <a:br>
              <a:rPr lang="ru-RU" sz="2797" dirty="0"/>
            </a:br>
            <a:r>
              <a:rPr lang="uk-UA" sz="3600" dirty="0"/>
              <a:t>Нас завжди обманюють наші ідоли</a:t>
            </a:r>
            <a:r>
              <a:rPr lang="ru-RU" sz="2797" dirty="0">
                <a:latin typeface="Arial" panose="020B0604020202020204" pitchFamily="34" charset="0"/>
              </a:rPr>
              <a:t/>
            </a:r>
            <a:br>
              <a:rPr lang="ru-RU" sz="2797" dirty="0">
                <a:latin typeface="Arial" panose="020B0604020202020204" pitchFamily="34" charset="0"/>
              </a:rPr>
            </a:br>
            <a:endParaRPr lang="ru-RU" sz="2797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87517" y="2069821"/>
            <a:ext cx="4134725" cy="707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995" dirty="0">
                <a:latin typeface="Arial Black" panose="020B0A04020102020204" pitchFamily="34" charset="0"/>
              </a:rPr>
              <a:t>Печера</a:t>
            </a:r>
            <a:endParaRPr lang="en-US" sz="3995" dirty="0">
              <a:latin typeface="Arial Black" panose="020B0A04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83437" y="3583577"/>
            <a:ext cx="34819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latin typeface="Arial Black" panose="020B0A04020102020204" pitchFamily="34" charset="0"/>
              </a:rPr>
              <a:t>Плем'я</a:t>
            </a:r>
            <a:endParaRPr lang="en-US" sz="3995" dirty="0">
              <a:latin typeface="Arial Black" panose="020B0A040201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72373" y="3531228"/>
            <a:ext cx="2708181" cy="707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995" dirty="0">
                <a:latin typeface="Arial Black" panose="020B0A04020102020204" pitchFamily="34" charset="0"/>
              </a:rPr>
              <a:t>Театр</a:t>
            </a:r>
            <a:endParaRPr lang="en-US" sz="3995" dirty="0">
              <a:latin typeface="Arial Black" panose="020B0A040201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14010" y="4977251"/>
            <a:ext cx="3408549" cy="707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995" dirty="0" err="1">
                <a:latin typeface="Arial Black" panose="020B0A04020102020204" pitchFamily="34" charset="0"/>
              </a:rPr>
              <a:t>Площа</a:t>
            </a:r>
            <a:endParaRPr lang="en-US" sz="3995" dirty="0">
              <a:latin typeface="Arial Black" panose="020B0A04020102020204" pitchFamily="34" charset="0"/>
            </a:endParaRPr>
          </a:p>
        </p:txBody>
      </p:sp>
      <p:sp>
        <p:nvSpPr>
          <p:cNvPr id="18" name="AutoShape 2" descr="data:image/jpeg;base64,/9j/4AAQSkZJRgABAQAAAQABAAD/2wCEAAkGBxMTEhUSExMWFhUVGBoaGBcYGBUYGBcbHRgXFxcgGRgeHyggGBonHhgYIjEhJSkrLi4uGiAzODMtNygtLisBCgoKBQUFDgUFDisZExkrKysrKysrKysrKysrKysrKysrKysrKysrKysrKysrKysrKysrKysrKysrKysrKysrK//AABEIAPEA0QMBIgACEQEDEQH/xAAcAAAABwEBAAAAAAAAAAAAAAAAAQIEBQYHAwj/xABDEAACAQIEBAQEAwYEBAUFAAABAhEDIQAEEjEFIkFRBhMyYUJxgZEHFCMzUmKhsfBygsHxQ5LR4RWissLSJFODk7P/xAAUAQEAAAAAAAAAAAAAAAAAAAAA/8QAFBEBAAAAAAAAAAAAAAAAAAAAAP/aAAwDAQACEQMRAD8A2o74AOAcDUMAkpM7f9sF7dRhRbCVf54AFLj2/v8A64UV/rg5weATpwkrhc/1wCcAAMIwmrWVQWYhVEkkkAADqSdhijeIfxUyWXJWmTmH/gICC0iXPfuAR74C9xghjHK/4icRrtFJaVCdgYYr/jLi5P8ACMGOIZ6oAXz9ZT10hURvbUaafywGxHf2wYOMSOZzMj/6zMFu/nR/Sr7dsP6HEs+t0zlY+x8uoP503aPrgNfnBjGY5Px/mqdRVr06dWn8RpqyVVG0hCSHA3PpMTAJsdE4fxCnXpipSdXRtipn5j2INiDcYB2Dg1wkHBrgFYE4E4SWwALXjCjjmhvjpgCwFwZwQOALB4M4LAHOBgTgYBJUYS4GCL2nCaKgxGAUFx0jCFf+/rjoMAQGARgA4S74AiuGnGOJU8vRetVbSiCT3N7ADqSbAYcq8/39cZv+OdY/lKNIEAPWJaQDOim7D/zR/tgMw8Z/iDmc5UI1+XRElaIMabW1Eep/fp0G+IHhVHVWQAT1O/LMKJIgzBn4QbfWHqLzR3gHe0/S/wDe+JzgaAtYSdrlTAEAfCWnc7LvgLT4ZqLTJ1NAO7LJuOjFduu798WxcojE1BYHYqqmbdWUb/58VzIIKhBtqG5AJkWm5YlT76x7jE8zyA0ixEWLf0FQ/XVgHaNBuxH/AOTSP/6Y51aSER3/AMDe/v8A0wa1m+X/AOwdPZ1j7YKpmABfXJ7Cs3/ywEPnIBuZHQG23a2n7L9sSPhDjIyldSGApVmVay9BPKtQXPNJUEk3XpYYbcRZIiQGJ25QT9NKN/XEBnKGpWWbEEH6gg7R/QfPAeigMLGIXwnxA18nl6rXZqa64/fA0v8A+YHEzOADYSFwlf8AfHVcANOFEYROFjAFGDGCnAwB4LAwWAOcDAjAwAGCUzfHOG9sLjb2wChg8EcER2wChhJwYwQwCcY/+PWYvlqc20VSR89C7dbA/wA9vUNd0HvjIPxxUCtQJm9MgWEWebEmx6nta43AYvpAYkxIJsYBsRBMEdtrT79Z/gAglNyIgSSdgbLpFhMzpIub9TBiC595G5PqMWM/xbST7HrYeEIAGm2qTGxIBgErp+50H6HAWPKVWNwdt9ImP+XVH/Mvyw+pViw6EwPUVn62rRiHyteTy8wEkRcRERqhvawK/IYl8nTY3+EblhJ+rHzB/T5YB1l9YvoYT0DtH0AoAde39MB6rKJamY/wq382pLH3w0z3EMtRALVlJOyqquxPblp/1jHJ+PUAilkqDVOgFACxAGwCAj5zHvgFZvNlwbgx0v8A+1mUfOBiOCxOkAQBPt9On2XCKubaqJSg4AudTpsL7uXt9sGM5G+sAjfS8DrIMG3SQFH3wGp/hLng2VqUZvRqn/lcLVBA/d1M4/ynF6Bxkn4YcTVc41LUkVkIkFSS6c4EiSeU1LEn041dGM4DrgxjnO2FYA8KwicAnAKjBxgYLAGMFGBgYBUYGCnAwBasCmZwWjCkGAE4KcDTgtNsArCWbCowgpGAE4x38cq81aNOdqZNpBGpm6+/l/TTPfGu5iqqKzsQFUSSegF8efPH/E3z+dc0lCqkKCRPKl5kHeZMCwjeROAoNCkQ0R1AiZ2vBjcGFixHY4m8mVVFdhEgQANV94grCmP4fraccOCcPq1msTpuQBymDcmfhGHvA1opWJClj/w0QBiRJCXmBMaiSdyN8A+82uqq4QAOYUvedi28lSBe0CCNhgeSKi1Hq1vPzCofLSGfSx9NhIpDtMT16Q74gz5nQa4CLT1aaaGw1aQ2t7eYTAHQdJJMY7UUFLkGkLMBAACe8D4r7kqB39wjeG5F0HJSTWY1M+uqxNplUtEg2DdBbD2vlWqMHqVG1QFEaECgE2RZvJLGJJuewGO4zANj0EkEh7RBMuyj66VUTbVgU65F+aBvc2HS6L6SQRJhbDlM4BrX4e0KDVqmDAAYEAxYkimQxm0Eg9d8LOVqAWYqBEnQWta3MsAGfURH0w4FQy0FwYiZqyFgDlLaSu/UjuFM4Xl6ytBDhgLD9RwB0NzcmSbqBvHbANa+WYaXTQtVTrSolJUqAgyCvMAT9YN57Yn8v+IXE6IGvya4EA66bU2n+JkOkE/4ccTSHWBYQOZNW+55qhaSL2n64RmeE/uaQ30DT2u2o/Y4C08K/Fuk0fmMtUp3ILU2Sqg7E+l79tJOLtwPxBls2pbL1lqAbgSGX/Ehhl+oxhNTKVlsRUWO8x9IUWw1/VpVBVpu1OoCCKkhSO8Wvb4SIIscB6UGFYy/wp+JZkUuIBEZmVUrUwxRmJgB1voOx1Dl39ONMpt174DqMDCRg5wCjgYIYGAVgYTOBgAzYJWvhUYLAAnphIbCtYwIwBa8Jd4+uFkYp/jDximX1UqOl64F59FP/EdtXt03PYg1/FfiwpZI0g8VKzBQFK64u0qpubqBIBiZNpIyjLcPby2WoRTVhDBbtE3Bc2ViNwJ3uyzjnxDiaCoatSqKtSrvUOpmI35WjlUWhViNrbkqHiKmwChtNhAlkvcAFtBX3vKibBm5sA8RaSIyqWKkEEByNQ/ykEfIXPQEc2EZWpTC6aShRAMqhIho7CG3HUjuXI04c08uXMrrqEr0NMSWIJggBgDExqLPu3KMdKFA6xyjqNULUaQBOlmMMwNjUK6VAgAXOA406pB0qAerHVrhohdeiTquOWQTsCq2wPyx6aSsnUFVYMb6oZUBF+QtpFy24GG/GeIUqA0FtbDZARAJkk6tla554DGZETOIBs3XrzLHSACEWQoANgOyyZM7dz1CbzHE6SjQGO6mQxib7eWsMdrmYiy7YYV+LUuZRzBiLhbi5uWdyQTsX9RkmRtiKoZCq/pps0xdQSOwhja/88SNHwtmnMCg4Ej4Z62sAbYAJ4guJOwF9CAWHQaTtAuSYj6Yc0uPKZJqw1pYySR8Qkhdz0BSOns5T8P6sAVHWmzelWVzLdVgLH0F7G2G2c8C5lbr5biTZDeeoAYAt9B9tsBKUeIAH4TexYGIMxZZDduZptbDocVYERP0VUTb4QAWPyBOKJU4fmKP/DqKYmRqj7izGxwg52ssMSTqHXbeDIFiekkdjgL4cwagh3b5hiO3YMB9QuGVeho2Or/ML9eYepfmPtiv5DjTAgOZWNiS5G/yU+wYHr3xZ8tU1A6AYje8f5gNKg+xP0wEfrVxzhdNiA2knvEdx3m/Scar+FPHGqUmy1Riz0uemxMl6TklZBgjSTp2AjTGMmrKQ8DbusTEmZK6o0kyT0sbc0veCcSqZeulamIakSQPhdTaogG+lvrpYbQokPRSnCgcMeEZ9MxRp16ZlKihl7wRMEdCNiO4w9AwCsDBYPADB4KMHgEg4BO/tg5GEzgFAY5z/PCpvg2wFW/EPxD+Vy4VSRVrkohG4FtRHaAQJ6FgcYN4ozen9GZaxc9AdwO5N5v3xefxP42pzjEw3kDyqS9NZE1D7kkqnSNG/NjKmRySxOotJJn1GCxtB6dx9r4BsBzSSb9evUb/AEP2wtKRgzNrwT0+3z+3yxJDIKBLArFjyyLKf4hv3P8AriZ8K8FSoNbU93PLuFG2xEEWFyN/ngIPKjOUlmmK2kjorRHXlgwCBv8A9cHozlaQRVawkGVX2sYH06ffG3cJ8OeYAQFC3Bv/AGZ9/a/bEzS8JUhabzPpt2P+uAw7gvgmvUbU+1yYBM9d7AG/vjU+AeAFQLqAAGxIJMRAhZAU7zYTO3a75Dh9OmOUX6nr/th6IFsBDZDw5QpnbU0zLR/RQB/LoMTNOmBsAPkIwZF8KnAV/itFUJAWzdAq7mT1jUJvAIO++KxmSVUgQW25kOlp9JCgMyv0gC5k/K7cTMEWkkHpePYi/vAk9gYxU8wZbkMKRGtatPSP8R0AAfwlgcBUMxw2WJhASYYAU1LMdhLxBMxBYNJ98Q3FvCt94aIupBPYMsm5gwRqBjF3zOR0EK7Ea4CVIU0n7Ked9c9rbyCNjGcbqEUmU8pEKUPMKbGCCp3amTpBG0EGBpBAZfmuGvl2Acc5PLMEAbhvfcR0vPUYe/8Ah5pA1A0sskk3PuQT123/AJYuvGcgmYoQATpXWGJJJGkBwJuHWYIO5FuoxTXDJq89uVIgDZ5kqb3YECY++2AfZXNCsp8waXEaGaCC3QHXqM+0XAMdxwBvYMANgFIsOUggoDIMfcbxiGzHEWZgSbD4ZsIn+fvY/wBMP8vmtRkwREMe49Jnl7Eb/udJGAtPhXxHXyVakqMBRqVkFWk16emoyrrWbo4BFgYPbG+g4818LyxevQVQSzVaFPYyT5up+3KLnYiBuMelBgFKcCcAYMYApwMHgYBMTvgihjfHQ4AOAQKYxzzFTSrP+6CfsJx2xwza6kZf3lI+4IwHmvxHUZqnMQTr1E973aNiSZ9rwcR9HLAAg7WvAsfSLG0wI+XecTefyjqzsZBJIMwbkkSOgOkQRsZGI/yLhSJAItfebA9ttrjAMOJZcCnsqkyekGN779T0+2LPwPOVEopSp0TXcLqIBCXYzcHpeP7vXPEWXImTEKbe5ExPWQT7yD3xM8G4w1KmpR1WRJbTLWIEKovqOpQPci24IWBfxBzOUIWtkHRQQCzMSp+umLX2Jm+2Lz4f8ZJnU1UNO0NM8pAm4MH+9zjMuK8fYfovUrExdXTLuhBOkhlQ6k2Igx9MSv4PUzUzOYOkaEYdom+0d7d98BL+MPEmfpKUAFMxJbsOnNfrF+vttiucC4dm805P5xg4N21KuwBMEWUD+95Gj+MODnNq1PVpAFmsdPWYNokdd8ZlwzhuYpsyBPNK/tOc0qa2Iu13ZhBNhHSMBdqPA+I05ZM6a0X5qhba5UKGiDbpO8Ysnhzi1QkU65GpvQZ3MEkXvsAbz19px0eIEBUKKoJjmovVcBjc/pvZwPbvsMaV4VzrVgEqpLD4lsJmzKfVTYdjcC174CX8RDnCtEt6SbAgDmE7MQJJUzK3AOkxT0RtZ1OdzAYIW+khladzpJNjYjGgcbyYakxJJHKQDBgiyxIsZM/Pe2Mh41xKolSGNiIXTIso5ipixDDZt9O5jAduK8RqZcPL/psCCV9JEAxUQki4KQwJEvTIgFxiG4vxF6vnMKgCinTViZMHzGUSPlqBPUD64jcxxdqnnCqQZQwFmNUuCfcFazkbd+gxFZmrpkN8Ta2AMAkqCIvexI9r94AWzw3xkuVNQNJ8qrMQIRmgx2MG3WPe8V4iQ1U1xGhUZJkHQ9OmxkdbsRP8HzwjheYUgKsl6h0MRvpXUQqC0CQo6ACZMtiTzstTdbHXAHSVWmtMAHf1IGns/wA8BRxSkGJJtG0bjefnifyPCKhVdKu7sRpp01Ysy6TMgbC92JEAnEpw7ww9WtoRSSzjSO4DlrzMILGf9sbh4Z8NUconKoNVhz1Iu3cLN1Sdl+8m+Aq34ceBnoN+bzYHnGfLpyG8oN6ixFjUO1iQBMbnGj4AwYwAGBgxgYAYGDwMAeCODOAMAlhhJXCzgsBmf4geFyrnNUr0z+0T90n4l7gk7e57iKZlssABt7GOtu949sb46AggiQRBBuCNrjFazfgbI1DJokb2V6izPyO3tgMW8Q5PXUp0hBLLJvcRZTHWe3v3w28G8J86lrCljTflgtAmJAHXqTE/be6eMaNPLSMvQhamoa7DUFFgp1E2kHmiYJxF+AMzoVNI5ZYGPi5jYbdSBG9tj1B83hmmHOb0utTe7NpLGRI9I3M+x7YtP4T5EJQZy2qpUYu7STdjtfoAB9sI8T58JQZiY5bknaRAP0mR8tsSv4fUlTKIQVgC52FuskD3wFnNAGd7+5H9MU7jHBKtOqHVmKOY1WbT2kWPQDc3+2LJn83VRRUQU2QXaS06e4O2HWRzq1RI36jtPfAVjh3g7Ll/ONOlrnUWCLrm4nWIINz3xbEphVgbAQB7DCyQLx74YZviChRF527GzMP5rgIrxJxYJSfVtBX5zy29ySBPScY94pz1IqaBcGoYkyd/MZmJ7ASZ95HQ4t3jnN/paVMGYETeDCn25z9YGMur0tMOASSeoUqxBNmMyRaLCDAEnfAcH5gXK7sea+50kLHflkASDI7W5V4YkLED/wBxFpm4kt9JwoZp6is0LpXcE9NRPUg95MjY4L/w+rSU1GpnTcGQZv8AvL1Hy2uJO2AmeF8HrqysaausDqGi/wASyGgsYO2wnGv+FPDmXZS1R0r1SASsiKYGwUL06WJAiB1nJ+E8Gr1hTqI7KySo1SYbqQfjpNqRR31kbKcWjJVK1BqIt5oc6GVrat9Jn1UqiEQepB1cwkhsGT4dTpAimipO+kAT8z1w7UY4ZbMB0VxswBHyIBH9cdw/19sAsDB44fmOoEgWIHqB91/037TOOyOCARcHaMArBYMYAwAnAwnVgYDpgsDBab4AHtgYYVqzOCUlXpsRptzR0Im4IgjbcXG+E5ZlLAgxInSJABJJa3ub3Egg9yMBIHHDNg6G03MGPe2OpwWAwDx2zVa7OJ8tGYQTErykEAd3fUb+x7FH4eBldqZ6EEqNxqCmIj52iw7RjR/G2Ty9IS6qxrSFp6byPUdc2WGIiOpGxMUGlqy+qoCQmlQWMzJZgoHb5n/pgJ/xFmqWlkzLadSxTvJJEg/4YHX3OKiOO1/J/Ks2YFJzqVqDIHI9UabcomDttHS44hXpS6sQxOoJO9kIEn4gGMA7WGI/gNetWDQC2g3KQY5dGqnJuSukwJ9JPXAX/gNFaTCmMxmWSoOejUq6xAuCDpBWY3BO++2LVk+OUgwcHSKhgXJB5tNjsJP1uMYtmsxm6el2RjDadRV1X0MAGt2tG1pxMeFeMutLTVYybADbRKFTJ68qiOuonvgN1/OBkkbkGP8Af+eK7XYiBHLqAg9BqOk7Wg6vYiMNuDcSEil1gFYPUk6J7gxE7XO1sDjOZCkgkwQQB1i0ET8SibdowGe+Ksyz1HpB+cwRfqG5CO3xi3WD2xV8xw1qNM1HSSEVPKL6SNJuYKmUlQZBgxuQb2fxFkmzVRWUjXIMEjSwm89Qw6wRsMOaPhyq4KGkIi1iEBkP6gWZiSBLSTPusYCipwyaFR9irKCWgAyYIPvCkx2I6mMSGe8VF6Bo+VLEUxqN2DBYdr++mBtI64HHsv5NNabMyONZ0NCnWRzMBsWuQD1ERE4Pg/AMxXVq1OidUDn9FPUTMBiLmJME20gbssg3PiepRan5UKlAsoDEc8VnZB/hACHvy9iMSvhrMV62Zy6BSzLTTkUAtCQtIkEgAgDUSSBDDaRjnlPBfEWeFysEGJf9MbydLFlLfK9h0xonhPgQyNN6lMU6uYZCWZWuwkR5YAIdJKgsNthcXC48Pza2y7A06lNVhVfXYLA5oAZwBJQidjBEHEgpDATEg2dbX9/3b9DIxV8kj0i4Ct+mq1W1EF2UqQVLdKoCodRJkr0DWsC1DO0E9SOVuwqATBjZhb/04Bww5hqhX2Vxs4uYI+/Kfcg7w4y7AzaGG4/1HsY3/wBZw0QhgVZTFpU+pOoIPUWkEbEW2s9pi28+9pOA6xgYR5g1R1/r8u+F4AsDCI9sDAdZwyzVcx2WSGkwwgiGBBNoE/aYvgs1WDP5XKbHUGkN0KFZsRMyRMEDscMVzR1EMJ0HSxIJgG4Jie3Y95gxgA7NqMyzLYkWLLvBG9pkEXWeoJLdEIYTMqdqixIJtJ6Azv0JvgEbKQsD9lUuQDEAGTM3PW898JR2gqVVGmXESjza/UT0a4+sqAdLStpnUhjTfbqIbuNwZ7bRJ51eIhVabspAjYmfTI+H3tYX2jHGlVAJW4ndD0O8z/PUP8w64iOMcVXzlRuXSjBmZGMdCJHx8yRBPrPtIUbP8VbNVDWJB1TpsIVPhA6kWn3OIviVMsjLBKlVYxLGUbUbdFsoPeemLVxXg9Jf2dVtckeXo1NyiSeUkAQbzYSdtJxXcxQam0uhBBBhkMzNzEWifngKp+TFV1VnIpjmRTAqLPNAIiPv0J3xZOGcB8yBRY0nleY6iCBsNIO/v9ZMriOq8Meq0qyoQIJ/UVLtyLyhiToDWAgajNoOLlwehQ8qmBZiwJcgoUb21AEkQGuIhNsBMcOJy6FatXzCtkmYi0Cb7mYj+eM08XoPzAqBdLllbSCoFS5UL0623v8AzNxyXGqVN2LMzcuklhc+WJ2glWAYAg23OK34ozK13qMZC64UAEFjBuo+H4p6WJFsBJ8I4yapEBnZLux5dENrNwSAY1KOaYgdMSGYzVbMGKSO5JidJYAbTygiexbTv1GK94apnM11okMVIMuGLKiqoB1jd2OiSNjqm+41rIeHqK00WhVrIiiF0VmKmPYkqftgKvwzwppOupRqsx9RkLPTtP0sMWSjkMskDycyo7zWb/0MY+0YfDL5lDK1VqiTKuulvYBgYJ+eOVfjAnyxyvpZnsWZQP8A7aRNVzDQADtcXAINM6csWFFVWpUKlwjMxYBSLwSWBmNhNupgFka4UnTTqTSKIT55YIXNMQ1N2YU2hhve+8EnHfiPETp0mkKquUFNakcpLASZJLNLAkW0gQCTbEJWcVKmYyQZ6mZSmfLqO7hHadTqFk6GAUAPe5aLCMA84hmUFPWzN5WoLTppqR62zFXqMF0U5Chgtj8RaYDRcpObpZmmzLq0oqkFVpghA1MILLsHAvIWQTGIfgYoVsrUp1f00DUALemrLqQSBNwiox3tG4xYW4i+VXKhl1u4bXdbqHJQltvjJBHXATgzi1K9aiBqDU9An0sw16h77x9MceHM5pUjNQlUVGYCmJMaXJDTHMpseUnoDfERksq652vVfUKasarl7HSNZQLG62XuDpPWcSGXpU1QAqCacb02ZhvbVHPYxHxAAi5wD+k7QADWDCQp0UyQRciIkiL6N7WmAQ8y/EzyiGMrMBGBiSNSn0uNjFiB0k6cQVTyCxaKQAY2J0iJMleWWHsOZG2tYuMtU20rqg7U6+r+IcphfMgzIs1+9gsGsMAHuG9Dg2J6Qfhb+v8ALHag5HK242NuYWvHQ9xiOpVAyklSQ4MqQBr7wJgVB1HWPazzJ1dhq1KRKP8AvDsf4h/P6HAO8DCNB74GA55yqqqS23eCQOxMbDucRlbMAsNXI4E6gZRl92/dNrkWP2MhnnNlR1FT1BWiHA3HePcbW+sPUAUTpZVBkpMGm3Uo0wfkIMbalgEBXFNSdUhTZlJeAT0hTH0v00kxGEVKtNE1Go0XCuXaVEwYYmGW2+xtMG+G9TNQfiAFhpNEBlbbclQPccpO6qSDg3pOBCedc8yk0IaexJIUxYDYge0YB01enoJ10yEUllmeVRJK9RAnlN1JsQN4w1gvlM5cBCwIAYy7inUKNA5fUwGo9Bc46VAxR1BZ0UMCWQCpSIHpYgiFgxsYB2jENxVPPpOXJvWpyYWzfl1KsIBA5gFUm2+53Cd8NZmmpfWgSqVLuwuAFIVlmITTAEfFEiRg+K8EObmoSoXTNMRv2Lne4/07Xj+HVtVJ/NM10MkUmVWby4Gtg50EaHpGGty2FhiwZLiLVGNHSdSgEuRbQwlTsB5h6oJ07ncAhivifLLRqAMhAk6iJnvTgRcWNxE6jB2JaUM9coGdBEyUXvKnlNlPKSOsXMm21eJfDlHMLo0qKm4YiTF/UYJN9usjtOKxw7wI9Jy1SorVHtTC2AOlgXNpACkkiSCeknAVCtQdzHJGwI5pBltpnVG43N+nqe1uD5vVTH5dgz1IUMI0ysHnB0qQoIkTdpGwjT6fBqFFqYp0k1M8l9K64VWaSY76R/mxIZvy3BpMwlpgAgNIi69ZEgz7jAUzw14fOVc5jyixBuqvLqYYNy7RzEwLmxnYYuFLyyDWplVm5cQA0b6x1PzuPbDKhxoAGmSKlZQYj0vGzM9wm15O4MTtiOzucpN5ZqQzVdevyvMYfp3eKYuWAlPMiR9sA6qcR/MaUR9Kzzup5WGygGJ1En0mLqbsAQYDivG3oqtNufUR+lp0pTUQLmSdUEGOnNMxbjxLzWox5S0oKPTFLRGpncEki5IVUGokXY2BAhxS4e1ejSr+XNWoVSoSq6ml9Ou9wILi8jaBAjAQnizJFMxRemCxrMgltxWlNIiAFCo9ONImFbrJxaK+WVM8cwukikKrPEh1IpglTI5p81TNugvhOUpLVzlRH/4GZWquqQZNNgBpAEDSAVJJkJJG0wPhnPfma2ep3nMecyapuup0HMNjpKW7WuMB14jUpVeHZnMUqempXFLWgMBamoS1PsTqJHcj3OEcSAqZelWqVNGhGFVT8JDJ5jU2JgEyraWB9VtiCXhmKOVzBqg+Wooh73Q6zrO0rUVRTOk9lBGKJ+JXiGlmHTL5Vy1GkbvYiozGWcH/ADabAddgRIWfP/iIjZx6VP8AYuqp5hIYwFBMQ0CDNwSbgwInF2y+dSooZK9N1gSf1Dy7yTqkAE3HwG9pv52o0FHKfbmAuLypgxY2mTbV062bgHFq+VYFWdQCrFA0Tupkd9NpAvf5YDY6NcgeumSJYt+ZcMGi1iCC0AX2YTbArUtQkpqhfUVovTEndSsVAhPXdDfbDbg3HVzFLWkoFYLpL0xUWBqCMWGn3RtuhI6uZBBc05vraoadKoo7MAh1aTEMIMGT74CXoPCxDCwLDSVaf3lHw1FsSt5ERPV5kZDG4IbmMbE9HX2Ybjo1+pJgMtWvpX1HcDzEqCJIUU3nS63K3hlkXEkTvDDrCm1hIK+m4uV7029QHQgjcWCS1exwMDAwDXOyTBAZYEhfWtzzb3HyuI69IXiWaKAjUjBhCuxAkb6XlW1WMxGrtqlols0ZYyoUqJR73FiZgSomxg+9pvEZ+sdRXTJ6x5uojuNFIgiSDqFp3AN8Azr50BX50gXIFSmzGDv+zGqw3EuI2O2CatSI1Bg69L5Q6bAGCd7zfbuNzjjUqsF1xUaSDIqZskbxI8uSOxHMY3bbCTWqKQdTI0nnNR9JMCdRemBNjeymOYAwQElSrL6rCmvxLTYdIK1GRo77iB7WxCZLOJUy/LCwoRhYS9MLVBv6knWZHR1+kjlEUsrjS0Hnpk5ciDPoaEIEyRb/AJbzV80gpM8/tKSsCag5qllZfVeTqUQCRLAXgQEzRy9Nsuwb1s2YanoLK8pTA3sDZYIIYGR744ZTN0666KxsHQ1C66kqhVYrzj9m5ILfvEkd7DIRSXKebqXyy1RyeUgVahcl9WwChdY6amvviXyBpZNyA2nVVbVIADJopKpAX1wTSRbE3OA4ZLj4CtWSqSr+pX0VBSK8sckVBcGzWMbrc4fUeIuXFQBKpZJXSVELy6gpDMY1MBOm5ETa1UyvBVbMlHgU/MqaxLBWRarGWAhTOkrfpUbvh7434Yq1UqAENTpiGW2rSXIUIOzEQtwSe5MhOjjOsNUZvLgFQVVjEevS1RAGBIAmNwABM4rmb8QU0pmqzecau7FUKALpS6GBGqCIuS0ixjEhmOGKMvVp1OeutDUWZ9RaoFQuU1ElUUMqzAsxsZMsKFcUcv8AmNR11Wc07mFUSrVFQBvMJ1A3G0HpgO+a8R0Ay0iGpQFUMEAC6Q7KATqASNBlR3uSLP8AL5VtIRm1VKq+WKgAQhCvoVNUkheYsZguT0jEVx3hArVVhvMNUU2psCYckBWII9IBJcx3J+Q8SVHXNKabwcvJ2kSZ1ne/IyiLEFYmL4BPCMxTylGhTqU5GYrVhVF+UeboVyO+tJJG0k4kzVNLiKLTISkKK0Vp7K2k1NINoBkED/Le5GI7itFmzXmimQDSp1Au3xHlAO0lZIG5J736eJ2pijUzdGomij8RZjoq03I0zu0vF7xc3tIFw1mXPc3Mcw1RKg2VYUsbrtoNKAxP1kjEeGy+To1M2tenUCmqKaqShd3QlEF7HSwJI2xWeN/iH59Bhl6Bo5itKVakhgUKbU5i7tAmJhRMmIp6pUdUQO3lySFUAgTCEgbxyrIC9JE4CV8Q+N83n6aUWcKqkAgDSaj7BmCgm42AsL72OILL0SgBIvM+lp9QNm0HmBB67A9sT2SyCDUTSLiDqAIBAlQSDpEsJJBB3HUwBJ8I4eTpiYnn0irUKa15GKoY0NYRUCgHdWFwFeyfC3qgimmoRESoHLIbSYABjowO5npMrkuEu6akRGGp7QVDlQRHmEqhb1WO8GdrSOWy9qZEioFJgLrAem5iKYBWmhKFCqCdKiCQCuJtuKBTUY02DFabg1DUIaoW004qlNVJmChdIvymOuArvDs5Xy1UOkBDSJP6crUS3xEBTpJWIMjV88W7hnih6gBq0aVQk7qBqRgLsyGVIIVlYKxPpIAmccOLplKipWZX8vz3+AswU0izRWI01VFQtZzNrFYjDTKSyatLFaUJLM5cw6I7vZy0Kn7MFgGVWsRIC4ZavTcebTTMBCY0qxbVEtpCydBX1o0LvFrHFi4JUkzMzeYgEGeYCBAYgysWcN0bFL8Jq9Ks6qpcf8UCVPlgFkcU7hXVhy31EFpLGGxeeHIdc2O8xtJE61/gcAEjow63OAlMDAnBYBnn80A2iDtqJFmHYrIhgLyOlpscRebyKnmFVwQxfTNUIT8RXQQyb3B2JuIN5bOmSAQNiVbcgjfl6iImDP2kROYpsUDK0DpUVl5Db1SplYmGA2YzHUGC1kL6RUuDY+dWXUW6G5hrdDB3j4QnMeZIVUdGgErqZlcDcjWtoncG0Dph9mUrcysFcqAb1ayqQbSxBKgWbcdPTiqcZSo0hl0U1kgK7sXYT6tYAiJAEXJMxGA48W8RhRppMzCmC0uKRFELp8wIQIqCD/h9mggUbiXEWFXVqfX5gLFdUwrUzB0+lOsC5iRi31MkihgbqpMkgk+XVB1SZgDzFJ2iF9sVriNHSZ5iy3N7vpGh/cFqRUgdwLWwGmZ/LDOlaqVkNGqiE8w8xU0a30oAZLK6bmRM9cR/Hs6WANRSFemHRdNSDSVtSh4+MkSQCYAExIBxx0rZeo1Si7KrCPUdLU2gkG9wbEjp02taPDvjoFaeXzoYrTZlWoHVSthKkFYgkQCTa1wBgNQzqih5maWQ1QHQF5gHYFqgawYjUSwMRyLfmjHHhHDhVWm5keTmCxMgyLVHE9B5sOSbnmHXFdp+Psvm3XJeXUUWFCojh6jONSLAYAEHa5IOo7ATjvxzxzTyoSlSWkyLUCV1UM+tiP1QpjmABu5+IR0OAecNzbNmUqqznn0A1JWVd2FSEk6QWhr3JCi0ACS4hwGpFEgl/JXSijTzShJIkDSNUCOgC9JGK9n/ABvlNS16AcuHYKjUyEUkMFqG0xeNIvqYiQJxDcN/EJ6KlkUVWIY+W0r5b6o1IB6aUNGkKLgG18BpXD0aiya6tMCjTY1bQoV2JUKx/d0AGT02vZrl6uXzRXM02Hl1CVdWXS1lYkwTaQBMjYT3xk7+Mq4pHKEal1ftdTBnQFuQm3LJLC9rb2xX0zdSmdVKtdgysFqgkAiALSCdNi0D/TAXfM/ikQ1enUopUenUYZeogCBBJ06pa8QDa3L9cZ/RrVJZGaoFqkakljJBYq4n1FeY6oPc98ElNOvzLNpMkgRYlTck7i2HWWy8EsLCLWKyBfYNuAbWkdsBzy9BmIBtFxKmIJEyImQYPuY3kTOZLgmpfKOgvO11lZ5os0xqBJ0MJmW06Zs2Q4ehCKW8pWbRyBtQjS4AQX1BSxBYQIIuHXDxGphloLTUmqdIpOC4qKELq3LC0qjFS7QSwggiYYgxplEYfqsmohkN0qBoUMCZDFdBkHTqlDBChVCgiMrqwAC0y4dCHRNVQvFVlWXLIVIgb+knfEll8y9etQcvUFZGrLpZFVlABpqKesaZbmBIAgwSbQ0mnBqNO7UIZQgCaX/4iikv6oqAVGkCdUs0kCNUYCu0sijeQUq1Azaix0roE00Sq9NV9UsqX1tq1NAacPaChdFRULqQVSl5v7aohXyxLMxpqoZyIFlszEBjify3BJrq2YWoxKuQnI2qXChHKiEQKqSNUMWMnfVJnOM+aq0aVGfy7UyzApBmnyiSRoEMQQA1tvVYKsMs9GmC6aiojnSoKSK2nXJ0oz1DBueUBtIJsDx4ZkCDTZVp1UARHaojVBUqKrhtC+YxYBQGAgAgAg8t7LmuB03pLmNnRXdqdNQ5NRhK04IMhZjTpvYwIGJU5Va2pqlOoDSqMdAOlmbQFU8jbeWwEE7kyLYCJ/JJ5bKlF8uGYVXZaIoguOUBdJJDNaWJFtrmcWLKU/LcUySfUUPcbsp9wb/2RgUaVbygraNWlRYsbiAwLEEmR1j/AK4d5diwllggmNztInYe+A64GDnAwCa9IEe4Mg9j3H9PkTjhVrJTmEljzMEC36SzGFHzYiY9sO4xwqZZTa8TqImzH+LuPbawwEW1HWuktoDMHYqSpIDAm49KBQFGxNjYbteL0VrIaoLQikGmwiBqI1MD20i1raupETJy7M5LxoEBRFydySe0xA/hnthLUHVX0aSxJZZNj1huwJm42mb9Qzs+GaehKrBU3V1MNRInRUAeJpnULiBbUYaJxCcR8O1kgbuhUPI5kYAQy76kOsAm8h4kGGGsZYUvKO7U3JHlldcSAGXSASVt9j2wwfhDoQUArUxbQ5GqLwA5F2WSFJvEgnrgMY4hwUBoQEABoUr6YJkd3pcwNrgTcSAWXAeB0WLVaisyTCAgwTqczb4eVTPvEdMbfx7gArUW0oQ7WAZVJQkxqPcgXm5sIOKpnfD1SmwBinJCrUW2vSos6HUGaAdumxBkKGR8fyvktKIqrI0spNx7wTNxvb72DrgeQ16VCsNKeYXXTyuxDUj/AMgAjsekyLjx3w0tfTTIFJjUUFgIUiQaji5iBMkgQR2ILTHB+F5ajorZolqdZHqhQjEKAyLQ1oAWT9IrANtRInuFY8T8UfM/lzVSlrUMuukhTk06rDUZuqj7iADiGo8IVp0qWi/MC3pEdSBNzfULRO0YvX/hx8xqvkstOW0KQSw16SJ1EwCGpNfaSTtgNwkMAUTlUFiEHNAU6IJgEsQwuCL3joFCo8LYprgAaiLqIhZBUMxZSPYEExtbAp8KdlcidFKDUJVgo1QDGp1U3Ag+/XGh53gYC06SmmrhoJEElUAZpALFTrLwAen2Gc4NSCFPLYampu7OqowOk+WpeqxYABp2sxYjpAZrWyq0wsA3AsHImSIkKBPT3/lizeGuCgfr1dUIZCKIaVMtDkwrQDYc4LINyJRTyr131nWqkCLvBUr+mElRrMaCAt/eJxcRkCgVFW7BWABPmlAw50WVFFNQLb3WlT135WBs9NEZEZBBZEiyIGLgoHD3ddRVdVQNHkxoGvBflFrV/LWtorU6jF84rO6mVZF0gNFPTqYKHPwlQCurHalRDmoA5qNoqUqlFEUjyjoaEYi1RqlXSsECGB0gLiy0OGmlUoZhHpyQA3l02HnIRKpuQYLDQZG0XE4BlwbLtRJp0ypoGpUXU6F6tbo4Atq5pEkHaZOqA+4bw9EC0XGloDQPhqgrDJIIqG86ySBpIAABGBxPNIldEYLSLKwqVmEIglX8tHbeVLGQILLe9sSGcrj9s5dKUlY1Mg0w8sQDaWhRMdDbARq0arg0Q5mo6l8wq+QPLDsIQhyzOxBWRANz1vJeSaFamikim5YqipYtpAY1qpkk/FJgkr8RjBZzLKzUGVSIHKAFBTlB0k30mLW6AjYnEhUy6uUBc+ZSW5EGCQtzII1SoIm43wDPMUK1Ko/kUywdSxOpQFbU7MFQmDUYsLmB3NgD04TwYqimtVqVKnqaW0oGYlmARIBUEkDVqIAF8S9KmFAUbDuST9Sbk++DIwBEYAwMHgBGCwNWBgOk4SbYUVwTDAH/ADwBgKuDGAb1aRuFhQbsR6j0t77XPb7KpoFAAEAbY6N1whR0wChjnXy6sIZQQe+FoDhUYCocc4T51Z0VdIFNaQIsT57Ma5n+Gmk+5Jw4r5ECtrqUaDIWSkqlZq6VMIZjYai0X5RNthYxRAJIADWvF7SB/In74T+VXVr0rr21QNUdp3wEbm8mYUIAWOsk9JJBJ+fNb/thpS4CWU64kuLOXqrpUjQNOpV+EHY7nucWEjCHUxa3+mAiBw+oWsTEQfRTS02CqusiSTBZd9zhk/BhLEMzuwN6QCxNgC5JYepyZfrbfFi8gGNXN89vtsfthbpNpIHtb/vgKHlfD60nkgCoWFlLVqwUzqXWZKQoUBhYEJe2HOfyzotqbaqkAU0Opn8xhHn1DdUAAQCdp3AIxbXyxsFbQJvCifoTt9vtjoKQAEAWMyd5iJnvBInAVHgKomdOVplQaVMtUgQXPKAfYF3q/Ly0HS1sGXA0wLLsLRfr89/uccsrkVps7KLu0sxJJPYewEmALXPUnDo9fbAVHh2UfzMxUqQzU6hHwqWGrVT8xEUFwF0EFjczawJkOFUatWggcgI1PmJhmqMdiACQEtMEkmbxBmVXJp5hqhRrZQs+wm3tM37wJ2GOqpAgCIwCKNJioFQ6mi5EreIMRBH0x2pUlUBVAAGwFgMJE/2cdcACMDBA4MYAowcYIHB4BMYGFRgYDphIwMDAGMAYGBgEnBdcDAwBjcYFTAwMAnCxgYGAI4I4GBgAMF1wMDAHghgYGAGAuBgYAHAwMDAJwoYGBgAMDAwMABg8DAwAwMDAwH//2Q=="/>
          <p:cNvSpPr>
            <a:spLocks noChangeAspect="1" noChangeArrowheads="1"/>
          </p:cNvSpPr>
          <p:nvPr/>
        </p:nvSpPr>
        <p:spPr bwMode="auto">
          <a:xfrm>
            <a:off x="1685130" y="-139968"/>
            <a:ext cx="304417" cy="30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25" tIns="45662" rIns="91325" bIns="45662" numCol="1" anchor="t" anchorCtr="0" compatLnSpc="1">
            <a:prstTxWarp prst="textNoShape">
              <a:avLst/>
            </a:prstTxWarp>
          </a:bodyPr>
          <a:lstStyle/>
          <a:p>
            <a:endParaRPr lang="ru-RU" sz="1798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3EBF8D8-08B9-4832-BD82-B428BB089084}"/>
              </a:ext>
            </a:extLst>
          </p:cNvPr>
          <p:cNvSpPr/>
          <p:nvPr/>
        </p:nvSpPr>
        <p:spPr>
          <a:xfrm>
            <a:off x="4514010" y="325360"/>
            <a:ext cx="41032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 err="1">
                <a:solidFill>
                  <a:schemeClr val="accent5">
                    <a:lumMod val="50000"/>
                  </a:schemeClr>
                </a:solidFill>
              </a:rPr>
              <a:t>Ідоли</a:t>
            </a: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i="1" dirty="0" err="1">
                <a:solidFill>
                  <a:schemeClr val="accent5">
                    <a:lumMod val="50000"/>
                  </a:schemeClr>
                </a:solidFill>
              </a:rPr>
              <a:t>Френсіса</a:t>
            </a: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</a:rPr>
              <a:t> Бекона</a:t>
            </a:r>
            <a:endParaRPr lang="aa-ET" sz="32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95026AC-3EC7-4371-AA4B-8A69128C1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0" y="1772728"/>
            <a:ext cx="2649656" cy="4215362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4458ADA3-6E6C-49C1-B1EC-5806B8CC85F3}"/>
              </a:ext>
            </a:extLst>
          </p:cNvPr>
          <p:cNvSpPr/>
          <p:nvPr/>
        </p:nvSpPr>
        <p:spPr>
          <a:xfrm>
            <a:off x="2741300" y="5716795"/>
            <a:ext cx="1044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a-ET" sz="2400" dirty="0"/>
              <a:t>1605</a:t>
            </a:r>
            <a:r>
              <a:rPr lang="pl-PL" sz="2400" dirty="0"/>
              <a:t> </a:t>
            </a:r>
            <a:r>
              <a:rPr lang="ru-RU" sz="2400" dirty="0"/>
              <a:t>г.</a:t>
            </a:r>
            <a:endParaRPr lang="aa-ET" sz="24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6A712B1-5150-4886-9F48-63BE5DA9F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10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72137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0013" y="256521"/>
            <a:ext cx="6725161" cy="609296"/>
          </a:xfrm>
        </p:spPr>
        <p:txBody>
          <a:bodyPr>
            <a:normAutofit/>
          </a:bodyPr>
          <a:lstStyle/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Ідоли Племені / Роду:</a:t>
            </a:r>
            <a:endParaRPr lang="ru-RU" sz="2797" dirty="0"/>
          </a:p>
        </p:txBody>
      </p:sp>
      <p:sp>
        <p:nvSpPr>
          <p:cNvPr id="18" name="AutoShape 2" descr="data:image/jpeg;base64,/9j/4AAQSkZJRgABAQAAAQABAAD/2wCEAAkGBxMTEhUSExMWFhUVGBoaGBcYGBUYGBcbHRgXFxcgGRgeHyggGBonHhgYIjEhJSkrLi4uGiAzODMtNygtLisBCgoKBQUFDgUFDisZExkrKysrKysrKysrKysrKysrKysrKysrKysrKysrKysrKysrKysrKysrKysrKysrKysrK//AABEIAPEA0QMBIgACEQEDEQH/xAAcAAAABwEBAAAAAAAAAAAAAAAAAQIEBQYHAwj/xABDEAACAQIEBAQEAwYEBAUFAAABAhEDIQAEEjEFIkFRBhMyYUJxgZEHFCMzUmKhsfBygsHxQ5LR4RWissLSJFODk7P/xAAUAQEAAAAAAAAAAAAAAAAAAAAA/8QAFBEBAAAAAAAAAAAAAAAAAAAAAP/aAAwDAQACEQMRAD8A2o74AOAcDUMAkpM7f9sF7dRhRbCVf54AFLj2/v8A64UV/rg5weATpwkrhc/1wCcAAMIwmrWVQWYhVEkkkAADqSdhijeIfxUyWXJWmTmH/gICC0iXPfuAR74C9xghjHK/4icRrtFJaVCdgYYr/jLi5P8ACMGOIZ6oAXz9ZT10hURvbUaafywGxHf2wYOMSOZzMj/6zMFu/nR/Sr7dsP6HEs+t0zlY+x8uoP503aPrgNfnBjGY5Px/mqdRVr06dWn8RpqyVVG0hCSHA3PpMTAJsdE4fxCnXpipSdXRtipn5j2INiDcYB2Dg1wkHBrgFYE4E4SWwALXjCjjmhvjpgCwFwZwQOALB4M4LAHOBgTgYBJUYS4GCL2nCaKgxGAUFx0jCFf+/rjoMAQGARgA4S74AiuGnGOJU8vRetVbSiCT3N7ADqSbAYcq8/39cZv+OdY/lKNIEAPWJaQDOim7D/zR/tgMw8Z/iDmc5UI1+XRElaIMabW1Eep/fp0G+IHhVHVWQAT1O/LMKJIgzBn4QbfWHqLzR3gHe0/S/wDe+JzgaAtYSdrlTAEAfCWnc7LvgLT4ZqLTJ1NAO7LJuOjFduu798WxcojE1BYHYqqmbdWUb/58VzIIKhBtqG5AJkWm5YlT76x7jE8zyA0ixEWLf0FQ/XVgHaNBuxH/AOTSP/6Y51aSER3/AMDe/v8A0wa1m+X/AOwdPZ1j7YKpmABfXJ7Cs3/ywEPnIBuZHQG23a2n7L9sSPhDjIyldSGApVmVay9BPKtQXPNJUEk3XpYYbcRZIiQGJ25QT9NKN/XEBnKGpWWbEEH6gg7R/QfPAeigMLGIXwnxA18nl6rXZqa64/fA0v8A+YHEzOADYSFwlf8AfHVcANOFEYROFjAFGDGCnAwB4LAwWAOcDAjAwAGCUzfHOG9sLjb2wChg8EcER2wChhJwYwQwCcY/+PWYvlqc20VSR89C7dbA/wA9vUNd0HvjIPxxUCtQJm9MgWEWebEmx6nta43AYvpAYkxIJsYBsRBMEdtrT79Z/gAglNyIgSSdgbLpFhMzpIub9TBiC595G5PqMWM/xbST7HrYeEIAGm2qTGxIBgErp+50H6HAWPKVWNwdt9ImP+XVH/Mvyw+pViw6EwPUVn62rRiHyteTy8wEkRcRERqhvawK/IYl8nTY3+EblhJ+rHzB/T5YB1l9YvoYT0DtH0AoAde39MB6rKJamY/wq382pLH3w0z3EMtRALVlJOyqquxPblp/1jHJ+PUAilkqDVOgFACxAGwCAj5zHvgFZvNlwbgx0v8A+1mUfOBiOCxOkAQBPt9On2XCKubaqJSg4AudTpsL7uXt9sGM5G+sAjfS8DrIMG3SQFH3wGp/hLng2VqUZvRqn/lcLVBA/d1M4/ynF6Bxkn4YcTVc41LUkVkIkFSS6c4EiSeU1LEn041dGM4DrgxjnO2FYA8KwicAnAKjBxgYLAGMFGBgYBUYGCnAwBasCmZwWjCkGAE4KcDTgtNsArCWbCowgpGAE4x38cq81aNOdqZNpBGpm6+/l/TTPfGu5iqqKzsQFUSSegF8efPH/E3z+dc0lCqkKCRPKl5kHeZMCwjeROAoNCkQ0R1AiZ2vBjcGFixHY4m8mVVFdhEgQANV94grCmP4fraccOCcPq1msTpuQBymDcmfhGHvA1opWJClj/w0QBiRJCXmBMaiSdyN8A+82uqq4QAOYUvedi28lSBe0CCNhgeSKi1Hq1vPzCofLSGfSx9NhIpDtMT16Q74gz5nQa4CLT1aaaGw1aQ2t7eYTAHQdJJMY7UUFLkGkLMBAACe8D4r7kqB39wjeG5F0HJSTWY1M+uqxNplUtEg2DdBbD2vlWqMHqVG1QFEaECgE2RZvJLGJJuewGO4zANj0EkEh7RBMuyj66VUTbVgU65F+aBvc2HS6L6SQRJhbDlM4BrX4e0KDVqmDAAYEAxYkimQxm0Eg9d8LOVqAWYqBEnQWta3MsAGfURH0w4FQy0FwYiZqyFgDlLaSu/UjuFM4Xl6ytBDhgLD9RwB0NzcmSbqBvHbANa+WYaXTQtVTrSolJUqAgyCvMAT9YN57Yn8v+IXE6IGvya4EA66bU2n+JkOkE/4ccTSHWBYQOZNW+55qhaSL2n64RmeE/uaQ30DT2u2o/Y4C08K/Fuk0fmMtUp3ILU2Sqg7E+l79tJOLtwPxBls2pbL1lqAbgSGX/Ehhl+oxhNTKVlsRUWO8x9IUWw1/VpVBVpu1OoCCKkhSO8Wvb4SIIscB6UGFYy/wp+JZkUuIBEZmVUrUwxRmJgB1voOx1Dl39ONMpt174DqMDCRg5wCjgYIYGAVgYTOBgAzYJWvhUYLAAnphIbCtYwIwBa8Jd4+uFkYp/jDximX1UqOl64F59FP/EdtXt03PYg1/FfiwpZI0g8VKzBQFK64u0qpubqBIBiZNpIyjLcPby2WoRTVhDBbtE3Bc2ViNwJ3uyzjnxDiaCoatSqKtSrvUOpmI35WjlUWhViNrbkqHiKmwChtNhAlkvcAFtBX3vKibBm5sA8RaSIyqWKkEEByNQ/ykEfIXPQEc2EZWpTC6aShRAMqhIho7CG3HUjuXI04c08uXMrrqEr0NMSWIJggBgDExqLPu3KMdKFA6xyjqNULUaQBOlmMMwNjUK6VAgAXOA406pB0qAerHVrhohdeiTquOWQTsCq2wPyx6aSsnUFVYMb6oZUBF+QtpFy24GG/GeIUqA0FtbDZARAJkk6tla554DGZETOIBs3XrzLHSACEWQoANgOyyZM7dz1CbzHE6SjQGO6mQxib7eWsMdrmYiy7YYV+LUuZRzBiLhbi5uWdyQTsX9RkmRtiKoZCq/pps0xdQSOwhja/88SNHwtmnMCg4Ej4Z62sAbYAJ4guJOwF9CAWHQaTtAuSYj6Yc0uPKZJqw1pYySR8Qkhdz0BSOns5T8P6sAVHWmzelWVzLdVgLH0F7G2G2c8C5lbr5biTZDeeoAYAt9B9tsBKUeIAH4TexYGIMxZZDduZptbDocVYERP0VUTb4QAWPyBOKJU4fmKP/DqKYmRqj7izGxwg52ssMSTqHXbeDIFiekkdjgL4cwagh3b5hiO3YMB9QuGVeho2Or/ML9eYepfmPtiv5DjTAgOZWNiS5G/yU+wYHr3xZ8tU1A6AYje8f5gNKg+xP0wEfrVxzhdNiA2knvEdx3m/Scar+FPHGqUmy1Riz0uemxMl6TklZBgjSTp2AjTGMmrKQ8DbusTEmZK6o0kyT0sbc0veCcSqZeulamIakSQPhdTaogG+lvrpYbQokPRSnCgcMeEZ9MxRp16ZlKihl7wRMEdCNiO4w9AwCsDBYPADB4KMHgEg4BO/tg5GEzgFAY5z/PCpvg2wFW/EPxD+Vy4VSRVrkohG4FtRHaAQJ6FgcYN4ozen9GZaxc9AdwO5N5v3xefxP42pzjEw3kDyqS9NZE1D7kkqnSNG/NjKmRySxOotJJn1GCxtB6dx9r4BsBzSSb9evUb/AEP2wtKRgzNrwT0+3z+3yxJDIKBLArFjyyLKf4hv3P8AriZ8K8FSoNbU93PLuFG2xEEWFyN/ngIPKjOUlmmK2kjorRHXlgwCBv8A9cHozlaQRVawkGVX2sYH06ffG3cJ8OeYAQFC3Bv/AGZ9/a/bEzS8JUhabzPpt2P+uAw7gvgmvUbU+1yYBM9d7AG/vjU+AeAFQLqAAGxIJMRAhZAU7zYTO3a75Dh9OmOUX6nr/th6IFsBDZDw5QpnbU0zLR/RQB/LoMTNOmBsAPkIwZF8KnAV/itFUJAWzdAq7mT1jUJvAIO++KxmSVUgQW25kOlp9JCgMyv0gC5k/K7cTMEWkkHpePYi/vAk9gYxU8wZbkMKRGtatPSP8R0AAfwlgcBUMxw2WJhASYYAU1LMdhLxBMxBYNJ98Q3FvCt94aIupBPYMsm5gwRqBjF3zOR0EK7Ea4CVIU0n7Ked9c9rbyCNjGcbqEUmU8pEKUPMKbGCCp3amTpBG0EGBpBAZfmuGvl2Acc5PLMEAbhvfcR0vPUYe/8Ah5pA1A0sskk3PuQT123/AJYuvGcgmYoQATpXWGJJJGkBwJuHWYIO5FuoxTXDJq89uVIgDZ5kqb3YECY++2AfZXNCsp8waXEaGaCC3QHXqM+0XAMdxwBvYMANgFIsOUggoDIMfcbxiGzHEWZgSbD4ZsIn+fvY/wBMP8vmtRkwREMe49Jnl7Eb/udJGAtPhXxHXyVakqMBRqVkFWk16emoyrrWbo4BFgYPbG+g4818LyxevQVQSzVaFPYyT5up+3KLnYiBuMelBgFKcCcAYMYApwMHgYBMTvgihjfHQ4AOAQKYxzzFTSrP+6CfsJx2xwza6kZf3lI+4IwHmvxHUZqnMQTr1E973aNiSZ9rwcR9HLAAg7WvAsfSLG0wI+XecTefyjqzsZBJIMwbkkSOgOkQRsZGI/yLhSJAItfebA9ttrjAMOJZcCnsqkyekGN779T0+2LPwPOVEopSp0TXcLqIBCXYzcHpeP7vXPEWXImTEKbe5ExPWQT7yD3xM8G4w1KmpR1WRJbTLWIEKovqOpQPci24IWBfxBzOUIWtkHRQQCzMSp+umLX2Jm+2Lz4f8ZJnU1UNO0NM8pAm4MH+9zjMuK8fYfovUrExdXTLuhBOkhlQ6k2Igx9MSv4PUzUzOYOkaEYdom+0d7d98BL+MPEmfpKUAFMxJbsOnNfrF+vttiucC4dm805P5xg4N21KuwBMEWUD+95Gj+MODnNq1PVpAFmsdPWYNokdd8ZlwzhuYpsyBPNK/tOc0qa2Iu13ZhBNhHSMBdqPA+I05ZM6a0X5qhba5UKGiDbpO8Ysnhzi1QkU65GpvQZ3MEkXvsAbz19px0eIEBUKKoJjmovVcBjc/pvZwPbvsMaV4VzrVgEqpLD4lsJmzKfVTYdjcC174CX8RDnCtEt6SbAgDmE7MQJJUzK3AOkxT0RtZ1OdzAYIW+khladzpJNjYjGgcbyYakxJJHKQDBgiyxIsZM/Pe2Mh41xKolSGNiIXTIso5ipixDDZt9O5jAduK8RqZcPL/psCCV9JEAxUQki4KQwJEvTIgFxiG4vxF6vnMKgCinTViZMHzGUSPlqBPUD64jcxxdqnnCqQZQwFmNUuCfcFazkbd+gxFZmrpkN8Ta2AMAkqCIvexI9r94AWzw3xkuVNQNJ8qrMQIRmgx2MG3WPe8V4iQ1U1xGhUZJkHQ9OmxkdbsRP8HzwjheYUgKsl6h0MRvpXUQqC0CQo6ACZMtiTzstTdbHXAHSVWmtMAHf1IGns/wA8BRxSkGJJtG0bjefnifyPCKhVdKu7sRpp01Ysy6TMgbC92JEAnEpw7ww9WtoRSSzjSO4DlrzMILGf9sbh4Z8NUconKoNVhz1Iu3cLN1Sdl+8m+Aq34ceBnoN+bzYHnGfLpyG8oN6ixFjUO1iQBMbnGj4AwYwAGBgxgYAYGDwMAeCODOAMAlhhJXCzgsBmf4geFyrnNUr0z+0T90n4l7gk7e57iKZlssABt7GOtu949sb46AggiQRBBuCNrjFazfgbI1DJokb2V6izPyO3tgMW8Q5PXUp0hBLLJvcRZTHWe3v3w28G8J86lrCljTflgtAmJAHXqTE/be6eMaNPLSMvQhamoa7DUFFgp1E2kHmiYJxF+AMzoVNI5ZYGPi5jYbdSBG9tj1B83hmmHOb0utTe7NpLGRI9I3M+x7YtP4T5EJQZy2qpUYu7STdjtfoAB9sI8T58JQZiY5bknaRAP0mR8tsSv4fUlTKIQVgC52FuskD3wFnNAGd7+5H9MU7jHBKtOqHVmKOY1WbT2kWPQDc3+2LJn83VRRUQU2QXaS06e4O2HWRzq1RI36jtPfAVjh3g7Ll/ONOlrnUWCLrm4nWIINz3xbEphVgbAQB7DCyQLx74YZviChRF527GzMP5rgIrxJxYJSfVtBX5zy29ySBPScY94pz1IqaBcGoYkyd/MZmJ7ASZ95HQ4t3jnN/paVMGYETeDCn25z9YGMur0tMOASSeoUqxBNmMyRaLCDAEnfAcH5gXK7sea+50kLHflkASDI7W5V4YkLED/wBxFpm4kt9JwoZp6is0LpXcE9NRPUg95MjY4L/w+rSU1GpnTcGQZv8AvL1Hy2uJO2AmeF8HrqysaausDqGi/wASyGgsYO2wnGv+FPDmXZS1R0r1SASsiKYGwUL06WJAiB1nJ+E8Gr1hTqI7KySo1SYbqQfjpNqRR31kbKcWjJVK1BqIt5oc6GVrat9Jn1UqiEQepB1cwkhsGT4dTpAimipO+kAT8z1w7UY4ZbMB0VxswBHyIBH9cdw/19sAsDB44fmOoEgWIHqB91/037TOOyOCARcHaMArBYMYAwAnAwnVgYDpgsDBab4AHtgYYVqzOCUlXpsRptzR0Im4IgjbcXG+E5ZlLAgxInSJABJJa3ub3Egg9yMBIHHDNg6G03MGPe2OpwWAwDx2zVa7OJ8tGYQTErykEAd3fUb+x7FH4eBldqZ6EEqNxqCmIj52iw7RjR/G2Ty9IS6qxrSFp6byPUdc2WGIiOpGxMUGlqy+qoCQmlQWMzJZgoHb5n/pgJ/xFmqWlkzLadSxTvJJEg/4YHX3OKiOO1/J/Ks2YFJzqVqDIHI9UabcomDttHS44hXpS6sQxOoJO9kIEn4gGMA7WGI/gNetWDQC2g3KQY5dGqnJuSukwJ9JPXAX/gNFaTCmMxmWSoOejUq6xAuCDpBWY3BO++2LVk+OUgwcHSKhgXJB5tNjsJP1uMYtmsxm6el2RjDadRV1X0MAGt2tG1pxMeFeMutLTVYybADbRKFTJ68qiOuonvgN1/OBkkbkGP8Af+eK7XYiBHLqAg9BqOk7Wg6vYiMNuDcSEil1gFYPUk6J7gxE7XO1sDjOZCkgkwQQB1i0ET8SibdowGe+Ksyz1HpB+cwRfqG5CO3xi3WD2xV8xw1qNM1HSSEVPKL6SNJuYKmUlQZBgxuQb2fxFkmzVRWUjXIMEjSwm89Qw6wRsMOaPhyq4KGkIi1iEBkP6gWZiSBLSTPusYCipwyaFR9irKCWgAyYIPvCkx2I6mMSGe8VF6Bo+VLEUxqN2DBYdr++mBtI64HHsv5NNabMyONZ0NCnWRzMBsWuQD1ERE4Pg/AMxXVq1OidUDn9FPUTMBiLmJME20gbssg3PiepRan5UKlAsoDEc8VnZB/hACHvy9iMSvhrMV62Zy6BSzLTTkUAtCQtIkEgAgDUSSBDDaRjnlPBfEWeFysEGJf9MbydLFlLfK9h0xonhPgQyNN6lMU6uYZCWZWuwkR5YAIdJKgsNthcXC48Pza2y7A06lNVhVfXYLA5oAZwBJQidjBEHEgpDATEg2dbX9/3b9DIxV8kj0i4Ct+mq1W1EF2UqQVLdKoCodRJkr0DWsC1DO0E9SOVuwqATBjZhb/04Bww5hqhX2Vxs4uYI+/Kfcg7w4y7AzaGG4/1HsY3/wBZw0QhgVZTFpU+pOoIPUWkEbEW2s9pi28+9pOA6xgYR5g1R1/r8u+F4AsDCI9sDAdZwyzVcx2WSGkwwgiGBBNoE/aYvgs1WDP5XKbHUGkN0KFZsRMyRMEDscMVzR1EMJ0HSxIJgG4Jie3Y95gxgA7NqMyzLYkWLLvBG9pkEXWeoJLdEIYTMqdqixIJtJ6Azv0JvgEbKQsD9lUuQDEAGTM3PW898JR2gqVVGmXESjza/UT0a4+sqAdLStpnUhjTfbqIbuNwZ7bRJ51eIhVabspAjYmfTI+H3tYX2jHGlVAJW4ndD0O8z/PUP8w64iOMcVXzlRuXSjBmZGMdCJHx8yRBPrPtIUbP8VbNVDWJB1TpsIVPhA6kWn3OIviVMsjLBKlVYxLGUbUbdFsoPeemLVxXg9Jf2dVtckeXo1NyiSeUkAQbzYSdtJxXcxQam0uhBBBhkMzNzEWifngKp+TFV1VnIpjmRTAqLPNAIiPv0J3xZOGcB8yBRY0nleY6iCBsNIO/v9ZMriOq8Meq0qyoQIJ/UVLtyLyhiToDWAgajNoOLlwehQ8qmBZiwJcgoUb21AEkQGuIhNsBMcOJy6FatXzCtkmYi0Cb7mYj+eM08XoPzAqBdLllbSCoFS5UL0623v8AzNxyXGqVN2LMzcuklhc+WJ2glWAYAg23OK34ozK13qMZC64UAEFjBuo+H4p6WJFsBJ8I4yapEBnZLux5dENrNwSAY1KOaYgdMSGYzVbMGKSO5JidJYAbTygiexbTv1GK94apnM11okMVIMuGLKiqoB1jd2OiSNjqm+41rIeHqK00WhVrIiiF0VmKmPYkqftgKvwzwppOupRqsx9RkLPTtP0sMWSjkMskDycyo7zWb/0MY+0YfDL5lDK1VqiTKuulvYBgYJ+eOVfjAnyxyvpZnsWZQP8A7aRNVzDQADtcXAINM6csWFFVWpUKlwjMxYBSLwSWBmNhNupgFka4UnTTqTSKIT55YIXNMQ1N2YU2hhve+8EnHfiPETp0mkKquUFNakcpLASZJLNLAkW0gQCTbEJWcVKmYyQZ6mZSmfLqO7hHadTqFk6GAUAPe5aLCMA84hmUFPWzN5WoLTppqR62zFXqMF0U5Chgtj8RaYDRcpObpZmmzLq0oqkFVpghA1MILLsHAvIWQTGIfgYoVsrUp1f00DUALemrLqQSBNwiox3tG4xYW4i+VXKhl1u4bXdbqHJQltvjJBHXATgzi1K9aiBqDU9An0sw16h77x9MceHM5pUjNQlUVGYCmJMaXJDTHMpseUnoDfERksq652vVfUKasarl7HSNZQLG62XuDpPWcSGXpU1QAqCacb02ZhvbVHPYxHxAAi5wD+k7QADWDCQp0UyQRciIkiL6N7WmAQ8y/EzyiGMrMBGBiSNSn0uNjFiB0k6cQVTyCxaKQAY2J0iJMleWWHsOZG2tYuMtU20rqg7U6+r+IcphfMgzIs1+9gsGsMAHuG9Dg2J6Qfhb+v8ALHag5HK242NuYWvHQ9xiOpVAyklSQ4MqQBr7wJgVB1HWPazzJ1dhq1KRKP8AvDsf4h/P6HAO8DCNB74GA55yqqqS23eCQOxMbDucRlbMAsNXI4E6gZRl92/dNrkWP2MhnnNlR1FT1BWiHA3HePcbW+sPUAUTpZVBkpMGm3Uo0wfkIMbalgEBXFNSdUhTZlJeAT0hTH0v00kxGEVKtNE1Go0XCuXaVEwYYmGW2+xtMG+G9TNQfiAFhpNEBlbbclQPccpO6qSDg3pOBCedc8yk0IaexJIUxYDYge0YB01enoJ10yEUllmeVRJK9RAnlN1JsQN4w1gvlM5cBCwIAYy7inUKNA5fUwGo9Bc46VAxR1BZ0UMCWQCpSIHpYgiFgxsYB2jENxVPPpOXJvWpyYWzfl1KsIBA5gFUm2+53Cd8NZmmpfWgSqVLuwuAFIVlmITTAEfFEiRg+K8EObmoSoXTNMRv2Lne4/07Xj+HVtVJ/NM10MkUmVWby4Gtg50EaHpGGty2FhiwZLiLVGNHSdSgEuRbQwlTsB5h6oJ07ncAhivifLLRqAMhAk6iJnvTgRcWNxE6jB2JaUM9coGdBEyUXvKnlNlPKSOsXMm21eJfDlHMLo0qKm4YiTF/UYJN9usjtOKxw7wI9Jy1SorVHtTC2AOlgXNpACkkiSCeknAVCtQdzHJGwI5pBltpnVG43N+nqe1uD5vVTH5dgz1IUMI0ysHnB0qQoIkTdpGwjT6fBqFFqYp0k1M8l9K64VWaSY76R/mxIZvy3BpMwlpgAgNIi69ZEgz7jAUzw14fOVc5jyixBuqvLqYYNy7RzEwLmxnYYuFLyyDWplVm5cQA0b6x1PzuPbDKhxoAGmSKlZQYj0vGzM9wm15O4MTtiOzucpN5ZqQzVdevyvMYfp3eKYuWAlPMiR9sA6qcR/MaUR9Kzzup5WGygGJ1En0mLqbsAQYDivG3oqtNufUR+lp0pTUQLmSdUEGOnNMxbjxLzWox5S0oKPTFLRGpncEki5IVUGokXY2BAhxS4e1ejSr+XNWoVSoSq6ml9Ou9wILi8jaBAjAQnizJFMxRemCxrMgltxWlNIiAFCo9ONImFbrJxaK+WVM8cwukikKrPEh1IpglTI5p81TNugvhOUpLVzlRH/4GZWquqQZNNgBpAEDSAVJJkJJG0wPhnPfma2ep3nMecyapuup0HMNjpKW7WuMB14jUpVeHZnMUqempXFLWgMBamoS1PsTqJHcj3OEcSAqZelWqVNGhGFVT8JDJ5jU2JgEyraWB9VtiCXhmKOVzBqg+Wooh73Q6zrO0rUVRTOk9lBGKJ+JXiGlmHTL5Vy1GkbvYiozGWcH/ADabAddgRIWfP/iIjZx6VP8AYuqp5hIYwFBMQ0CDNwSbgwInF2y+dSooZK9N1gSf1Dy7yTqkAE3HwG9pv52o0FHKfbmAuLypgxY2mTbV062bgHFq+VYFWdQCrFA0Tupkd9NpAvf5YDY6NcgeumSJYt+ZcMGi1iCC0AX2YTbArUtQkpqhfUVovTEndSsVAhPXdDfbDbg3HVzFLWkoFYLpL0xUWBqCMWGn3RtuhI6uZBBc05vraoadKoo7MAh1aTEMIMGT74CXoPCxDCwLDSVaf3lHw1FsSt5ERPV5kZDG4IbmMbE9HX2Ybjo1+pJgMtWvpX1HcDzEqCJIUU3nS63K3hlkXEkTvDDrCm1hIK+m4uV7029QHQgjcWCS1exwMDAwDXOyTBAZYEhfWtzzb3HyuI69IXiWaKAjUjBhCuxAkb6XlW1WMxGrtqlols0ZYyoUqJR73FiZgSomxg+9pvEZ+sdRXTJ6x5uojuNFIgiSDqFp3AN8Azr50BX50gXIFSmzGDv+zGqw3EuI2O2CatSI1Bg69L5Q6bAGCd7zfbuNzjjUqsF1xUaSDIqZskbxI8uSOxHMY3bbCTWqKQdTI0nnNR9JMCdRemBNjeymOYAwQElSrL6rCmvxLTYdIK1GRo77iB7WxCZLOJUy/LCwoRhYS9MLVBv6knWZHR1+kjlEUsrjS0Hnpk5ciDPoaEIEyRb/AJbzV80gpM8/tKSsCag5qllZfVeTqUQCRLAXgQEzRy9Nsuwb1s2YanoLK8pTA3sDZYIIYGR744ZTN0666KxsHQ1C66kqhVYrzj9m5ILfvEkd7DIRSXKebqXyy1RyeUgVahcl9WwChdY6amvviXyBpZNyA2nVVbVIADJopKpAX1wTSRbE3OA4ZLj4CtWSqSr+pX0VBSK8sckVBcGzWMbrc4fUeIuXFQBKpZJXSVELy6gpDMY1MBOm5ETa1UyvBVbMlHgU/MqaxLBWRarGWAhTOkrfpUbvh7434Yq1UqAENTpiGW2rSXIUIOzEQtwSe5MhOjjOsNUZvLgFQVVjEevS1RAGBIAmNwABM4rmb8QU0pmqzecau7FUKALpS6GBGqCIuS0ixjEhmOGKMvVp1OeutDUWZ9RaoFQuU1ElUUMqzAsxsZMsKFcUcv8AmNR11Wc07mFUSrVFQBvMJ1A3G0HpgO+a8R0Ay0iGpQFUMEAC6Q7KATqASNBlR3uSLP8AL5VtIRm1VKq+WKgAQhCvoVNUkheYsZguT0jEVx3hArVVhvMNUU2psCYckBWII9IBJcx3J+Q8SVHXNKabwcvJ2kSZ1ne/IyiLEFYmL4BPCMxTylGhTqU5GYrVhVF+UeboVyO+tJJG0k4kzVNLiKLTISkKK0Vp7K2k1NINoBkED/Le5GI7itFmzXmimQDSp1Au3xHlAO0lZIG5J736eJ2pijUzdGomij8RZjoq03I0zu0vF7xc3tIFw1mXPc3Mcw1RKg2VYUsbrtoNKAxP1kjEeGy+To1M2tenUCmqKaqShd3QlEF7HSwJI2xWeN/iH59Bhl6Bo5itKVakhgUKbU5i7tAmJhRMmIp6pUdUQO3lySFUAgTCEgbxyrIC9JE4CV8Q+N83n6aUWcKqkAgDSaj7BmCgm42AsL72OILL0SgBIvM+lp9QNm0HmBB67A9sT2SyCDUTSLiDqAIBAlQSDpEsJJBB3HUwBJ8I4eTpiYnn0irUKa15GKoY0NYRUCgHdWFwFeyfC3qgimmoRESoHLIbSYABjowO5npMrkuEu6akRGGp7QVDlQRHmEqhb1WO8GdrSOWy9qZEioFJgLrAem5iKYBWmhKFCqCdKiCQCuJtuKBTUY02DFabg1DUIaoW004qlNVJmChdIvymOuArvDs5Xy1UOkBDSJP6crUS3xEBTpJWIMjV88W7hnih6gBq0aVQk7qBqRgLsyGVIIVlYKxPpIAmccOLplKipWZX8vz3+AswU0izRWI01VFQtZzNrFYjDTKSyatLFaUJLM5cw6I7vZy0Kn7MFgGVWsRIC4ZavTcebTTMBCY0qxbVEtpCydBX1o0LvFrHFi4JUkzMzeYgEGeYCBAYgysWcN0bFL8Jq9Ks6qpcf8UCVPlgFkcU7hXVhy31EFpLGGxeeHIdc2O8xtJE61/gcAEjow63OAlMDAnBYBnn80A2iDtqJFmHYrIhgLyOlpscRebyKnmFVwQxfTNUIT8RXQQyb3B2JuIN5bOmSAQNiVbcgjfl6iImDP2kROYpsUDK0DpUVl5Db1SplYmGA2YzHUGC1kL6RUuDY+dWXUW6G5hrdDB3j4QnMeZIVUdGgErqZlcDcjWtoncG0Dph9mUrcysFcqAb1ayqQbSxBKgWbcdPTiqcZSo0hl0U1kgK7sXYT6tYAiJAEXJMxGA48W8RhRppMzCmC0uKRFELp8wIQIqCD/h9mggUbiXEWFXVqfX5gLFdUwrUzB0+lOsC5iRi31MkihgbqpMkgk+XVB1SZgDzFJ2iF9sVriNHSZ5iy3N7vpGh/cFqRUgdwLWwGmZ/LDOlaqVkNGqiE8w8xU0a30oAZLK6bmRM9cR/Hs6WANRSFemHRdNSDSVtSh4+MkSQCYAExIBxx0rZeo1Si7KrCPUdLU2gkG9wbEjp02taPDvjoFaeXzoYrTZlWoHVSthKkFYgkQCTa1wBgNQzqih5maWQ1QHQF5gHYFqgawYjUSwMRyLfmjHHhHDhVWm5keTmCxMgyLVHE9B5sOSbnmHXFdp+Psvm3XJeXUUWFCojh6jONSLAYAEHa5IOo7ATjvxzxzTyoSlSWkyLUCV1UM+tiP1QpjmABu5+IR0OAecNzbNmUqqznn0A1JWVd2FSEk6QWhr3JCi0ACS4hwGpFEgl/JXSijTzShJIkDSNUCOgC9JGK9n/ABvlNS16AcuHYKjUyEUkMFqG0xeNIvqYiQJxDcN/EJ6KlkUVWIY+W0r5b6o1IB6aUNGkKLgG18BpXD0aiya6tMCjTY1bQoV2JUKx/d0AGT02vZrl6uXzRXM02Hl1CVdWXS1lYkwTaQBMjYT3xk7+Mq4pHKEal1ftdTBnQFuQm3LJLC9rb2xX0zdSmdVKtdgysFqgkAiALSCdNi0D/TAXfM/ikQ1enUopUenUYZeogCBBJ06pa8QDa3L9cZ/RrVJZGaoFqkakljJBYq4n1FeY6oPc98ElNOvzLNpMkgRYlTck7i2HWWy8EsLCLWKyBfYNuAbWkdsBzy9BmIBtFxKmIJEyImQYPuY3kTOZLgmpfKOgvO11lZ5os0xqBJ0MJmW06Zs2Q4ehCKW8pWbRyBtQjS4AQX1BSxBYQIIuHXDxGphloLTUmqdIpOC4qKELq3LC0qjFS7QSwggiYYgxplEYfqsmohkN0qBoUMCZDFdBkHTqlDBChVCgiMrqwAC0y4dCHRNVQvFVlWXLIVIgb+knfEll8y9etQcvUFZGrLpZFVlABpqKesaZbmBIAgwSbQ0mnBqNO7UIZQgCaX/4iikv6oqAVGkCdUs0kCNUYCu0sijeQUq1Azaix0roE00Sq9NV9UsqX1tq1NAacPaChdFRULqQVSl5v7aohXyxLMxpqoZyIFlszEBjify3BJrq2YWoxKuQnI2qXChHKiEQKqSNUMWMnfVJnOM+aq0aVGfy7UyzApBmnyiSRoEMQQA1tvVYKsMs9GmC6aiojnSoKSK2nXJ0oz1DBueUBtIJsDx4ZkCDTZVp1UARHaojVBUqKrhtC+YxYBQGAgAgAg8t7LmuB03pLmNnRXdqdNQ5NRhK04IMhZjTpvYwIGJU5Va2pqlOoDSqMdAOlmbQFU8jbeWwEE7kyLYCJ/JJ5bKlF8uGYVXZaIoguOUBdJJDNaWJFtrmcWLKU/LcUySfUUPcbsp9wb/2RgUaVbygraNWlRYsbiAwLEEmR1j/AK4d5diwllggmNztInYe+A64GDnAwCa9IEe4Mg9j3H9PkTjhVrJTmEljzMEC36SzGFHzYiY9sO4xwqZZTa8TqImzH+LuPbawwEW1HWuktoDMHYqSpIDAm49KBQFGxNjYbteL0VrIaoLQikGmwiBqI1MD20i1raupETJy7M5LxoEBRFydySe0xA/hnthLUHVX0aSxJZZNj1huwJm42mb9Qzs+GaehKrBU3V1MNRInRUAeJpnULiBbUYaJxCcR8O1kgbuhUPI5kYAQy76kOsAm8h4kGGGsZYUvKO7U3JHlldcSAGXSASVt9j2wwfhDoQUArUxbQ5GqLwA5F2WSFJvEgnrgMY4hwUBoQEABoUr6YJkd3pcwNrgTcSAWXAeB0WLVaisyTCAgwTqczb4eVTPvEdMbfx7gArUW0oQ7WAZVJQkxqPcgXm5sIOKpnfD1SmwBinJCrUW2vSos6HUGaAdumxBkKGR8fyvktKIqrI0spNx7wTNxvb72DrgeQ16VCsNKeYXXTyuxDUj/AMgAjsekyLjx3w0tfTTIFJjUUFgIUiQaji5iBMkgQR2ILTHB+F5ajorZolqdZHqhQjEKAyLQ1oAWT9IrANtRInuFY8T8UfM/lzVSlrUMuukhTk06rDUZuqj7iADiGo8IVp0qWi/MC3pEdSBNzfULRO0YvX/hx8xqvkstOW0KQSw16SJ1EwCGpNfaSTtgNwkMAUTlUFiEHNAU6IJgEsQwuCL3joFCo8LYprgAaiLqIhZBUMxZSPYEExtbAp8KdlcidFKDUJVgo1QDGp1U3Ag+/XGh53gYC06SmmrhoJEElUAZpALFTrLwAen2Gc4NSCFPLYampu7OqowOk+WpeqxYABp2sxYjpAZrWyq0wsA3AsHImSIkKBPT3/lizeGuCgfr1dUIZCKIaVMtDkwrQDYc4LINyJRTyr131nWqkCLvBUr+mElRrMaCAt/eJxcRkCgVFW7BWABPmlAw50WVFFNQLb3WlT135WBs9NEZEZBBZEiyIGLgoHD3ddRVdVQNHkxoGvBflFrV/LWtorU6jF84rO6mVZF0gNFPTqYKHPwlQCurHalRDmoA5qNoqUqlFEUjyjoaEYi1RqlXSsECGB0gLiy0OGmlUoZhHpyQA3l02HnIRKpuQYLDQZG0XE4BlwbLtRJp0ypoGpUXU6F6tbo4Atq5pEkHaZOqA+4bw9EC0XGloDQPhqgrDJIIqG86ySBpIAABGBxPNIldEYLSLKwqVmEIglX8tHbeVLGQILLe9sSGcrj9s5dKUlY1Mg0w8sQDaWhRMdDbARq0arg0Q5mo6l8wq+QPLDsIQhyzOxBWRANz1vJeSaFamikim5YqipYtpAY1qpkk/FJgkr8RjBZzLKzUGVSIHKAFBTlB0k30mLW6AjYnEhUy6uUBc+ZSW5EGCQtzII1SoIm43wDPMUK1Ko/kUywdSxOpQFbU7MFQmDUYsLmB3NgD04TwYqimtVqVKnqaW0oGYlmARIBUEkDVqIAF8S9KmFAUbDuST9Sbk++DIwBEYAwMHgBGCwNWBgOk4SbYUVwTDAH/ADwBgKuDGAb1aRuFhQbsR6j0t77XPb7KpoFAAEAbY6N1whR0wChjnXy6sIZQQe+FoDhUYCocc4T51Z0VdIFNaQIsT57Ma5n+Gmk+5Jw4r5ECtrqUaDIWSkqlZq6VMIZjYai0X5RNthYxRAJIADWvF7SB/In74T+VXVr0rr21QNUdp3wEbm8mYUIAWOsk9JJBJ+fNb/thpS4CWU64kuLOXqrpUjQNOpV+EHY7nucWEjCHUxa3+mAiBw+oWsTEQfRTS02CqusiSTBZd9zhk/BhLEMzuwN6QCxNgC5JYepyZfrbfFi8gGNXN89vtsfthbpNpIHtb/vgKHlfD60nkgCoWFlLVqwUzqXWZKQoUBhYEJe2HOfyzotqbaqkAU0Opn8xhHn1DdUAAQCdp3AIxbXyxsFbQJvCifoTt9vtjoKQAEAWMyd5iJnvBInAVHgKomdOVplQaVMtUgQXPKAfYF3q/Ly0HS1sGXA0wLLsLRfr89/uccsrkVps7KLu0sxJJPYewEmALXPUnDo9fbAVHh2UfzMxUqQzU6hHwqWGrVT8xEUFwF0EFjczawJkOFUatWggcgI1PmJhmqMdiACQEtMEkmbxBmVXJp5hqhRrZQs+wm3tM37wJ2GOqpAgCIwCKNJioFQ6mi5EreIMRBH0x2pUlUBVAAGwFgMJE/2cdcACMDBA4MYAowcYIHB4BMYGFRgYDphIwMDAGMAYGBgEnBdcDAwBjcYFTAwMAnCxgYGAI4I4GBgAMF1wMDAHghgYGAGAuBgYAHAwMDAJwoYGBgAMDAwMABg8DAwAwMDAwH//2Q=="/>
          <p:cNvSpPr>
            <a:spLocks noChangeAspect="1" noChangeArrowheads="1"/>
          </p:cNvSpPr>
          <p:nvPr/>
        </p:nvSpPr>
        <p:spPr bwMode="auto">
          <a:xfrm>
            <a:off x="1685130" y="-139968"/>
            <a:ext cx="304417" cy="30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25" tIns="45662" rIns="91325" bIns="45662" numCol="1" anchor="t" anchorCtr="0" compatLnSpc="1">
            <a:prstTxWarp prst="textNoShape">
              <a:avLst/>
            </a:prstTxWarp>
          </a:bodyPr>
          <a:lstStyle/>
          <a:p>
            <a:endParaRPr lang="ru-RU" sz="1798"/>
          </a:p>
        </p:txBody>
      </p:sp>
      <p:sp>
        <p:nvSpPr>
          <p:cNvPr id="16" name="Прямоугольник 15"/>
          <p:cNvSpPr/>
          <p:nvPr/>
        </p:nvSpPr>
        <p:spPr>
          <a:xfrm>
            <a:off x="2262367" y="2437363"/>
            <a:ext cx="2682675" cy="522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97" i="1" dirty="0"/>
              <a:t>АСТРОЛОГІЯ</a:t>
            </a:r>
            <a:endParaRPr lang="en-US" sz="2797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6"/>
          <a:stretch/>
        </p:blipFill>
        <p:spPr>
          <a:xfrm>
            <a:off x="9236364" y="2437363"/>
            <a:ext cx="2955636" cy="38338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86" y="3062094"/>
            <a:ext cx="2980488" cy="2905977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458407" y="1292483"/>
            <a:ext cx="96094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/>
              <a:t>Уявлення, засновані на тому, у що вірить більшість людей</a:t>
            </a:r>
            <a:endParaRPr lang="en-US" sz="2797" i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157" y="2925845"/>
            <a:ext cx="2863378" cy="3340608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3466200" y="786558"/>
            <a:ext cx="6026989" cy="522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i="1" dirty="0">
                <a:solidFill>
                  <a:schemeClr val="accent5">
                    <a:lumMod val="50000"/>
                  </a:schemeClr>
                </a:solidFill>
              </a:rPr>
              <a:t>Помилки загальнолюдської природи</a:t>
            </a:r>
            <a:endParaRPr lang="en-US" sz="2797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317535" y="2437363"/>
            <a:ext cx="2682675" cy="522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i="1" dirty="0"/>
              <a:t>ЗАБОБОНИ</a:t>
            </a:r>
            <a:endParaRPr lang="en-US" sz="2797" i="1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F8EFB11D-6086-42F3-942C-6A74C0456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11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85481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9"/>
          <a:stretch/>
        </p:blipFill>
        <p:spPr>
          <a:xfrm>
            <a:off x="0" y="-17253"/>
            <a:ext cx="12192000" cy="68752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2460" y="600548"/>
            <a:ext cx="3900633" cy="713540"/>
          </a:xfrm>
        </p:spPr>
        <p:txBody>
          <a:bodyPr>
            <a:normAutofit/>
          </a:bodyPr>
          <a:lstStyle/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sz="2797" dirty="0" err="1">
                <a:solidFill>
                  <a:schemeClr val="bg1"/>
                </a:solidFill>
              </a:rPr>
              <a:t>Ідоли</a:t>
            </a:r>
            <a:r>
              <a:rPr lang="ru-RU" sz="2797" dirty="0">
                <a:solidFill>
                  <a:schemeClr val="bg1"/>
                </a:solidFill>
              </a:rPr>
              <a:t> </a:t>
            </a:r>
            <a:r>
              <a:rPr lang="ru-RU" sz="2797" dirty="0" err="1">
                <a:solidFill>
                  <a:schemeClr val="bg1"/>
                </a:solidFill>
              </a:rPr>
              <a:t>Печери</a:t>
            </a:r>
            <a:r>
              <a:rPr lang="ru-RU" sz="2797" dirty="0">
                <a:solidFill>
                  <a:schemeClr val="bg1"/>
                </a:solidFill>
              </a:rPr>
              <a:t>:</a:t>
            </a:r>
            <a:endParaRPr lang="ru-RU" sz="2797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AutoShape 2" descr="data:image/jpeg;base64,/9j/4AAQSkZJRgABAQAAAQABAAD/2wCEAAkGBxMTEhUSExMWFhUVGBoaGBcYGBUYGBcbHRgXFxcgGRgeHyggGBonHhgYIjEhJSkrLi4uGiAzODMtNygtLisBCgoKBQUFDgUFDisZExkrKysrKysrKysrKysrKysrKysrKysrKysrKysrKysrKysrKysrKysrKysrKysrKysrK//AABEIAPEA0QMBIgACEQEDEQH/xAAcAAAABwEBAAAAAAAAAAAAAAAAAQIEBQYHAwj/xABDEAACAQIEBAQEAwYEBAUFAAABAhEDIQAEEjEFIkFRBhMyYUJxgZEHFCMzUmKhsfBygsHxQ5LR4RWissLSJFODk7P/xAAUAQEAAAAAAAAAAAAAAAAAAAAA/8QAFBEBAAAAAAAAAAAAAAAAAAAAAP/aAAwDAQACEQMRAD8A2o74AOAcDUMAkpM7f9sF7dRhRbCVf54AFLj2/v8A64UV/rg5weATpwkrhc/1wCcAAMIwmrWVQWYhVEkkkAADqSdhijeIfxUyWXJWmTmH/gICC0iXPfuAR74C9xghjHK/4icRrtFJaVCdgYYr/jLi5P8ACMGOIZ6oAXz9ZT10hURvbUaafywGxHf2wYOMSOZzMj/6zMFu/nR/Sr7dsP6HEs+t0zlY+x8uoP503aPrgNfnBjGY5Px/mqdRVr06dWn8RpqyVVG0hCSHA3PpMTAJsdE4fxCnXpipSdXRtipn5j2INiDcYB2Dg1wkHBrgFYE4E4SWwALXjCjjmhvjpgCwFwZwQOALB4M4LAHOBgTgYBJUYS4GCL2nCaKgxGAUFx0jCFf+/rjoMAQGARgA4S74AiuGnGOJU8vRetVbSiCT3N7ADqSbAYcq8/39cZv+OdY/lKNIEAPWJaQDOim7D/zR/tgMw8Z/iDmc5UI1+XRElaIMabW1Eep/fp0G+IHhVHVWQAT1O/LMKJIgzBn4QbfWHqLzR3gHe0/S/wDe+JzgaAtYSdrlTAEAfCWnc7LvgLT4ZqLTJ1NAO7LJuOjFduu798WxcojE1BYHYqqmbdWUb/58VzIIKhBtqG5AJkWm5YlT76x7jE8zyA0ixEWLf0FQ/XVgHaNBuxH/AOTSP/6Y51aSER3/AMDe/v8A0wa1m+X/AOwdPZ1j7YKpmABfXJ7Cs3/ywEPnIBuZHQG23a2n7L9sSPhDjIyldSGApVmVay9BPKtQXPNJUEk3XpYYbcRZIiQGJ25QT9NKN/XEBnKGpWWbEEH6gg7R/QfPAeigMLGIXwnxA18nl6rXZqa64/fA0v8A+YHEzOADYSFwlf8AfHVcANOFEYROFjAFGDGCnAwB4LAwWAOcDAjAwAGCUzfHOG9sLjb2wChg8EcER2wChhJwYwQwCcY/+PWYvlqc20VSR89C7dbA/wA9vUNd0HvjIPxxUCtQJm9MgWEWebEmx6nta43AYvpAYkxIJsYBsRBMEdtrT79Z/gAglNyIgSSdgbLpFhMzpIub9TBiC595G5PqMWM/xbST7HrYeEIAGm2qTGxIBgErp+50H6HAWPKVWNwdt9ImP+XVH/Mvyw+pViw6EwPUVn62rRiHyteTy8wEkRcRERqhvawK/IYl8nTY3+EblhJ+rHzB/T5YB1l9YvoYT0DtH0AoAde39MB6rKJamY/wq382pLH3w0z3EMtRALVlJOyqquxPblp/1jHJ+PUAilkqDVOgFACxAGwCAj5zHvgFZvNlwbgx0v8A+1mUfOBiOCxOkAQBPt9On2XCKubaqJSg4AudTpsL7uXt9sGM5G+sAjfS8DrIMG3SQFH3wGp/hLng2VqUZvRqn/lcLVBA/d1M4/ynF6Bxkn4YcTVc41LUkVkIkFSS6c4EiSeU1LEn041dGM4DrgxjnO2FYA8KwicAnAKjBxgYLAGMFGBgYBUYGCnAwBasCmZwWjCkGAE4KcDTgtNsArCWbCowgpGAE4x38cq81aNOdqZNpBGpm6+/l/TTPfGu5iqqKzsQFUSSegF8efPH/E3z+dc0lCqkKCRPKl5kHeZMCwjeROAoNCkQ0R1AiZ2vBjcGFixHY4m8mVVFdhEgQANV94grCmP4fraccOCcPq1msTpuQBymDcmfhGHvA1opWJClj/w0QBiRJCXmBMaiSdyN8A+82uqq4QAOYUvedi28lSBe0CCNhgeSKi1Hq1vPzCofLSGfSx9NhIpDtMT16Q74gz5nQa4CLT1aaaGw1aQ2t7eYTAHQdJJMY7UUFLkGkLMBAACe8D4r7kqB39wjeG5F0HJSTWY1M+uqxNplUtEg2DdBbD2vlWqMHqVG1QFEaECgE2RZvJLGJJuewGO4zANj0EkEh7RBMuyj66VUTbVgU65F+aBvc2HS6L6SQRJhbDlM4BrX4e0KDVqmDAAYEAxYkimQxm0Eg9d8LOVqAWYqBEnQWta3MsAGfURH0w4FQy0FwYiZqyFgDlLaSu/UjuFM4Xl6ytBDhgLD9RwB0NzcmSbqBvHbANa+WYaXTQtVTrSolJUqAgyCvMAT9YN57Yn8v+IXE6IGvya4EA66bU2n+JkOkE/4ccTSHWBYQOZNW+55qhaSL2n64RmeE/uaQ30DT2u2o/Y4C08K/Fuk0fmMtUp3ILU2Sqg7E+l79tJOLtwPxBls2pbL1lqAbgSGX/Ehhl+oxhNTKVlsRUWO8x9IUWw1/VpVBVpu1OoCCKkhSO8Wvb4SIIscB6UGFYy/wp+JZkUuIBEZmVUrUwxRmJgB1voOx1Dl39ONMpt174DqMDCRg5wCjgYIYGAVgYTOBgAzYJWvhUYLAAnphIbCtYwIwBa8Jd4+uFkYp/jDximX1UqOl64F59FP/EdtXt03PYg1/FfiwpZI0g8VKzBQFK64u0qpubqBIBiZNpIyjLcPby2WoRTVhDBbtE3Bc2ViNwJ3uyzjnxDiaCoatSqKtSrvUOpmI35WjlUWhViNrbkqHiKmwChtNhAlkvcAFtBX3vKibBm5sA8RaSIyqWKkEEByNQ/ykEfIXPQEc2EZWpTC6aShRAMqhIho7CG3HUjuXI04c08uXMrrqEr0NMSWIJggBgDExqLPu3KMdKFA6xyjqNULUaQBOlmMMwNjUK6VAgAXOA406pB0qAerHVrhohdeiTquOWQTsCq2wPyx6aSsnUFVYMb6oZUBF+QtpFy24GG/GeIUqA0FtbDZARAJkk6tla554DGZETOIBs3XrzLHSACEWQoANgOyyZM7dz1CbzHE6SjQGO6mQxib7eWsMdrmYiy7YYV+LUuZRzBiLhbi5uWdyQTsX9RkmRtiKoZCq/pps0xdQSOwhja/88SNHwtmnMCg4Ej4Z62sAbYAJ4guJOwF9CAWHQaTtAuSYj6Yc0uPKZJqw1pYySR8Qkhdz0BSOns5T8P6sAVHWmzelWVzLdVgLH0F7G2G2c8C5lbr5biTZDeeoAYAt9B9tsBKUeIAH4TexYGIMxZZDduZptbDocVYERP0VUTb4QAWPyBOKJU4fmKP/DqKYmRqj7izGxwg52ssMSTqHXbeDIFiekkdjgL4cwagh3b5hiO3YMB9QuGVeho2Or/ML9eYepfmPtiv5DjTAgOZWNiS5G/yU+wYHr3xZ8tU1A6AYje8f5gNKg+xP0wEfrVxzhdNiA2knvEdx3m/Scar+FPHGqUmy1Riz0uemxMl6TklZBgjSTp2AjTGMmrKQ8DbusTEmZK6o0kyT0sbc0veCcSqZeulamIakSQPhdTaogG+lvrpYbQokPRSnCgcMeEZ9MxRp16ZlKihl7wRMEdCNiO4w9AwCsDBYPADB4KMHgEg4BO/tg5GEzgFAY5z/PCpvg2wFW/EPxD+Vy4VSRVrkohG4FtRHaAQJ6FgcYN4ozen9GZaxc9AdwO5N5v3xefxP42pzjEw3kDyqS9NZE1D7kkqnSNG/NjKmRySxOotJJn1GCxtB6dx9r4BsBzSSb9evUb/AEP2wtKRgzNrwT0+3z+3yxJDIKBLArFjyyLKf4hv3P8AriZ8K8FSoNbU93PLuFG2xEEWFyN/ngIPKjOUlmmK2kjorRHXlgwCBv8A9cHozlaQRVawkGVX2sYH06ffG3cJ8OeYAQFC3Bv/AGZ9/a/bEzS8JUhabzPpt2P+uAw7gvgmvUbU+1yYBM9d7AG/vjU+AeAFQLqAAGxIJMRAhZAU7zYTO3a75Dh9OmOUX6nr/th6IFsBDZDw5QpnbU0zLR/RQB/LoMTNOmBsAPkIwZF8KnAV/itFUJAWzdAq7mT1jUJvAIO++KxmSVUgQW25kOlp9JCgMyv0gC5k/K7cTMEWkkHpePYi/vAk9gYxU8wZbkMKRGtatPSP8R0AAfwlgcBUMxw2WJhASYYAU1LMdhLxBMxBYNJ98Q3FvCt94aIupBPYMsm5gwRqBjF3zOR0EK7Ea4CVIU0n7Ked9c9rbyCNjGcbqEUmU8pEKUPMKbGCCp3amTpBG0EGBpBAZfmuGvl2Acc5PLMEAbhvfcR0vPUYe/8Ah5pA1A0sskk3PuQT123/AJYuvGcgmYoQATpXWGJJJGkBwJuHWYIO5FuoxTXDJq89uVIgDZ5kqb3YECY++2AfZXNCsp8waXEaGaCC3QHXqM+0XAMdxwBvYMANgFIsOUggoDIMfcbxiGzHEWZgSbD4ZsIn+fvY/wBMP8vmtRkwREMe49Jnl7Eb/udJGAtPhXxHXyVakqMBRqVkFWk16emoyrrWbo4BFgYPbG+g4818LyxevQVQSzVaFPYyT5up+3KLnYiBuMelBgFKcCcAYMYApwMHgYBMTvgihjfHQ4AOAQKYxzzFTSrP+6CfsJx2xwza6kZf3lI+4IwHmvxHUZqnMQTr1E973aNiSZ9rwcR9HLAAg7WvAsfSLG0wI+XecTefyjqzsZBJIMwbkkSOgOkQRsZGI/yLhSJAItfebA9ttrjAMOJZcCnsqkyekGN779T0+2LPwPOVEopSp0TXcLqIBCXYzcHpeP7vXPEWXImTEKbe5ExPWQT7yD3xM8G4w1KmpR1WRJbTLWIEKovqOpQPci24IWBfxBzOUIWtkHRQQCzMSp+umLX2Jm+2Lz4f8ZJnU1UNO0NM8pAm4MH+9zjMuK8fYfovUrExdXTLuhBOkhlQ6k2Igx9MSv4PUzUzOYOkaEYdom+0d7d98BL+MPEmfpKUAFMxJbsOnNfrF+vttiucC4dm805P5xg4N21KuwBMEWUD+95Gj+MODnNq1PVpAFmsdPWYNokdd8ZlwzhuYpsyBPNK/tOc0qa2Iu13ZhBNhHSMBdqPA+I05ZM6a0X5qhba5UKGiDbpO8Ysnhzi1QkU65GpvQZ3MEkXvsAbz19px0eIEBUKKoJjmovVcBjc/pvZwPbvsMaV4VzrVgEqpLD4lsJmzKfVTYdjcC174CX8RDnCtEt6SbAgDmE7MQJJUzK3AOkxT0RtZ1OdzAYIW+khladzpJNjYjGgcbyYakxJJHKQDBgiyxIsZM/Pe2Mh41xKolSGNiIXTIso5ipixDDZt9O5jAduK8RqZcPL/psCCV9JEAxUQki4KQwJEvTIgFxiG4vxF6vnMKgCinTViZMHzGUSPlqBPUD64jcxxdqnnCqQZQwFmNUuCfcFazkbd+gxFZmrpkN8Ta2AMAkqCIvexI9r94AWzw3xkuVNQNJ8qrMQIRmgx2MG3WPe8V4iQ1U1xGhUZJkHQ9OmxkdbsRP8HzwjheYUgKsl6h0MRvpXUQqC0CQo6ACZMtiTzstTdbHXAHSVWmtMAHf1IGns/wA8BRxSkGJJtG0bjefnifyPCKhVdKu7sRpp01Ysy6TMgbC92JEAnEpw7ww9WtoRSSzjSO4DlrzMILGf9sbh4Z8NUconKoNVhz1Iu3cLN1Sdl+8m+Aq34ceBnoN+bzYHnGfLpyG8oN6ixFjUO1iQBMbnGj4AwYwAGBgxgYAYGDwMAeCODOAMAlhhJXCzgsBmf4geFyrnNUr0z+0T90n4l7gk7e57iKZlssABt7GOtu949sb46AggiQRBBuCNrjFazfgbI1DJokb2V6izPyO3tgMW8Q5PXUp0hBLLJvcRZTHWe3v3w28G8J86lrCljTflgtAmJAHXqTE/be6eMaNPLSMvQhamoa7DUFFgp1E2kHmiYJxF+AMzoVNI5ZYGPi5jYbdSBG9tj1B83hmmHOb0utTe7NpLGRI9I3M+x7YtP4T5EJQZy2qpUYu7STdjtfoAB9sI8T58JQZiY5bknaRAP0mR8tsSv4fUlTKIQVgC52FuskD3wFnNAGd7+5H9MU7jHBKtOqHVmKOY1WbT2kWPQDc3+2LJn83VRRUQU2QXaS06e4O2HWRzq1RI36jtPfAVjh3g7Ll/ONOlrnUWCLrm4nWIINz3xbEphVgbAQB7DCyQLx74YZviChRF527GzMP5rgIrxJxYJSfVtBX5zy29ySBPScY94pz1IqaBcGoYkyd/MZmJ7ASZ95HQ4t3jnN/paVMGYETeDCn25z9YGMur0tMOASSeoUqxBNmMyRaLCDAEnfAcH5gXK7sea+50kLHflkASDI7W5V4YkLED/wBxFpm4kt9JwoZp6is0LpXcE9NRPUg95MjY4L/w+rSU1GpnTcGQZv8AvL1Hy2uJO2AmeF8HrqysaausDqGi/wASyGgsYO2wnGv+FPDmXZS1R0r1SASsiKYGwUL06WJAiB1nJ+E8Gr1hTqI7KySo1SYbqQfjpNqRR31kbKcWjJVK1BqIt5oc6GVrat9Jn1UqiEQepB1cwkhsGT4dTpAimipO+kAT8z1w7UY4ZbMB0VxswBHyIBH9cdw/19sAsDB44fmOoEgWIHqB91/037TOOyOCARcHaMArBYMYAwAnAwnVgYDpgsDBab4AHtgYYVqzOCUlXpsRptzR0Im4IgjbcXG+E5ZlLAgxInSJABJJa3ub3Egg9yMBIHHDNg6G03MGPe2OpwWAwDx2zVa7OJ8tGYQTErykEAd3fUb+x7FH4eBldqZ6EEqNxqCmIj52iw7RjR/G2Ty9IS6qxrSFp6byPUdc2WGIiOpGxMUGlqy+qoCQmlQWMzJZgoHb5n/pgJ/xFmqWlkzLadSxTvJJEg/4YHX3OKiOO1/J/Ks2YFJzqVqDIHI9UabcomDttHS44hXpS6sQxOoJO9kIEn4gGMA7WGI/gNetWDQC2g3KQY5dGqnJuSukwJ9JPXAX/gNFaTCmMxmWSoOejUq6xAuCDpBWY3BO++2LVk+OUgwcHSKhgXJB5tNjsJP1uMYtmsxm6el2RjDadRV1X0MAGt2tG1pxMeFeMutLTVYybADbRKFTJ68qiOuonvgN1/OBkkbkGP8Af+eK7XYiBHLqAg9BqOk7Wg6vYiMNuDcSEil1gFYPUk6J7gxE7XO1sDjOZCkgkwQQB1i0ET8SibdowGe+Ksyz1HpB+cwRfqG5CO3xi3WD2xV8xw1qNM1HSSEVPKL6SNJuYKmUlQZBgxuQb2fxFkmzVRWUjXIMEjSwm89Qw6wRsMOaPhyq4KGkIi1iEBkP6gWZiSBLSTPusYCipwyaFR9irKCWgAyYIPvCkx2I6mMSGe8VF6Bo+VLEUxqN2DBYdr++mBtI64HHsv5NNabMyONZ0NCnWRzMBsWuQD1ERE4Pg/AMxXVq1OidUDn9FPUTMBiLmJME20gbssg3PiepRan5UKlAsoDEc8VnZB/hACHvy9iMSvhrMV62Zy6BSzLTTkUAtCQtIkEgAgDUSSBDDaRjnlPBfEWeFysEGJf9MbydLFlLfK9h0xonhPgQyNN6lMU6uYZCWZWuwkR5YAIdJKgsNthcXC48Pza2y7A06lNVhVfXYLA5oAZwBJQidjBEHEgpDATEg2dbX9/3b9DIxV8kj0i4Ct+mq1W1EF2UqQVLdKoCodRJkr0DWsC1DO0E9SOVuwqATBjZhb/04Bww5hqhX2Vxs4uYI+/Kfcg7w4y7AzaGG4/1HsY3/wBZw0QhgVZTFpU+pOoIPUWkEbEW2s9pi28+9pOA6xgYR5g1R1/r8u+F4AsDCI9sDAdZwyzVcx2WSGkwwgiGBBNoE/aYvgs1WDP5XKbHUGkN0KFZsRMyRMEDscMVzR1EMJ0HSxIJgG4Jie3Y95gxgA7NqMyzLYkWLLvBG9pkEXWeoJLdEIYTMqdqixIJtJ6Azv0JvgEbKQsD9lUuQDEAGTM3PW898JR2gqVVGmXESjza/UT0a4+sqAdLStpnUhjTfbqIbuNwZ7bRJ51eIhVabspAjYmfTI+H3tYX2jHGlVAJW4ndD0O8z/PUP8w64iOMcVXzlRuXSjBmZGMdCJHx8yRBPrPtIUbP8VbNVDWJB1TpsIVPhA6kWn3OIviVMsjLBKlVYxLGUbUbdFsoPeemLVxXg9Jf2dVtckeXo1NyiSeUkAQbzYSdtJxXcxQam0uhBBBhkMzNzEWifngKp+TFV1VnIpjmRTAqLPNAIiPv0J3xZOGcB8yBRY0nleY6iCBsNIO/v9ZMriOq8Meq0qyoQIJ/UVLtyLyhiToDWAgajNoOLlwehQ8qmBZiwJcgoUb21AEkQGuIhNsBMcOJy6FatXzCtkmYi0Cb7mYj+eM08XoPzAqBdLllbSCoFS5UL0623v8AzNxyXGqVN2LMzcuklhc+WJ2glWAYAg23OK34ozK13qMZC64UAEFjBuo+H4p6WJFsBJ8I4yapEBnZLux5dENrNwSAY1KOaYgdMSGYzVbMGKSO5JidJYAbTygiexbTv1GK94apnM11okMVIMuGLKiqoB1jd2OiSNjqm+41rIeHqK00WhVrIiiF0VmKmPYkqftgKvwzwppOupRqsx9RkLPTtP0sMWSjkMskDycyo7zWb/0MY+0YfDL5lDK1VqiTKuulvYBgYJ+eOVfjAnyxyvpZnsWZQP8A7aRNVzDQADtcXAINM6csWFFVWpUKlwjMxYBSLwSWBmNhNupgFka4UnTTqTSKIT55YIXNMQ1N2YU2hhve+8EnHfiPETp0mkKquUFNakcpLASZJLNLAkW0gQCTbEJWcVKmYyQZ6mZSmfLqO7hHadTqFk6GAUAPe5aLCMA84hmUFPWzN5WoLTppqR62zFXqMF0U5Chgtj8RaYDRcpObpZmmzLq0oqkFVpghA1MILLsHAvIWQTGIfgYoVsrUp1f00DUALemrLqQSBNwiox3tG4xYW4i+VXKhl1u4bXdbqHJQltvjJBHXATgzi1K9aiBqDU9An0sw16h77x9MceHM5pUjNQlUVGYCmJMaXJDTHMpseUnoDfERksq652vVfUKasarl7HSNZQLG62XuDpPWcSGXpU1QAqCacb02ZhvbVHPYxHxAAi5wD+k7QADWDCQp0UyQRciIkiL6N7WmAQ8y/EzyiGMrMBGBiSNSn0uNjFiB0k6cQVTyCxaKQAY2J0iJMleWWHsOZG2tYuMtU20rqg7U6+r+IcphfMgzIs1+9gsGsMAHuG9Dg2J6Qfhb+v8ALHag5HK242NuYWvHQ9xiOpVAyklSQ4MqQBr7wJgVB1HWPazzJ1dhq1KRKP8AvDsf4h/P6HAO8DCNB74GA55yqqqS23eCQOxMbDucRlbMAsNXI4E6gZRl92/dNrkWP2MhnnNlR1FT1BWiHA3HePcbW+sPUAUTpZVBkpMGm3Uo0wfkIMbalgEBXFNSdUhTZlJeAT0hTH0v00kxGEVKtNE1Go0XCuXaVEwYYmGW2+xtMG+G9TNQfiAFhpNEBlbbclQPccpO6qSDg3pOBCedc8yk0IaexJIUxYDYge0YB01enoJ10yEUllmeVRJK9RAnlN1JsQN4w1gvlM5cBCwIAYy7inUKNA5fUwGo9Bc46VAxR1BZ0UMCWQCpSIHpYgiFgxsYB2jENxVPPpOXJvWpyYWzfl1KsIBA5gFUm2+53Cd8NZmmpfWgSqVLuwuAFIVlmITTAEfFEiRg+K8EObmoSoXTNMRv2Lne4/07Xj+HVtVJ/NM10MkUmVWby4Gtg50EaHpGGty2FhiwZLiLVGNHSdSgEuRbQwlTsB5h6oJ07ncAhivifLLRqAMhAk6iJnvTgRcWNxE6jB2JaUM9coGdBEyUXvKnlNlPKSOsXMm21eJfDlHMLo0qKm4YiTF/UYJN9usjtOKxw7wI9Jy1SorVHtTC2AOlgXNpACkkiSCeknAVCtQdzHJGwI5pBltpnVG43N+nqe1uD5vVTH5dgz1IUMI0ysHnB0qQoIkTdpGwjT6fBqFFqYp0k1M8l9K64VWaSY76R/mxIZvy3BpMwlpgAgNIi69ZEgz7jAUzw14fOVc5jyixBuqvLqYYNy7RzEwLmxnYYuFLyyDWplVm5cQA0b6x1PzuPbDKhxoAGmSKlZQYj0vGzM9wm15O4MTtiOzucpN5ZqQzVdevyvMYfp3eKYuWAlPMiR9sA6qcR/MaUR9Kzzup5WGygGJ1En0mLqbsAQYDivG3oqtNufUR+lp0pTUQLmSdUEGOnNMxbjxLzWox5S0oKPTFLRGpncEki5IVUGokXY2BAhxS4e1ejSr+XNWoVSoSq6ml9Ou9wILi8jaBAjAQnizJFMxRemCxrMgltxWlNIiAFCo9ONImFbrJxaK+WVM8cwukikKrPEh1IpglTI5p81TNugvhOUpLVzlRH/4GZWquqQZNNgBpAEDSAVJJkJJG0wPhnPfma2ep3nMecyapuup0HMNjpKW7WuMB14jUpVeHZnMUqempXFLWgMBamoS1PsTqJHcj3OEcSAqZelWqVNGhGFVT8JDJ5jU2JgEyraWB9VtiCXhmKOVzBqg+Wooh73Q6zrO0rUVRTOk9lBGKJ+JXiGlmHTL5Vy1GkbvYiozGWcH/ADabAddgRIWfP/iIjZx6VP8AYuqp5hIYwFBMQ0CDNwSbgwInF2y+dSooZK9N1gSf1Dy7yTqkAE3HwG9pv52o0FHKfbmAuLypgxY2mTbV062bgHFq+VYFWdQCrFA0Tupkd9NpAvf5YDY6NcgeumSJYt+ZcMGi1iCC0AX2YTbArUtQkpqhfUVovTEndSsVAhPXdDfbDbg3HVzFLWkoFYLpL0xUWBqCMWGn3RtuhI6uZBBc05vraoadKoo7MAh1aTEMIMGT74CXoPCxDCwLDSVaf3lHw1FsSt5ERPV5kZDG4IbmMbE9HX2Ybjo1+pJgMtWvpX1HcDzEqCJIUU3nS63K3hlkXEkTvDDrCm1hIK+m4uV7029QHQgjcWCS1exwMDAwDXOyTBAZYEhfWtzzb3HyuI69IXiWaKAjUjBhCuxAkb6XlW1WMxGrtqlols0ZYyoUqJR73FiZgSomxg+9pvEZ+sdRXTJ6x5uojuNFIgiSDqFp3AN8Azr50BX50gXIFSmzGDv+zGqw3EuI2O2CatSI1Bg69L5Q6bAGCd7zfbuNzjjUqsF1xUaSDIqZskbxI8uSOxHMY3bbCTWqKQdTI0nnNR9JMCdRemBNjeymOYAwQElSrL6rCmvxLTYdIK1GRo77iB7WxCZLOJUy/LCwoRhYS9MLVBv6knWZHR1+kjlEUsrjS0Hnpk5ciDPoaEIEyRb/AJbzV80gpM8/tKSsCag5qllZfVeTqUQCRLAXgQEzRy9Nsuwb1s2YanoLK8pTA3sDZYIIYGR744ZTN0666KxsHQ1C66kqhVYrzj9m5ILfvEkd7DIRSXKebqXyy1RyeUgVahcl9WwChdY6amvviXyBpZNyA2nVVbVIADJopKpAX1wTSRbE3OA4ZLj4CtWSqSr+pX0VBSK8sckVBcGzWMbrc4fUeIuXFQBKpZJXSVELy6gpDMY1MBOm5ETa1UyvBVbMlHgU/MqaxLBWRarGWAhTOkrfpUbvh7434Yq1UqAENTpiGW2rSXIUIOzEQtwSe5MhOjjOsNUZvLgFQVVjEevS1RAGBIAmNwABM4rmb8QU0pmqzecau7FUKALpS6GBGqCIuS0ixjEhmOGKMvVp1OeutDUWZ9RaoFQuU1ElUUMqzAsxsZMsKFcUcv8AmNR11Wc07mFUSrVFQBvMJ1A3G0HpgO+a8R0Ay0iGpQFUMEAC6Q7KATqASNBlR3uSLP8AL5VtIRm1VKq+WKgAQhCvoVNUkheYsZguT0jEVx3hArVVhvMNUU2psCYckBWII9IBJcx3J+Q8SVHXNKabwcvJ2kSZ1ne/IyiLEFYmL4BPCMxTylGhTqU5GYrVhVF+UeboVyO+tJJG0k4kzVNLiKLTISkKK0Vp7K2k1NINoBkED/Le5GI7itFmzXmimQDSp1Au3xHlAO0lZIG5J736eJ2pijUzdGomij8RZjoq03I0zu0vF7xc3tIFw1mXPc3Mcw1RKg2VYUsbrtoNKAxP1kjEeGy+To1M2tenUCmqKaqShd3QlEF7HSwJI2xWeN/iH59Bhl6Bo5itKVakhgUKbU5i7tAmJhRMmIp6pUdUQO3lySFUAgTCEgbxyrIC9JE4CV8Q+N83n6aUWcKqkAgDSaj7BmCgm42AsL72OILL0SgBIvM+lp9QNm0HmBB67A9sT2SyCDUTSLiDqAIBAlQSDpEsJJBB3HUwBJ8I4eTpiYnn0irUKa15GKoY0NYRUCgHdWFwFeyfC3qgimmoRESoHLIbSYABjowO5npMrkuEu6akRGGp7QVDlQRHmEqhb1WO8GdrSOWy9qZEioFJgLrAem5iKYBWmhKFCqCdKiCQCuJtuKBTUY02DFabg1DUIaoW004qlNVJmChdIvymOuArvDs5Xy1UOkBDSJP6crUS3xEBTpJWIMjV88W7hnih6gBq0aVQk7qBqRgLsyGVIIVlYKxPpIAmccOLplKipWZX8vz3+AswU0izRWI01VFQtZzNrFYjDTKSyatLFaUJLM5cw6I7vZy0Kn7MFgGVWsRIC4ZavTcebTTMBCY0qxbVEtpCydBX1o0LvFrHFi4JUkzMzeYgEGeYCBAYgysWcN0bFL8Jq9Ks6qpcf8UCVPlgFkcU7hXVhy31EFpLGGxeeHIdc2O8xtJE61/gcAEjow63OAlMDAnBYBnn80A2iDtqJFmHYrIhgLyOlpscRebyKnmFVwQxfTNUIT8RXQQyb3B2JuIN5bOmSAQNiVbcgjfl6iImDP2kROYpsUDK0DpUVl5Db1SplYmGA2YzHUGC1kL6RUuDY+dWXUW6G5hrdDB3j4QnMeZIVUdGgErqZlcDcjWtoncG0Dph9mUrcysFcqAb1ayqQbSxBKgWbcdPTiqcZSo0hl0U1kgK7sXYT6tYAiJAEXJMxGA48W8RhRppMzCmC0uKRFELp8wIQIqCD/h9mggUbiXEWFXVqfX5gLFdUwrUzB0+lOsC5iRi31MkihgbqpMkgk+XVB1SZgDzFJ2iF9sVriNHSZ5iy3N7vpGh/cFqRUgdwLWwGmZ/LDOlaqVkNGqiE8w8xU0a30oAZLK6bmRM9cR/Hs6WANRSFemHRdNSDSVtSh4+MkSQCYAExIBxx0rZeo1Si7KrCPUdLU2gkG9wbEjp02taPDvjoFaeXzoYrTZlWoHVSthKkFYgkQCTa1wBgNQzqih5maWQ1QHQF5gHYFqgawYjUSwMRyLfmjHHhHDhVWm5keTmCxMgyLVHE9B5sOSbnmHXFdp+Psvm3XJeXUUWFCojh6jONSLAYAEHa5IOo7ATjvxzxzTyoSlSWkyLUCV1UM+tiP1QpjmABu5+IR0OAecNzbNmUqqznn0A1JWVd2FSEk6QWhr3JCi0ACS4hwGpFEgl/JXSijTzShJIkDSNUCOgC9JGK9n/ABvlNS16AcuHYKjUyEUkMFqG0xeNIvqYiQJxDcN/EJ6KlkUVWIY+W0r5b6o1IB6aUNGkKLgG18BpXD0aiya6tMCjTY1bQoV2JUKx/d0AGT02vZrl6uXzRXM02Hl1CVdWXS1lYkwTaQBMjYT3xk7+Mq4pHKEal1ftdTBnQFuQm3LJLC9rb2xX0zdSmdVKtdgysFqgkAiALSCdNi0D/TAXfM/ikQ1enUopUenUYZeogCBBJ06pa8QDa3L9cZ/RrVJZGaoFqkakljJBYq4n1FeY6oPc98ElNOvzLNpMkgRYlTck7i2HWWy8EsLCLWKyBfYNuAbWkdsBzy9BmIBtFxKmIJEyImQYPuY3kTOZLgmpfKOgvO11lZ5os0xqBJ0MJmW06Zs2Q4ehCKW8pWbRyBtQjS4AQX1BSxBYQIIuHXDxGphloLTUmqdIpOC4qKELq3LC0qjFS7QSwggiYYgxplEYfqsmohkN0qBoUMCZDFdBkHTqlDBChVCgiMrqwAC0y4dCHRNVQvFVlWXLIVIgb+knfEll8y9etQcvUFZGrLpZFVlABpqKesaZbmBIAgwSbQ0mnBqNO7UIZQgCaX/4iikv6oqAVGkCdUs0kCNUYCu0sijeQUq1Azaix0roE00Sq9NV9UsqX1tq1NAacPaChdFRULqQVSl5v7aohXyxLMxpqoZyIFlszEBjify3BJrq2YWoxKuQnI2qXChHKiEQKqSNUMWMnfVJnOM+aq0aVGfy7UyzApBmnyiSRoEMQQA1tvVYKsMs9GmC6aiojnSoKSK2nXJ0oz1DBueUBtIJsDx4ZkCDTZVp1UARHaojVBUqKrhtC+YxYBQGAgAgAg8t7LmuB03pLmNnRXdqdNQ5NRhK04IMhZjTpvYwIGJU5Va2pqlOoDSqMdAOlmbQFU8jbeWwEE7kyLYCJ/JJ5bKlF8uGYVXZaIoguOUBdJJDNaWJFtrmcWLKU/LcUySfUUPcbsp9wb/2RgUaVbygraNWlRYsbiAwLEEmR1j/AK4d5diwllggmNztInYe+A64GDnAwCa9IEe4Mg9j3H9PkTjhVrJTmEljzMEC36SzGFHzYiY9sO4xwqZZTa8TqImzH+LuPbawwEW1HWuktoDMHYqSpIDAm49KBQFGxNjYbteL0VrIaoLQikGmwiBqI1MD20i1raupETJy7M5LxoEBRFydySe0xA/hnthLUHVX0aSxJZZNj1huwJm42mb9Qzs+GaehKrBU3V1MNRInRUAeJpnULiBbUYaJxCcR8O1kgbuhUPI5kYAQy76kOsAm8h4kGGGsZYUvKO7U3JHlldcSAGXSASVt9j2wwfhDoQUArUxbQ5GqLwA5F2WSFJvEgnrgMY4hwUBoQEABoUr6YJkd3pcwNrgTcSAWXAeB0WLVaisyTCAgwTqczb4eVTPvEdMbfx7gArUW0oQ7WAZVJQkxqPcgXm5sIOKpnfD1SmwBinJCrUW2vSos6HUGaAdumxBkKGR8fyvktKIqrI0spNx7wTNxvb72DrgeQ16VCsNKeYXXTyuxDUj/AMgAjsekyLjx3w0tfTTIFJjUUFgIUiQaji5iBMkgQR2ILTHB+F5ajorZolqdZHqhQjEKAyLQ1oAWT9IrANtRInuFY8T8UfM/lzVSlrUMuukhTk06rDUZuqj7iADiGo8IVp0qWi/MC3pEdSBNzfULRO0YvX/hx8xqvkstOW0KQSw16SJ1EwCGpNfaSTtgNwkMAUTlUFiEHNAU6IJgEsQwuCL3joFCo8LYprgAaiLqIhZBUMxZSPYEExtbAp8KdlcidFKDUJVgo1QDGp1U3Ag+/XGh53gYC06SmmrhoJEElUAZpALFTrLwAen2Gc4NSCFPLYampu7OqowOk+WpeqxYABp2sxYjpAZrWyq0wsA3AsHImSIkKBPT3/lizeGuCgfr1dUIZCKIaVMtDkwrQDYc4LINyJRTyr131nWqkCLvBUr+mElRrMaCAt/eJxcRkCgVFW7BWABPmlAw50WVFFNQLb3WlT135WBs9NEZEZBBZEiyIGLgoHD3ddRVdVQNHkxoGvBflFrV/LWtorU6jF84rO6mVZF0gNFPTqYKHPwlQCurHalRDmoA5qNoqUqlFEUjyjoaEYi1RqlXSsECGB0gLiy0OGmlUoZhHpyQA3l02HnIRKpuQYLDQZG0XE4BlwbLtRJp0ypoGpUXU6F6tbo4Atq5pEkHaZOqA+4bw9EC0XGloDQPhqgrDJIIqG86ySBpIAABGBxPNIldEYLSLKwqVmEIglX8tHbeVLGQILLe9sSGcrj9s5dKUlY1Mg0w8sQDaWhRMdDbARq0arg0Q5mo6l8wq+QPLDsIQhyzOxBWRANz1vJeSaFamikim5YqipYtpAY1qpkk/FJgkr8RjBZzLKzUGVSIHKAFBTlB0k30mLW6AjYnEhUy6uUBc+ZSW5EGCQtzII1SoIm43wDPMUK1Ko/kUywdSxOpQFbU7MFQmDUYsLmB3NgD04TwYqimtVqVKnqaW0oGYlmARIBUEkDVqIAF8S9KmFAUbDuST9Sbk++DIwBEYAwMHgBGCwNWBgOk4SbYUVwTDAH/ADwBgKuDGAb1aRuFhQbsR6j0t77XPb7KpoFAAEAbY6N1whR0wChjnXy6sIZQQe+FoDhUYCocc4T51Z0VdIFNaQIsT57Ma5n+Gmk+5Jw4r5ECtrqUaDIWSkqlZq6VMIZjYai0X5RNthYxRAJIADWvF7SB/In74T+VXVr0rr21QNUdp3wEbm8mYUIAWOsk9JJBJ+fNb/thpS4CWU64kuLOXqrpUjQNOpV+EHY7nucWEjCHUxa3+mAiBw+oWsTEQfRTS02CqusiSTBZd9zhk/BhLEMzuwN6QCxNgC5JYepyZfrbfFi8gGNXN89vtsfthbpNpIHtb/vgKHlfD60nkgCoWFlLVqwUzqXWZKQoUBhYEJe2HOfyzotqbaqkAU0Opn8xhHn1DdUAAQCdp3AIxbXyxsFbQJvCifoTt9vtjoKQAEAWMyd5iJnvBInAVHgKomdOVplQaVMtUgQXPKAfYF3q/Ly0HS1sGXA0wLLsLRfr89/uccsrkVps7KLu0sxJJPYewEmALXPUnDo9fbAVHh2UfzMxUqQzU6hHwqWGrVT8xEUFwF0EFjczawJkOFUatWggcgI1PmJhmqMdiACQEtMEkmbxBmVXJp5hqhRrZQs+wm3tM37wJ2GOqpAgCIwCKNJioFQ6mi5EreIMRBH0x2pUlUBVAAGwFgMJE/2cdcACMDBA4MYAowcYIHB4BMYGFRgYDphIwMDAGMAYGBgEnBdcDAwBjcYFTAwMAnCxgYGAI4I4GBgAMF1wMDAHghgYGAGAuBgYAHAwMDAJwoYGBgAMDAwMABg8DAwAwMDAwH//2Q=="/>
          <p:cNvSpPr>
            <a:spLocks noChangeAspect="1" noChangeArrowheads="1"/>
          </p:cNvSpPr>
          <p:nvPr/>
        </p:nvSpPr>
        <p:spPr bwMode="auto">
          <a:xfrm>
            <a:off x="1685130" y="-139968"/>
            <a:ext cx="304417" cy="30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25" tIns="45662" rIns="91325" bIns="45662" numCol="1" anchor="t" anchorCtr="0" compatLnSpc="1">
            <a:prstTxWarp prst="textNoShape">
              <a:avLst/>
            </a:prstTxWarp>
          </a:bodyPr>
          <a:lstStyle/>
          <a:p>
            <a:endParaRPr lang="ru-RU" sz="1798"/>
          </a:p>
        </p:txBody>
      </p:sp>
      <p:sp>
        <p:nvSpPr>
          <p:cNvPr id="20" name="Прямоугольник 19"/>
          <p:cNvSpPr/>
          <p:nvPr/>
        </p:nvSpPr>
        <p:spPr>
          <a:xfrm>
            <a:off x="4082473" y="630205"/>
            <a:ext cx="8009008" cy="953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chemeClr val="bg1"/>
                </a:solidFill>
              </a:rPr>
              <a:t>Спотворення індивідуального сприйняття, засновані на обмеженості особистого досвіду</a:t>
            </a:r>
            <a:endParaRPr lang="en-US" sz="2797" i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32465" y="2348610"/>
            <a:ext cx="2682675" cy="522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97" i="1" dirty="0">
                <a:solidFill>
                  <a:schemeClr val="bg1"/>
                </a:solidFill>
              </a:rPr>
              <a:t>УВАГА</a:t>
            </a:r>
            <a:endParaRPr lang="en-US" sz="2797" i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132465" y="3051485"/>
            <a:ext cx="2682675" cy="522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chemeClr val="bg1"/>
                </a:solidFill>
              </a:rPr>
              <a:t>ПАМ'ЯТЬ</a:t>
            </a:r>
            <a:endParaRPr lang="en-US" sz="2797" i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132465" y="3821094"/>
            <a:ext cx="2682675" cy="522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97" i="1" dirty="0">
                <a:solidFill>
                  <a:schemeClr val="bg1"/>
                </a:solidFill>
              </a:rPr>
              <a:t>ЦІННОСТІ</a:t>
            </a:r>
            <a:endParaRPr lang="en-US" sz="2797" i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58174" y="4590702"/>
            <a:ext cx="3315063" cy="953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97" i="1" dirty="0">
                <a:solidFill>
                  <a:schemeClr val="bg1"/>
                </a:solidFill>
              </a:rPr>
              <a:t>ТРЕНОВАНІСТЬ СЕНСОРІВ</a:t>
            </a:r>
            <a:endParaRPr lang="en-US" sz="2797" i="1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05D6FC3-A239-45C4-92D1-CA2B1E9390B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647110" y="7087604"/>
            <a:ext cx="114782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aa-ET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aa-ET" smtClean="0"/>
              <a:pPr/>
              <a:t>12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35596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1401" y="27915"/>
            <a:ext cx="8610600" cy="959230"/>
          </a:xfrm>
        </p:spPr>
        <p:txBody>
          <a:bodyPr>
            <a:normAutofit/>
          </a:bodyPr>
          <a:lstStyle/>
          <a:p>
            <a:r>
              <a:rPr lang="uk-UA" dirty="0"/>
              <a:t> Чи паралельні горизонтальні лінії?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713" y="1201154"/>
            <a:ext cx="9592574" cy="5253119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18D0C8E-0BD7-44BF-98B7-36585CBD7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13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20428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2"/>
          <a:stretch/>
        </p:blipFill>
        <p:spPr>
          <a:xfrm>
            <a:off x="2844053" y="781215"/>
            <a:ext cx="6503894" cy="529557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478241" y="305806"/>
            <a:ext cx="3955640" cy="6712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uk-UA" dirty="0"/>
              <a:t>Що зображено?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FDF98B1-B533-4FDE-8CA6-9200B3F75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14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23297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02BFA1B1-4FDB-4867-A0A4-A78986F16CA5}"/>
              </a:ext>
            </a:extLst>
          </p:cNvPr>
          <p:cNvSpPr txBox="1">
            <a:spLocks/>
          </p:cNvSpPr>
          <p:nvPr/>
        </p:nvSpPr>
        <p:spPr>
          <a:xfrm>
            <a:off x="4343875" y="121229"/>
            <a:ext cx="7876780" cy="6712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Яких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кольорів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кульки?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D16E58E-A7BE-4AE3-A3F9-7F74EE0B4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18FB-2DE3-4B83-B3F9-73B75E4440CC}" type="slidenum">
              <a:rPr lang="ru-RU" smtClean="0"/>
              <a:t>15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37B0EA9-622A-4421-B916-432714B74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736" y="1814922"/>
            <a:ext cx="4372529" cy="32281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7C9DB26-ECD0-41B1-ABF6-C7508CBDA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365" y="639419"/>
            <a:ext cx="7990847" cy="589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03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D16E58E-A7BE-4AE3-A3F9-7F74EE0B4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18FB-2DE3-4B83-B3F9-73B75E4440CC}" type="slidenum">
              <a:rPr lang="ru-RU" smtClean="0"/>
              <a:t>16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37B0EA9-622A-4421-B916-432714B74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8428" y="-573656"/>
            <a:ext cx="15668856" cy="1156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400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7" name="Picture 3" descr="http://upload.wikimedia.org/wikipedia/commons/6/60/Grey_square_optical_illusion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8" b="3400"/>
          <a:stretch>
            <a:fillRect/>
          </a:stretch>
        </p:blipFill>
        <p:spPr bwMode="auto">
          <a:xfrm>
            <a:off x="3059502" y="126307"/>
            <a:ext cx="9132498" cy="6655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8" name="Rectangle 4"/>
          <p:cNvSpPr>
            <a:spLocks noChangeArrowheads="1"/>
          </p:cNvSpPr>
          <p:nvPr/>
        </p:nvSpPr>
        <p:spPr bwMode="auto">
          <a:xfrm>
            <a:off x="3776279" y="75750"/>
            <a:ext cx="6050280" cy="114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sz="2800" i="1" dirty="0">
                <a:solidFill>
                  <a:schemeClr val="accent5">
                    <a:lumMod val="50000"/>
                  </a:schemeClr>
                </a:solidFill>
              </a:rPr>
              <a:t>Сприйняття </a:t>
            </a:r>
            <a:r>
              <a:rPr lang="uk-UA" sz="2800" i="1" dirty="0" smtClean="0">
                <a:solidFill>
                  <a:schemeClr val="accent5">
                    <a:lumMod val="50000"/>
                  </a:schemeClr>
                </a:solidFill>
              </a:rPr>
              <a:t>суб'єктивне</a:t>
            </a:r>
            <a:endParaRPr lang="ru-RU" altLang="ru-RU" sz="3200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2E0DC9C-FD89-49B4-837E-1751445DE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17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61686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>
          <a:xfrm>
            <a:off x="4662446" y="583401"/>
            <a:ext cx="7876780" cy="445986"/>
          </a:xfrm>
        </p:spPr>
        <p:txBody>
          <a:bodyPr>
            <a:noAutofit/>
          </a:bodyPr>
          <a:lstStyle/>
          <a:p>
            <a:pPr algn="l" eaLnBrk="1" hangingPunct="1"/>
            <a:r>
              <a:rPr lang="uk-UA" dirty="0"/>
              <a:t>Сприйняття </a:t>
            </a:r>
            <a:r>
              <a:rPr lang="ru-RU" altLang="ru-RU" dirty="0" err="1" smtClean="0">
                <a:solidFill>
                  <a:schemeClr val="accent5">
                    <a:lumMod val="50000"/>
                  </a:schemeClr>
                </a:solidFill>
              </a:rPr>
              <a:t>контекстне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</a:rPr>
              <a:t>!</a:t>
            </a:r>
            <a:endParaRPr lang="ru-RU" alt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602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60" y="1654259"/>
            <a:ext cx="1864552" cy="399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60" y="1654259"/>
            <a:ext cx="1864552" cy="399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C2E63FE-2A25-4B8B-BB28-3862B0A74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18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24715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5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547866" y="5794034"/>
            <a:ext cx="519064" cy="330679"/>
          </a:xfrm>
          <a:prstGeom prst="rect">
            <a:avLst/>
          </a:prstGeom>
        </p:spPr>
        <p:txBody>
          <a:bodyPr vert="horz" lIns="82814" tIns="41407" rIns="82814" bIns="41407" rtlCol="0" anchor="ctr"/>
          <a:lstStyle>
            <a:defPPr>
              <a:defRPr lang="ru-RU"/>
            </a:defPPr>
            <a:lvl1pPr marL="0" algn="r" defTabSz="828172" rtl="0" eaLnBrk="1" latinLnBrk="0" hangingPunct="1">
              <a:defRPr sz="1449" b="1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14086" algn="l" defTabSz="828172" rtl="0" eaLnBrk="1" latinLnBrk="0" hangingPunct="1">
              <a:defRPr sz="1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172" algn="l" defTabSz="828172" rtl="0" eaLnBrk="1" latinLnBrk="0" hangingPunct="1">
              <a:defRPr sz="1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2258" algn="l" defTabSz="828172" rtl="0" eaLnBrk="1" latinLnBrk="0" hangingPunct="1">
              <a:defRPr sz="1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6344" algn="l" defTabSz="828172" rtl="0" eaLnBrk="1" latinLnBrk="0" hangingPunct="1">
              <a:defRPr sz="1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0430" algn="l" defTabSz="828172" rtl="0" eaLnBrk="1" latinLnBrk="0" hangingPunct="1">
              <a:defRPr sz="1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84516" algn="l" defTabSz="828172" rtl="0" eaLnBrk="1" latinLnBrk="0" hangingPunct="1">
              <a:defRPr sz="1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98602" algn="l" defTabSz="828172" rtl="0" eaLnBrk="1" latinLnBrk="0" hangingPunct="1">
              <a:defRPr sz="1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2688" algn="l" defTabSz="828172" rtl="0" eaLnBrk="1" latinLnBrk="0" hangingPunct="1">
              <a:defRPr sz="1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FC18FB-2DE3-4B83-B3F9-73B75E4440CC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18" name="AutoShape 2" descr="data:image/jpeg;base64,/9j/4AAQSkZJRgABAQAAAQABAAD/2wCEAAkGBxMTEhUSExMWFhUVGBoaGBcYGBUYGBcbHRgXFxcgGRgeHyggGBonHhgYIjEhJSkrLi4uGiAzODMtNygtLisBCgoKBQUFDgUFDisZExkrKysrKysrKysrKysrKysrKysrKysrKysrKysrKysrKysrKysrKysrKysrKysrKysrK//AABEIAPEA0QMBIgACEQEDEQH/xAAcAAAABwEBAAAAAAAAAAAAAAAAAQIEBQYHAwj/xABDEAACAQIEBAQEAwYEBAUFAAABAhEDIQAEEjEFIkFRBhMyYUJxgZEHFCMzUmKhsfBygsHxQ5LR4RWissLSJFODk7P/xAAUAQEAAAAAAAAAAAAAAAAAAAAA/8QAFBEBAAAAAAAAAAAAAAAAAAAAAP/aAAwDAQACEQMRAD8A2o74AOAcDUMAkpM7f9sF7dRhRbCVf54AFLj2/v8A64UV/rg5weATpwkrhc/1wCcAAMIwmrWVQWYhVEkkkAADqSdhijeIfxUyWXJWmTmH/gICC0iXPfuAR74C9xghjHK/4icRrtFJaVCdgYYr/jLi5P8ACMGOIZ6oAXz9ZT10hURvbUaafywGxHf2wYOMSOZzMj/6zMFu/nR/Sr7dsP6HEs+t0zlY+x8uoP503aPrgNfnBjGY5Px/mqdRVr06dWn8RpqyVVG0hCSHA3PpMTAJsdE4fxCnXpipSdXRtipn5j2INiDcYB2Dg1wkHBrgFYE4E4SWwALXjCjjmhvjpgCwFwZwQOALB4M4LAHOBgTgYBJUYS4GCL2nCaKgxGAUFx0jCFf+/rjoMAQGARgA4S74AiuGnGOJU8vRetVbSiCT3N7ADqSbAYcq8/39cZv+OdY/lKNIEAPWJaQDOim7D/zR/tgMw8Z/iDmc5UI1+XRElaIMabW1Eep/fp0G+IHhVHVWQAT1O/LMKJIgzBn4QbfWHqLzR3gHe0/S/wDe+JzgaAtYSdrlTAEAfCWnc7LvgLT4ZqLTJ1NAO7LJuOjFduu798WxcojE1BYHYqqmbdWUb/58VzIIKhBtqG5AJkWm5YlT76x7jE8zyA0ixEWLf0FQ/XVgHaNBuxH/AOTSP/6Y51aSER3/AMDe/v8A0wa1m+X/AOwdPZ1j7YKpmABfXJ7Cs3/ywEPnIBuZHQG23a2n7L9sSPhDjIyldSGApVmVay9BPKtQXPNJUEk3XpYYbcRZIiQGJ25QT9NKN/XEBnKGpWWbEEH6gg7R/QfPAeigMLGIXwnxA18nl6rXZqa64/fA0v8A+YHEzOADYSFwlf8AfHVcANOFEYROFjAFGDGCnAwB4LAwWAOcDAjAwAGCUzfHOG9sLjb2wChg8EcER2wChhJwYwQwCcY/+PWYvlqc20VSR89C7dbA/wA9vUNd0HvjIPxxUCtQJm9MgWEWebEmx6nta43AYvpAYkxIJsYBsRBMEdtrT79Z/gAglNyIgSSdgbLpFhMzpIub9TBiC595G5PqMWM/xbST7HrYeEIAGm2qTGxIBgErp+50H6HAWPKVWNwdt9ImP+XVH/Mvyw+pViw6EwPUVn62rRiHyteTy8wEkRcRERqhvawK/IYl8nTY3+EblhJ+rHzB/T5YB1l9YvoYT0DtH0AoAde39MB6rKJamY/wq382pLH3w0z3EMtRALVlJOyqquxPblp/1jHJ+PUAilkqDVOgFACxAGwCAj5zHvgFZvNlwbgx0v8A+1mUfOBiOCxOkAQBPt9On2XCKubaqJSg4AudTpsL7uXt9sGM5G+sAjfS8DrIMG3SQFH3wGp/hLng2VqUZvRqn/lcLVBA/d1M4/ynF6Bxkn4YcTVc41LUkVkIkFSS6c4EiSeU1LEn041dGM4DrgxjnO2FYA8KwicAnAKjBxgYLAGMFGBgYBUYGCnAwBasCmZwWjCkGAE4KcDTgtNsArCWbCowgpGAE4x38cq81aNOdqZNpBGpm6+/l/TTPfGu5iqqKzsQFUSSegF8efPH/E3z+dc0lCqkKCRPKl5kHeZMCwjeROAoNCkQ0R1AiZ2vBjcGFixHY4m8mVVFdhEgQANV94grCmP4fraccOCcPq1msTpuQBymDcmfhGHvA1opWJClj/w0QBiRJCXmBMaiSdyN8A+82uqq4QAOYUvedi28lSBe0CCNhgeSKi1Hq1vPzCofLSGfSx9NhIpDtMT16Q74gz5nQa4CLT1aaaGw1aQ2t7eYTAHQdJJMY7UUFLkGkLMBAACe8D4r7kqB39wjeG5F0HJSTWY1M+uqxNplUtEg2DdBbD2vlWqMHqVG1QFEaECgE2RZvJLGJJuewGO4zANj0EkEh7RBMuyj66VUTbVgU65F+aBvc2HS6L6SQRJhbDlM4BrX4e0KDVqmDAAYEAxYkimQxm0Eg9d8LOVqAWYqBEnQWta3MsAGfURH0w4FQy0FwYiZqyFgDlLaSu/UjuFM4Xl6ytBDhgLD9RwB0NzcmSbqBvHbANa+WYaXTQtVTrSolJUqAgyCvMAT9YN57Yn8v+IXE6IGvya4EA66bU2n+JkOkE/4ccTSHWBYQOZNW+55qhaSL2n64RmeE/uaQ30DT2u2o/Y4C08K/Fuk0fmMtUp3ILU2Sqg7E+l79tJOLtwPxBls2pbL1lqAbgSGX/Ehhl+oxhNTKVlsRUWO8x9IUWw1/VpVBVpu1OoCCKkhSO8Wvb4SIIscB6UGFYy/wp+JZkUuIBEZmVUrUwxRmJgB1voOx1Dl39ONMpt174DqMDCRg5wCjgYIYGAVgYTOBgAzYJWvhUYLAAnphIbCtYwIwBa8Jd4+uFkYp/jDximX1UqOl64F59FP/EdtXt03PYg1/FfiwpZI0g8VKzBQFK64u0qpubqBIBiZNpIyjLcPby2WoRTVhDBbtE3Bc2ViNwJ3uyzjnxDiaCoatSqKtSrvUOpmI35WjlUWhViNrbkqHiKmwChtNhAlkvcAFtBX3vKibBm5sA8RaSIyqWKkEEByNQ/ykEfIXPQEc2EZWpTC6aShRAMqhIho7CG3HUjuXI04c08uXMrrqEr0NMSWIJggBgDExqLPu3KMdKFA6xyjqNULUaQBOlmMMwNjUK6VAgAXOA406pB0qAerHVrhohdeiTquOWQTsCq2wPyx6aSsnUFVYMb6oZUBF+QtpFy24GG/GeIUqA0FtbDZARAJkk6tla554DGZETOIBs3XrzLHSACEWQoANgOyyZM7dz1CbzHE6SjQGO6mQxib7eWsMdrmYiy7YYV+LUuZRzBiLhbi5uWdyQTsX9RkmRtiKoZCq/pps0xdQSOwhja/88SNHwtmnMCg4Ej4Z62sAbYAJ4guJOwF9CAWHQaTtAuSYj6Yc0uPKZJqw1pYySR8Qkhdz0BSOns5T8P6sAVHWmzelWVzLdVgLH0F7G2G2c8C5lbr5biTZDeeoAYAt9B9tsBKUeIAH4TexYGIMxZZDduZptbDocVYERP0VUTb4QAWPyBOKJU4fmKP/DqKYmRqj7izGxwg52ssMSTqHXbeDIFiekkdjgL4cwagh3b5hiO3YMB9QuGVeho2Or/ML9eYepfmPtiv5DjTAgOZWNiS5G/yU+wYHr3xZ8tU1A6AYje8f5gNKg+xP0wEfrVxzhdNiA2knvEdx3m/Scar+FPHGqUmy1Riz0uemxMl6TklZBgjSTp2AjTGMmrKQ8DbusTEmZK6o0kyT0sbc0veCcSqZeulamIakSQPhdTaogG+lvrpYbQokPRSnCgcMeEZ9MxRp16ZlKihl7wRMEdCNiO4w9AwCsDBYPADB4KMHgEg4BO/tg5GEzgFAY5z/PCpvg2wFW/EPxD+Vy4VSRVrkohG4FtRHaAQJ6FgcYN4ozen9GZaxc9AdwO5N5v3xefxP42pzjEw3kDyqS9NZE1D7kkqnSNG/NjKmRySxOotJJn1GCxtB6dx9r4BsBzSSb9evUb/AEP2wtKRgzNrwT0+3z+3yxJDIKBLArFjyyLKf4hv3P8AriZ8K8FSoNbU93PLuFG2xEEWFyN/ngIPKjOUlmmK2kjorRHXlgwCBv8A9cHozlaQRVawkGVX2sYH06ffG3cJ8OeYAQFC3Bv/AGZ9/a/bEzS8JUhabzPpt2P+uAw7gvgmvUbU+1yYBM9d7AG/vjU+AeAFQLqAAGxIJMRAhZAU7zYTO3a75Dh9OmOUX6nr/th6IFsBDZDw5QpnbU0zLR/RQB/LoMTNOmBsAPkIwZF8KnAV/itFUJAWzdAq7mT1jUJvAIO++KxmSVUgQW25kOlp9JCgMyv0gC5k/K7cTMEWkkHpePYi/vAk9gYxU8wZbkMKRGtatPSP8R0AAfwlgcBUMxw2WJhASYYAU1LMdhLxBMxBYNJ98Q3FvCt94aIupBPYMsm5gwRqBjF3zOR0EK7Ea4CVIU0n7Ked9c9rbyCNjGcbqEUmU8pEKUPMKbGCCp3amTpBG0EGBpBAZfmuGvl2Acc5PLMEAbhvfcR0vPUYe/8Ah5pA1A0sskk3PuQT123/AJYuvGcgmYoQATpXWGJJJGkBwJuHWYIO5FuoxTXDJq89uVIgDZ5kqb3YECY++2AfZXNCsp8waXEaGaCC3QHXqM+0XAMdxwBvYMANgFIsOUggoDIMfcbxiGzHEWZgSbD4ZsIn+fvY/wBMP8vmtRkwREMe49Jnl7Eb/udJGAtPhXxHXyVakqMBRqVkFWk16emoyrrWbo4BFgYPbG+g4818LyxevQVQSzVaFPYyT5up+3KLnYiBuMelBgFKcCcAYMYApwMHgYBMTvgihjfHQ4AOAQKYxzzFTSrP+6CfsJx2xwza6kZf3lI+4IwHmvxHUZqnMQTr1E973aNiSZ9rwcR9HLAAg7WvAsfSLG0wI+XecTefyjqzsZBJIMwbkkSOgOkQRsZGI/yLhSJAItfebA9ttrjAMOJZcCnsqkyekGN779T0+2LPwPOVEopSp0TXcLqIBCXYzcHpeP7vXPEWXImTEKbe5ExPWQT7yD3xM8G4w1KmpR1WRJbTLWIEKovqOpQPci24IWBfxBzOUIWtkHRQQCzMSp+umLX2Jm+2Lz4f8ZJnU1UNO0NM8pAm4MH+9zjMuK8fYfovUrExdXTLuhBOkhlQ6k2Igx9MSv4PUzUzOYOkaEYdom+0d7d98BL+MPEmfpKUAFMxJbsOnNfrF+vttiucC4dm805P5xg4N21KuwBMEWUD+95Gj+MODnNq1PVpAFmsdPWYNokdd8ZlwzhuYpsyBPNK/tOc0qa2Iu13ZhBNhHSMBdqPA+I05ZM6a0X5qhba5UKGiDbpO8Ysnhzi1QkU65GpvQZ3MEkXvsAbz19px0eIEBUKKoJjmovVcBjc/pvZwPbvsMaV4VzrVgEqpLD4lsJmzKfVTYdjcC174CX8RDnCtEt6SbAgDmE7MQJJUzK3AOkxT0RtZ1OdzAYIW+khladzpJNjYjGgcbyYakxJJHKQDBgiyxIsZM/Pe2Mh41xKolSGNiIXTIso5ipixDDZt9O5jAduK8RqZcPL/psCCV9JEAxUQki4KQwJEvTIgFxiG4vxF6vnMKgCinTViZMHzGUSPlqBPUD64jcxxdqnnCqQZQwFmNUuCfcFazkbd+gxFZmrpkN8Ta2AMAkqCIvexI9r94AWzw3xkuVNQNJ8qrMQIRmgx2MG3WPe8V4iQ1U1xGhUZJkHQ9OmxkdbsRP8HzwjheYUgKsl6h0MRvpXUQqC0CQo6ACZMtiTzstTdbHXAHSVWmtMAHf1IGns/wA8BRxSkGJJtG0bjefnifyPCKhVdKu7sRpp01Ysy6TMgbC92JEAnEpw7ww9WtoRSSzjSO4DlrzMILGf9sbh4Z8NUconKoNVhz1Iu3cLN1Sdl+8m+Aq34ceBnoN+bzYHnGfLpyG8oN6ixFjUO1iQBMbnGj4AwYwAGBgxgYAYGDwMAeCODOAMAlhhJXCzgsBmf4geFyrnNUr0z+0T90n4l7gk7e57iKZlssABt7GOtu949sb46AggiQRBBuCNrjFazfgbI1DJokb2V6izPyO3tgMW8Q5PXUp0hBLLJvcRZTHWe3v3w28G8J86lrCljTflgtAmJAHXqTE/be6eMaNPLSMvQhamoa7DUFFgp1E2kHmiYJxF+AMzoVNI5ZYGPi5jYbdSBG9tj1B83hmmHOb0utTe7NpLGRI9I3M+x7YtP4T5EJQZy2qpUYu7STdjtfoAB9sI8T58JQZiY5bknaRAP0mR8tsSv4fUlTKIQVgC52FuskD3wFnNAGd7+5H9MU7jHBKtOqHVmKOY1WbT2kWPQDc3+2LJn83VRRUQU2QXaS06e4O2HWRzq1RI36jtPfAVjh3g7Ll/ONOlrnUWCLrm4nWIINz3xbEphVgbAQB7DCyQLx74YZviChRF527GzMP5rgIrxJxYJSfVtBX5zy29ySBPScY94pz1IqaBcGoYkyd/MZmJ7ASZ95HQ4t3jnN/paVMGYETeDCn25z9YGMur0tMOASSeoUqxBNmMyRaLCDAEnfAcH5gXK7sea+50kLHflkASDI7W5V4YkLED/wBxFpm4kt9JwoZp6is0LpXcE9NRPUg95MjY4L/w+rSU1GpnTcGQZv8AvL1Hy2uJO2AmeF8HrqysaausDqGi/wASyGgsYO2wnGv+FPDmXZS1R0r1SASsiKYGwUL06WJAiB1nJ+E8Gr1hTqI7KySo1SYbqQfjpNqRR31kbKcWjJVK1BqIt5oc6GVrat9Jn1UqiEQepB1cwkhsGT4dTpAimipO+kAT8z1w7UY4ZbMB0VxswBHyIBH9cdw/19sAsDB44fmOoEgWIHqB91/037TOOyOCARcHaMArBYMYAwAnAwnVgYDpgsDBab4AHtgYYVqzOCUlXpsRptzR0Im4IgjbcXG+E5ZlLAgxInSJABJJa3ub3Egg9yMBIHHDNg6G03MGPe2OpwWAwDx2zVa7OJ8tGYQTErykEAd3fUb+x7FH4eBldqZ6EEqNxqCmIj52iw7RjR/G2Ty9IS6qxrSFp6byPUdc2WGIiOpGxMUGlqy+qoCQmlQWMzJZgoHb5n/pgJ/xFmqWlkzLadSxTvJJEg/4YHX3OKiOO1/J/Ks2YFJzqVqDIHI9UabcomDttHS44hXpS6sQxOoJO9kIEn4gGMA7WGI/gNetWDQC2g3KQY5dGqnJuSukwJ9JPXAX/gNFaTCmMxmWSoOejUq6xAuCDpBWY3BO++2LVk+OUgwcHSKhgXJB5tNjsJP1uMYtmsxm6el2RjDadRV1X0MAGt2tG1pxMeFeMutLTVYybADbRKFTJ68qiOuonvgN1/OBkkbkGP8Af+eK7XYiBHLqAg9BqOk7Wg6vYiMNuDcSEil1gFYPUk6J7gxE7XO1sDjOZCkgkwQQB1i0ET8SibdowGe+Ksyz1HpB+cwRfqG5CO3xi3WD2xV8xw1qNM1HSSEVPKL6SNJuYKmUlQZBgxuQb2fxFkmzVRWUjXIMEjSwm89Qw6wRsMOaPhyq4KGkIi1iEBkP6gWZiSBLSTPusYCipwyaFR9irKCWgAyYIPvCkx2I6mMSGe8VF6Bo+VLEUxqN2DBYdr++mBtI64HHsv5NNabMyONZ0NCnWRzMBsWuQD1ERE4Pg/AMxXVq1OidUDn9FPUTMBiLmJME20gbssg3PiepRan5UKlAsoDEc8VnZB/hACHvy9iMSvhrMV62Zy6BSzLTTkUAtCQtIkEgAgDUSSBDDaRjnlPBfEWeFysEGJf9MbydLFlLfK9h0xonhPgQyNN6lMU6uYZCWZWuwkR5YAIdJKgsNthcXC48Pza2y7A06lNVhVfXYLA5oAZwBJQidjBEHEgpDATEg2dbX9/3b9DIxV8kj0i4Ct+mq1W1EF2UqQVLdKoCodRJkr0DWsC1DO0E9SOVuwqATBjZhb/04Bww5hqhX2Vxs4uYI+/Kfcg7w4y7AzaGG4/1HsY3/wBZw0QhgVZTFpU+pOoIPUWkEbEW2s9pi28+9pOA6xgYR5g1R1/r8u+F4AsDCI9sDAdZwyzVcx2WSGkwwgiGBBNoE/aYvgs1WDP5XKbHUGkN0KFZsRMyRMEDscMVzR1EMJ0HSxIJgG4Jie3Y95gxgA7NqMyzLYkWLLvBG9pkEXWeoJLdEIYTMqdqixIJtJ6Azv0JvgEbKQsD9lUuQDEAGTM3PW898JR2gqVVGmXESjza/UT0a4+sqAdLStpnUhjTfbqIbuNwZ7bRJ51eIhVabspAjYmfTI+H3tYX2jHGlVAJW4ndD0O8z/PUP8w64iOMcVXzlRuXSjBmZGMdCJHx8yRBPrPtIUbP8VbNVDWJB1TpsIVPhA6kWn3OIviVMsjLBKlVYxLGUbUbdFsoPeemLVxXg9Jf2dVtckeXo1NyiSeUkAQbzYSdtJxXcxQam0uhBBBhkMzNzEWifngKp+TFV1VnIpjmRTAqLPNAIiPv0J3xZOGcB8yBRY0nleY6iCBsNIO/v9ZMriOq8Meq0qyoQIJ/UVLtyLyhiToDWAgajNoOLlwehQ8qmBZiwJcgoUb21AEkQGuIhNsBMcOJy6FatXzCtkmYi0Cb7mYj+eM08XoPzAqBdLllbSCoFS5UL0623v8AzNxyXGqVN2LMzcuklhc+WJ2glWAYAg23OK34ozK13qMZC64UAEFjBuo+H4p6WJFsBJ8I4yapEBnZLux5dENrNwSAY1KOaYgdMSGYzVbMGKSO5JidJYAbTygiexbTv1GK94apnM11okMVIMuGLKiqoB1jd2OiSNjqm+41rIeHqK00WhVrIiiF0VmKmPYkqftgKvwzwppOupRqsx9RkLPTtP0sMWSjkMskDycyo7zWb/0MY+0YfDL5lDK1VqiTKuulvYBgYJ+eOVfjAnyxyvpZnsWZQP8A7aRNVzDQADtcXAINM6csWFFVWpUKlwjMxYBSLwSWBmNhNupgFka4UnTTqTSKIT55YIXNMQ1N2YU2hhve+8EnHfiPETp0mkKquUFNakcpLASZJLNLAkW0gQCTbEJWcVKmYyQZ6mZSmfLqO7hHadTqFk6GAUAPe5aLCMA84hmUFPWzN5WoLTppqR62zFXqMF0U5Chgtj8RaYDRcpObpZmmzLq0oqkFVpghA1MILLsHAvIWQTGIfgYoVsrUp1f00DUALemrLqQSBNwiox3tG4xYW4i+VXKhl1u4bXdbqHJQltvjJBHXATgzi1K9aiBqDU9An0sw16h77x9MceHM5pUjNQlUVGYCmJMaXJDTHMpseUnoDfERksq652vVfUKasarl7HSNZQLG62XuDpPWcSGXpU1QAqCacb02ZhvbVHPYxHxAAi5wD+k7QADWDCQp0UyQRciIkiL6N7WmAQ8y/EzyiGMrMBGBiSNSn0uNjFiB0k6cQVTyCxaKQAY2J0iJMleWWHsOZG2tYuMtU20rqg7U6+r+IcphfMgzIs1+9gsGsMAHuG9Dg2J6Qfhb+v8ALHag5HK242NuYWvHQ9xiOpVAyklSQ4MqQBr7wJgVB1HWPazzJ1dhq1KRKP8AvDsf4h/P6HAO8DCNB74GA55yqqqS23eCQOxMbDucRlbMAsNXI4E6gZRl92/dNrkWP2MhnnNlR1FT1BWiHA3HePcbW+sPUAUTpZVBkpMGm3Uo0wfkIMbalgEBXFNSdUhTZlJeAT0hTH0v00kxGEVKtNE1Go0XCuXaVEwYYmGW2+xtMG+G9TNQfiAFhpNEBlbbclQPccpO6qSDg3pOBCedc8yk0IaexJIUxYDYge0YB01enoJ10yEUllmeVRJK9RAnlN1JsQN4w1gvlM5cBCwIAYy7inUKNA5fUwGo9Bc46VAxR1BZ0UMCWQCpSIHpYgiFgxsYB2jENxVPPpOXJvWpyYWzfl1KsIBA5gFUm2+53Cd8NZmmpfWgSqVLuwuAFIVlmITTAEfFEiRg+K8EObmoSoXTNMRv2Lne4/07Xj+HVtVJ/NM10MkUmVWby4Gtg50EaHpGGty2FhiwZLiLVGNHSdSgEuRbQwlTsB5h6oJ07ncAhivifLLRqAMhAk6iJnvTgRcWNxE6jB2JaUM9coGdBEyUXvKnlNlPKSOsXMm21eJfDlHMLo0qKm4YiTF/UYJN9usjtOKxw7wI9Jy1SorVHtTC2AOlgXNpACkkiSCeknAVCtQdzHJGwI5pBltpnVG43N+nqe1uD5vVTH5dgz1IUMI0ysHnB0qQoIkTdpGwjT6fBqFFqYp0k1M8l9K64VWaSY76R/mxIZvy3BpMwlpgAgNIi69ZEgz7jAUzw14fOVc5jyixBuqvLqYYNy7RzEwLmxnYYuFLyyDWplVm5cQA0b6x1PzuPbDKhxoAGmSKlZQYj0vGzM9wm15O4MTtiOzucpN5ZqQzVdevyvMYfp3eKYuWAlPMiR9sA6qcR/MaUR9Kzzup5WGygGJ1En0mLqbsAQYDivG3oqtNufUR+lp0pTUQLmSdUEGOnNMxbjxLzWox5S0oKPTFLRGpncEki5IVUGokXY2BAhxS4e1ejSr+XNWoVSoSq6ml9Ou9wILi8jaBAjAQnizJFMxRemCxrMgltxWlNIiAFCo9ONImFbrJxaK+WVM8cwukikKrPEh1IpglTI5p81TNugvhOUpLVzlRH/4GZWquqQZNNgBpAEDSAVJJkJJG0wPhnPfma2ep3nMecyapuup0HMNjpKW7WuMB14jUpVeHZnMUqempXFLWgMBamoS1PsTqJHcj3OEcSAqZelWqVNGhGFVT8JDJ5jU2JgEyraWB9VtiCXhmKOVzBqg+Wooh73Q6zrO0rUVRTOk9lBGKJ+JXiGlmHTL5Vy1GkbvYiozGWcH/ADabAddgRIWfP/iIjZx6VP8AYuqp5hIYwFBMQ0CDNwSbgwInF2y+dSooZK9N1gSf1Dy7yTqkAE3HwG9pv52o0FHKfbmAuLypgxY2mTbV062bgHFq+VYFWdQCrFA0Tupkd9NpAvf5YDY6NcgeumSJYt+ZcMGi1iCC0AX2YTbArUtQkpqhfUVovTEndSsVAhPXdDfbDbg3HVzFLWkoFYLpL0xUWBqCMWGn3RtuhI6uZBBc05vraoadKoo7MAh1aTEMIMGT74CXoPCxDCwLDSVaf3lHw1FsSt5ERPV5kZDG4IbmMbE9HX2Ybjo1+pJgMtWvpX1HcDzEqCJIUU3nS63K3hlkXEkTvDDrCm1hIK+m4uV7029QHQgjcWCS1exwMDAwDXOyTBAZYEhfWtzzb3HyuI69IXiWaKAjUjBhCuxAkb6XlW1WMxGrtqlols0ZYyoUqJR73FiZgSomxg+9pvEZ+sdRXTJ6x5uojuNFIgiSDqFp3AN8Azr50BX50gXIFSmzGDv+zGqw3EuI2O2CatSI1Bg69L5Q6bAGCd7zfbuNzjjUqsF1xUaSDIqZskbxI8uSOxHMY3bbCTWqKQdTI0nnNR9JMCdRemBNjeymOYAwQElSrL6rCmvxLTYdIK1GRo77iB7WxCZLOJUy/LCwoRhYS9MLVBv6knWZHR1+kjlEUsrjS0Hnpk5ciDPoaEIEyRb/AJbzV80gpM8/tKSsCag5qllZfVeTqUQCRLAXgQEzRy9Nsuwb1s2YanoLK8pTA3sDZYIIYGR744ZTN0666KxsHQ1C66kqhVYrzj9m5ILfvEkd7DIRSXKebqXyy1RyeUgVahcl9WwChdY6amvviXyBpZNyA2nVVbVIADJopKpAX1wTSRbE3OA4ZLj4CtWSqSr+pX0VBSK8sckVBcGzWMbrc4fUeIuXFQBKpZJXSVELy6gpDMY1MBOm5ETa1UyvBVbMlHgU/MqaxLBWRarGWAhTOkrfpUbvh7434Yq1UqAENTpiGW2rSXIUIOzEQtwSe5MhOjjOsNUZvLgFQVVjEevS1RAGBIAmNwABM4rmb8QU0pmqzecau7FUKALpS6GBGqCIuS0ixjEhmOGKMvVp1OeutDUWZ9RaoFQuU1ElUUMqzAsxsZMsKFcUcv8AmNR11Wc07mFUSrVFQBvMJ1A3G0HpgO+a8R0Ay0iGpQFUMEAC6Q7KATqASNBlR3uSLP8AL5VtIRm1VKq+WKgAQhCvoVNUkheYsZguT0jEVx3hArVVhvMNUU2psCYckBWII9IBJcx3J+Q8SVHXNKabwcvJ2kSZ1ne/IyiLEFYmL4BPCMxTylGhTqU5GYrVhVF+UeboVyO+tJJG0k4kzVNLiKLTISkKK0Vp7K2k1NINoBkED/Le5GI7itFmzXmimQDSp1Au3xHlAO0lZIG5J736eJ2pijUzdGomij8RZjoq03I0zu0vF7xc3tIFw1mXPc3Mcw1RKg2VYUsbrtoNKAxP1kjEeGy+To1M2tenUCmqKaqShd3QlEF7HSwJI2xWeN/iH59Bhl6Bo5itKVakhgUKbU5i7tAmJhRMmIp6pUdUQO3lySFUAgTCEgbxyrIC9JE4CV8Q+N83n6aUWcKqkAgDSaj7BmCgm42AsL72OILL0SgBIvM+lp9QNm0HmBB67A9sT2SyCDUTSLiDqAIBAlQSDpEsJJBB3HUwBJ8I4eTpiYnn0irUKa15GKoY0NYRUCgHdWFwFeyfC3qgimmoRESoHLIbSYABjowO5npMrkuEu6akRGGp7QVDlQRHmEqhb1WO8GdrSOWy9qZEioFJgLrAem5iKYBWmhKFCqCdKiCQCuJtuKBTUY02DFabg1DUIaoW004qlNVJmChdIvymOuArvDs5Xy1UOkBDSJP6crUS3xEBTpJWIMjV88W7hnih6gBq0aVQk7qBqRgLsyGVIIVlYKxPpIAmccOLplKipWZX8vz3+AswU0izRWI01VFQtZzNrFYjDTKSyatLFaUJLM5cw6I7vZy0Kn7MFgGVWsRIC4ZavTcebTTMBCY0qxbVEtpCydBX1o0LvFrHFi4JUkzMzeYgEGeYCBAYgysWcN0bFL8Jq9Ks6qpcf8UCVPlgFkcU7hXVhy31EFpLGGxeeHIdc2O8xtJE61/gcAEjow63OAlMDAnBYBnn80A2iDtqJFmHYrIhgLyOlpscRebyKnmFVwQxfTNUIT8RXQQyb3B2JuIN5bOmSAQNiVbcgjfl6iImDP2kROYpsUDK0DpUVl5Db1SplYmGA2YzHUGC1kL6RUuDY+dWXUW6G5hrdDB3j4QnMeZIVUdGgErqZlcDcjWtoncG0Dph9mUrcysFcqAb1ayqQbSxBKgWbcdPTiqcZSo0hl0U1kgK7sXYT6tYAiJAEXJMxGA48W8RhRppMzCmC0uKRFELp8wIQIqCD/h9mggUbiXEWFXVqfX5gLFdUwrUzB0+lOsC5iRi31MkihgbqpMkgk+XVB1SZgDzFJ2iF9sVriNHSZ5iy3N7vpGh/cFqRUgdwLWwGmZ/LDOlaqVkNGqiE8w8xU0a30oAZLK6bmRM9cR/Hs6WANRSFemHRdNSDSVtSh4+MkSQCYAExIBxx0rZeo1Si7KrCPUdLU2gkG9wbEjp02taPDvjoFaeXzoYrTZlWoHVSthKkFYgkQCTa1wBgNQzqih5maWQ1QHQF5gHYFqgawYjUSwMRyLfmjHHhHDhVWm5keTmCxMgyLVHE9B5sOSbnmHXFdp+Psvm3XJeXUUWFCojh6jONSLAYAEHa5IOo7ATjvxzxzTyoSlSWkyLUCV1UM+tiP1QpjmABu5+IR0OAecNzbNmUqqznn0A1JWVd2FSEk6QWhr3JCi0ACS4hwGpFEgl/JXSijTzShJIkDSNUCOgC9JGK9n/ABvlNS16AcuHYKjUyEUkMFqG0xeNIvqYiQJxDcN/EJ6KlkUVWIY+W0r5b6o1IB6aUNGkKLgG18BpXD0aiya6tMCjTY1bQoV2JUKx/d0AGT02vZrl6uXzRXM02Hl1CVdWXS1lYkwTaQBMjYT3xk7+Mq4pHKEal1ftdTBnQFuQm3LJLC9rb2xX0zdSmdVKtdgysFqgkAiALSCdNi0D/TAXfM/ikQ1enUopUenUYZeogCBBJ06pa8QDa3L9cZ/RrVJZGaoFqkakljJBYq4n1FeY6oPc98ElNOvzLNpMkgRYlTck7i2HWWy8EsLCLWKyBfYNuAbWkdsBzy9BmIBtFxKmIJEyImQYPuY3kTOZLgmpfKOgvO11lZ5os0xqBJ0MJmW06Zs2Q4ehCKW8pWbRyBtQjS4AQX1BSxBYQIIuHXDxGphloLTUmqdIpOC4qKELq3LC0qjFS7QSwggiYYgxplEYfqsmohkN0qBoUMCZDFdBkHTqlDBChVCgiMrqwAC0y4dCHRNVQvFVlWXLIVIgb+knfEll8y9etQcvUFZGrLpZFVlABpqKesaZbmBIAgwSbQ0mnBqNO7UIZQgCaX/4iikv6oqAVGkCdUs0kCNUYCu0sijeQUq1Azaix0roE00Sq9NV9UsqX1tq1NAacPaChdFRULqQVSl5v7aohXyxLMxpqoZyIFlszEBjify3BJrq2YWoxKuQnI2qXChHKiEQKqSNUMWMnfVJnOM+aq0aVGfy7UyzApBmnyiSRoEMQQA1tvVYKsMs9GmC6aiojnSoKSK2nXJ0oz1DBueUBtIJsDx4ZkCDTZVp1UARHaojVBUqKrhtC+YxYBQGAgAgAg8t7LmuB03pLmNnRXdqdNQ5NRhK04IMhZjTpvYwIGJU5Va2pqlOoDSqMdAOlmbQFU8jbeWwEE7kyLYCJ/JJ5bKlF8uGYVXZaIoguOUBdJJDNaWJFtrmcWLKU/LcUySfUUPcbsp9wb/2RgUaVbygraNWlRYsbiAwLEEmR1j/AK4d5diwllggmNztInYe+A64GDnAwCa9IEe4Mg9j3H9PkTjhVrJTmEljzMEC36SzGFHzYiY9sO4xwqZZTa8TqImzH+LuPbawwEW1HWuktoDMHYqSpIDAm49KBQFGxNjYbteL0VrIaoLQikGmwiBqI1MD20i1raupETJy7M5LxoEBRFydySe0xA/hnthLUHVX0aSxJZZNj1huwJm42mb9Qzs+GaehKrBU3V1MNRInRUAeJpnULiBbUYaJxCcR8O1kgbuhUPI5kYAQy76kOsAm8h4kGGGsZYUvKO7U3JHlldcSAGXSASVt9j2wwfhDoQUArUxbQ5GqLwA5F2WSFJvEgnrgMY4hwUBoQEABoUr6YJkd3pcwNrgTcSAWXAeB0WLVaisyTCAgwTqczb4eVTPvEdMbfx7gArUW0oQ7WAZVJQkxqPcgXm5sIOKpnfD1SmwBinJCrUW2vSos6HUGaAdumxBkKGR8fyvktKIqrI0spNx7wTNxvb72DrgeQ16VCsNKeYXXTyuxDUj/AMgAjsekyLjx3w0tfTTIFJjUUFgIUiQaji5iBMkgQR2ILTHB+F5ajorZolqdZHqhQjEKAyLQ1oAWT9IrANtRInuFY8T8UfM/lzVSlrUMuukhTk06rDUZuqj7iADiGo8IVp0qWi/MC3pEdSBNzfULRO0YvX/hx8xqvkstOW0KQSw16SJ1EwCGpNfaSTtgNwkMAUTlUFiEHNAU6IJgEsQwuCL3joFCo8LYprgAaiLqIhZBUMxZSPYEExtbAp8KdlcidFKDUJVgo1QDGp1U3Ag+/XGh53gYC06SmmrhoJEElUAZpALFTrLwAen2Gc4NSCFPLYampu7OqowOk+WpeqxYABp2sxYjpAZrWyq0wsA3AsHImSIkKBPT3/lizeGuCgfr1dUIZCKIaVMtDkwrQDYc4LINyJRTyr131nWqkCLvBUr+mElRrMaCAt/eJxcRkCgVFW7BWABPmlAw50WVFFNQLb3WlT135WBs9NEZEZBBZEiyIGLgoHD3ddRVdVQNHkxoGvBflFrV/LWtorU6jF84rO6mVZF0gNFPTqYKHPwlQCurHalRDmoA5qNoqUqlFEUjyjoaEYi1RqlXSsECGB0gLiy0OGmlUoZhHpyQA3l02HnIRKpuQYLDQZG0XE4BlwbLtRJp0ypoGpUXU6F6tbo4Atq5pEkHaZOqA+4bw9EC0XGloDQPhqgrDJIIqG86ySBpIAABGBxPNIldEYLSLKwqVmEIglX8tHbeVLGQILLe9sSGcrj9s5dKUlY1Mg0w8sQDaWhRMdDbARq0arg0Q5mo6l8wq+QPLDsIQhyzOxBWRANz1vJeSaFamikim5YqipYtpAY1qpkk/FJgkr8RjBZzLKzUGVSIHKAFBTlB0k30mLW6AjYnEhUy6uUBc+ZSW5EGCQtzII1SoIm43wDPMUK1Ko/kUywdSxOpQFbU7MFQmDUYsLmB3NgD04TwYqimtVqVKnqaW0oGYlmARIBUEkDVqIAF8S9KmFAUbDuST9Sbk++DIwBEYAwMHgBGCwNWBgOk4SbYUVwTDAH/ADwBgKuDGAb1aRuFhQbsR6j0t77XPb7KpoFAAEAbY6N1whR0wChjnXy6sIZQQe+FoDhUYCocc4T51Z0VdIFNaQIsT57Ma5n+Gmk+5Jw4r5ECtrqUaDIWSkqlZq6VMIZjYai0X5RNthYxRAJIADWvF7SB/In74T+VXVr0rr21QNUdp3wEbm8mYUIAWOsk9JJBJ+fNb/thpS4CWU64kuLOXqrpUjQNOpV+EHY7nucWEjCHUxa3+mAiBw+oWsTEQfRTS02CqusiSTBZd9zhk/BhLEMzuwN6QCxNgC5JYepyZfrbfFi8gGNXN89vtsfthbpNpIHtb/vgKHlfD60nkgCoWFlLVqwUzqXWZKQoUBhYEJe2HOfyzotqbaqkAU0Opn8xhHn1DdUAAQCdp3AIxbXyxsFbQJvCifoTt9vtjoKQAEAWMyd5iJnvBInAVHgKomdOVplQaVMtUgQXPKAfYF3q/Ly0HS1sGXA0wLLsLRfr89/uccsrkVps7KLu0sxJJPYewEmALXPUnDo9fbAVHh2UfzMxUqQzU6hHwqWGrVT8xEUFwF0EFjczawJkOFUatWggcgI1PmJhmqMdiACQEtMEkmbxBmVXJp5hqhRrZQs+wm3tM37wJ2GOqpAgCIwCKNJioFQ6mi5EreIMRBH0x2pUlUBVAAGwFgMJE/2cdcACMDBA4MYAowcYIHB4BMYGFRgYDphIwMDAGMAYGBgEnBdcDAwBjcYFTAwMAnCxgYGAI4I4GBgAMF1wMDAHghgYGAGAuBgYAHAwMDAJwoYGBgAMDAwMABg8DAwAwMDAwH//2Q=="/>
          <p:cNvSpPr>
            <a:spLocks noChangeAspect="1" noChangeArrowheads="1"/>
          </p:cNvSpPr>
          <p:nvPr/>
        </p:nvSpPr>
        <p:spPr bwMode="auto">
          <a:xfrm>
            <a:off x="1685130" y="-139968"/>
            <a:ext cx="304417" cy="30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25" tIns="45662" rIns="91325" bIns="45662" numCol="1" anchor="t" anchorCtr="0" compatLnSpc="1">
            <a:prstTxWarp prst="textNoShape">
              <a:avLst/>
            </a:prstTxWarp>
          </a:bodyPr>
          <a:lstStyle/>
          <a:p>
            <a:endParaRPr lang="ru-RU" sz="1798"/>
          </a:p>
        </p:txBody>
      </p:sp>
      <p:sp>
        <p:nvSpPr>
          <p:cNvPr id="22" name="Прямоугольник 21"/>
          <p:cNvSpPr/>
          <p:nvPr/>
        </p:nvSpPr>
        <p:spPr>
          <a:xfrm>
            <a:off x="3411186" y="822124"/>
            <a:ext cx="8994488" cy="953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/>
              <a:t>Суб'єктивні уявлення, сформовані під впливом релігії, політики і особистої філософії</a:t>
            </a:r>
            <a:endParaRPr lang="en-US" sz="2797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9"/>
          <a:stretch/>
        </p:blipFill>
        <p:spPr>
          <a:xfrm>
            <a:off x="0" y="1775334"/>
            <a:ext cx="6040072" cy="39909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78"/>
          <a:stretch/>
        </p:blipFill>
        <p:spPr>
          <a:xfrm>
            <a:off x="5744225" y="2389610"/>
            <a:ext cx="6322530" cy="4071190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8248128" y="1866838"/>
            <a:ext cx="2190215" cy="5227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797" i="1" dirty="0"/>
              <a:t>АВТОРИТЕТИ</a:t>
            </a:r>
            <a:endParaRPr lang="ru-RU" sz="2797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032603" y="5766269"/>
            <a:ext cx="1378583" cy="5227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797" i="1" dirty="0"/>
              <a:t>ДОГМИ</a:t>
            </a:r>
            <a:endParaRPr lang="ru-RU" sz="2797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3748" y="286974"/>
            <a:ext cx="7591887" cy="657618"/>
          </a:xfrm>
        </p:spPr>
        <p:txBody>
          <a:bodyPr>
            <a:normAutofit/>
          </a:bodyPr>
          <a:lstStyle/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dirty="0" err="1"/>
              <a:t>Ідоли</a:t>
            </a:r>
            <a:r>
              <a:rPr lang="ru-RU" dirty="0"/>
              <a:t> Театру:</a:t>
            </a:r>
          </a:p>
        </p:txBody>
      </p:sp>
    </p:spTree>
    <p:extLst>
      <p:ext uri="{BB962C8B-B14F-4D97-AF65-F5344CB8AC3E}">
        <p14:creationId xmlns:p14="http://schemas.microsoft.com/office/powerpoint/2010/main" val="131014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3705938-1A90-4B91-87C2-C1C97F43F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825625"/>
            <a:ext cx="10134600" cy="43513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uk-UA" sz="2800" dirty="0" smtClean="0"/>
              <a:t>Омана </a:t>
            </a:r>
            <a:r>
              <a:rPr lang="uk-UA" sz="2800" dirty="0"/>
              <a:t>в </a:t>
            </a:r>
            <a:r>
              <a:rPr lang="uk-UA" sz="2800" dirty="0" smtClean="0"/>
              <a:t>процесі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uk-UA" sz="2800" dirty="0" smtClean="0"/>
              <a:t>Ідоли мислення, два типи мислення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uk-UA" sz="2800" dirty="0" smtClean="0"/>
              <a:t>Перешкоди </a:t>
            </a:r>
            <a:r>
              <a:rPr lang="uk-UA" sz="2800" dirty="0"/>
              <a:t>для критичного </a:t>
            </a:r>
            <a:r>
              <a:rPr lang="uk-UA" sz="2800" dirty="0" smtClean="0"/>
              <a:t>мислення</a:t>
            </a:r>
            <a:endParaRPr lang="aa-ET" sz="280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91DC35CA-5010-42AC-9BA2-F20EC7960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2710" y="208107"/>
            <a:ext cx="5798127" cy="1130300"/>
          </a:xfrm>
        </p:spPr>
        <p:txBody>
          <a:bodyPr/>
          <a:lstStyle/>
          <a:p>
            <a:r>
              <a:rPr lang="uk-UA" dirty="0"/>
              <a:t>План на сьогодні:</a:t>
            </a:r>
            <a:endParaRPr lang="aa-ET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EEB6DCF-9826-4DE2-A968-743807B4F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2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428067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4126" y="323555"/>
            <a:ext cx="7567253" cy="532862"/>
          </a:xfrm>
        </p:spPr>
        <p:txBody>
          <a:bodyPr>
            <a:noAutofit/>
          </a:bodyPr>
          <a:lstStyle/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dirty="0" err="1"/>
              <a:t>Ідоли</a:t>
            </a:r>
            <a:r>
              <a:rPr lang="ru-RU" dirty="0"/>
              <a:t> </a:t>
            </a:r>
            <a:r>
              <a:rPr lang="ru-RU" dirty="0" err="1"/>
              <a:t>Площі</a:t>
            </a:r>
            <a:r>
              <a:rPr lang="ru-RU" dirty="0"/>
              <a:t>:</a:t>
            </a:r>
          </a:p>
        </p:txBody>
      </p:sp>
      <p:sp>
        <p:nvSpPr>
          <p:cNvPr id="18" name="AutoShape 2" descr="data:image/jpeg;base64,/9j/4AAQSkZJRgABAQAAAQABAAD/2wCEAAkGBxMTEhUSExMWFhUVGBoaGBcYGBUYGBcbHRgXFxcgGRgeHyggGBonHhgYIjEhJSkrLi4uGiAzODMtNygtLisBCgoKBQUFDgUFDisZExkrKysrKysrKysrKysrKysrKysrKysrKysrKysrKysrKysrKysrKysrKysrKysrKysrK//AABEIAPEA0QMBIgACEQEDEQH/xAAcAAAABwEBAAAAAAAAAAAAAAAAAQIEBQYHAwj/xABDEAACAQIEBAQEAwYEBAUFAAABAhEDIQAEEjEFIkFRBhMyYUJxgZEHFCMzUmKhsfBygsHxQ5LR4RWissLSJFODk7P/xAAUAQEAAAAAAAAAAAAAAAAAAAAA/8QAFBEBAAAAAAAAAAAAAAAAAAAAAP/aAAwDAQACEQMRAD8A2o74AOAcDUMAkpM7f9sF7dRhRbCVf54AFLj2/v8A64UV/rg5weATpwkrhc/1wCcAAMIwmrWVQWYhVEkkkAADqSdhijeIfxUyWXJWmTmH/gICC0iXPfuAR74C9xghjHK/4icRrtFJaVCdgYYr/jLi5P8ACMGOIZ6oAXz9ZT10hURvbUaafywGxHf2wYOMSOZzMj/6zMFu/nR/Sr7dsP6HEs+t0zlY+x8uoP503aPrgNfnBjGY5Px/mqdRVr06dWn8RpqyVVG0hCSHA3PpMTAJsdE4fxCnXpipSdXRtipn5j2INiDcYB2Dg1wkHBrgFYE4E4SWwALXjCjjmhvjpgCwFwZwQOALB4M4LAHOBgTgYBJUYS4GCL2nCaKgxGAUFx0jCFf+/rjoMAQGARgA4S74AiuGnGOJU8vRetVbSiCT3N7ADqSbAYcq8/39cZv+OdY/lKNIEAPWJaQDOim7D/zR/tgMw8Z/iDmc5UI1+XRElaIMabW1Eep/fp0G+IHhVHVWQAT1O/LMKJIgzBn4QbfWHqLzR3gHe0/S/wDe+JzgaAtYSdrlTAEAfCWnc7LvgLT4ZqLTJ1NAO7LJuOjFduu798WxcojE1BYHYqqmbdWUb/58VzIIKhBtqG5AJkWm5YlT76x7jE8zyA0ixEWLf0FQ/XVgHaNBuxH/AOTSP/6Y51aSER3/AMDe/v8A0wa1m+X/AOwdPZ1j7YKpmABfXJ7Cs3/ywEPnIBuZHQG23a2n7L9sSPhDjIyldSGApVmVay9BPKtQXPNJUEk3XpYYbcRZIiQGJ25QT9NKN/XEBnKGpWWbEEH6gg7R/QfPAeigMLGIXwnxA18nl6rXZqa64/fA0v8A+YHEzOADYSFwlf8AfHVcANOFEYROFjAFGDGCnAwB4LAwWAOcDAjAwAGCUzfHOG9sLjb2wChg8EcER2wChhJwYwQwCcY/+PWYvlqc20VSR89C7dbA/wA9vUNd0HvjIPxxUCtQJm9MgWEWebEmx6nta43AYvpAYkxIJsYBsRBMEdtrT79Z/gAglNyIgSSdgbLpFhMzpIub9TBiC595G5PqMWM/xbST7HrYeEIAGm2qTGxIBgErp+50H6HAWPKVWNwdt9ImP+XVH/Mvyw+pViw6EwPUVn62rRiHyteTy8wEkRcRERqhvawK/IYl8nTY3+EblhJ+rHzB/T5YB1l9YvoYT0DtH0AoAde39MB6rKJamY/wq382pLH3w0z3EMtRALVlJOyqquxPblp/1jHJ+PUAilkqDVOgFACxAGwCAj5zHvgFZvNlwbgx0v8A+1mUfOBiOCxOkAQBPt9On2XCKubaqJSg4AudTpsL7uXt9sGM5G+sAjfS8DrIMG3SQFH3wGp/hLng2VqUZvRqn/lcLVBA/d1M4/ynF6Bxkn4YcTVc41LUkVkIkFSS6c4EiSeU1LEn041dGM4DrgxjnO2FYA8KwicAnAKjBxgYLAGMFGBgYBUYGCnAwBasCmZwWjCkGAE4KcDTgtNsArCWbCowgpGAE4x38cq81aNOdqZNpBGpm6+/l/TTPfGu5iqqKzsQFUSSegF8efPH/E3z+dc0lCqkKCRPKl5kHeZMCwjeROAoNCkQ0R1AiZ2vBjcGFixHY4m8mVVFdhEgQANV94grCmP4fraccOCcPq1msTpuQBymDcmfhGHvA1opWJClj/w0QBiRJCXmBMaiSdyN8A+82uqq4QAOYUvedi28lSBe0CCNhgeSKi1Hq1vPzCofLSGfSx9NhIpDtMT16Q74gz5nQa4CLT1aaaGw1aQ2t7eYTAHQdJJMY7UUFLkGkLMBAACe8D4r7kqB39wjeG5F0HJSTWY1M+uqxNplUtEg2DdBbD2vlWqMHqVG1QFEaECgE2RZvJLGJJuewGO4zANj0EkEh7RBMuyj66VUTbVgU65F+aBvc2HS6L6SQRJhbDlM4BrX4e0KDVqmDAAYEAxYkimQxm0Eg9d8LOVqAWYqBEnQWta3MsAGfURH0w4FQy0FwYiZqyFgDlLaSu/UjuFM4Xl6ytBDhgLD9RwB0NzcmSbqBvHbANa+WYaXTQtVTrSolJUqAgyCvMAT9YN57Yn8v+IXE6IGvya4EA66bU2n+JkOkE/4ccTSHWBYQOZNW+55qhaSL2n64RmeE/uaQ30DT2u2o/Y4C08K/Fuk0fmMtUp3ILU2Sqg7E+l79tJOLtwPxBls2pbL1lqAbgSGX/Ehhl+oxhNTKVlsRUWO8x9IUWw1/VpVBVpu1OoCCKkhSO8Wvb4SIIscB6UGFYy/wp+JZkUuIBEZmVUrUwxRmJgB1voOx1Dl39ONMpt174DqMDCRg5wCjgYIYGAVgYTOBgAzYJWvhUYLAAnphIbCtYwIwBa8Jd4+uFkYp/jDximX1UqOl64F59FP/EdtXt03PYg1/FfiwpZI0g8VKzBQFK64u0qpubqBIBiZNpIyjLcPby2WoRTVhDBbtE3Bc2ViNwJ3uyzjnxDiaCoatSqKtSrvUOpmI35WjlUWhViNrbkqHiKmwChtNhAlkvcAFtBX3vKibBm5sA8RaSIyqWKkEEByNQ/ykEfIXPQEc2EZWpTC6aShRAMqhIho7CG3HUjuXI04c08uXMrrqEr0NMSWIJggBgDExqLPu3KMdKFA6xyjqNULUaQBOlmMMwNjUK6VAgAXOA406pB0qAerHVrhohdeiTquOWQTsCq2wPyx6aSsnUFVYMb6oZUBF+QtpFy24GG/GeIUqA0FtbDZARAJkk6tla554DGZETOIBs3XrzLHSACEWQoANgOyyZM7dz1CbzHE6SjQGO6mQxib7eWsMdrmYiy7YYV+LUuZRzBiLhbi5uWdyQTsX9RkmRtiKoZCq/pps0xdQSOwhja/88SNHwtmnMCg4Ej4Z62sAbYAJ4guJOwF9CAWHQaTtAuSYj6Yc0uPKZJqw1pYySR8Qkhdz0BSOns5T8P6sAVHWmzelWVzLdVgLH0F7G2G2c8C5lbr5biTZDeeoAYAt9B9tsBKUeIAH4TexYGIMxZZDduZptbDocVYERP0VUTb4QAWPyBOKJU4fmKP/DqKYmRqj7izGxwg52ssMSTqHXbeDIFiekkdjgL4cwagh3b5hiO3YMB9QuGVeho2Or/ML9eYepfmPtiv5DjTAgOZWNiS5G/yU+wYHr3xZ8tU1A6AYje8f5gNKg+xP0wEfrVxzhdNiA2knvEdx3m/Scar+FPHGqUmy1Riz0uemxMl6TklZBgjSTp2AjTGMmrKQ8DbusTEmZK6o0kyT0sbc0veCcSqZeulamIakSQPhdTaogG+lvrpYbQokPRSnCgcMeEZ9MxRp16ZlKihl7wRMEdCNiO4w9AwCsDBYPADB4KMHgEg4BO/tg5GEzgFAY5z/PCpvg2wFW/EPxD+Vy4VSRVrkohG4FtRHaAQJ6FgcYN4ozen9GZaxc9AdwO5N5v3xefxP42pzjEw3kDyqS9NZE1D7kkqnSNG/NjKmRySxOotJJn1GCxtB6dx9r4BsBzSSb9evUb/AEP2wtKRgzNrwT0+3z+3yxJDIKBLArFjyyLKf4hv3P8AriZ8K8FSoNbU93PLuFG2xEEWFyN/ngIPKjOUlmmK2kjorRHXlgwCBv8A9cHozlaQRVawkGVX2sYH06ffG3cJ8OeYAQFC3Bv/AGZ9/a/bEzS8JUhabzPpt2P+uAw7gvgmvUbU+1yYBM9d7AG/vjU+AeAFQLqAAGxIJMRAhZAU7zYTO3a75Dh9OmOUX6nr/th6IFsBDZDw5QpnbU0zLR/RQB/LoMTNOmBsAPkIwZF8KnAV/itFUJAWzdAq7mT1jUJvAIO++KxmSVUgQW25kOlp9JCgMyv0gC5k/K7cTMEWkkHpePYi/vAk9gYxU8wZbkMKRGtatPSP8R0AAfwlgcBUMxw2WJhASYYAU1LMdhLxBMxBYNJ98Q3FvCt94aIupBPYMsm5gwRqBjF3zOR0EK7Ea4CVIU0n7Ked9c9rbyCNjGcbqEUmU8pEKUPMKbGCCp3amTpBG0EGBpBAZfmuGvl2Acc5PLMEAbhvfcR0vPUYe/8Ah5pA1A0sskk3PuQT123/AJYuvGcgmYoQATpXWGJJJGkBwJuHWYIO5FuoxTXDJq89uVIgDZ5kqb3YECY++2AfZXNCsp8waXEaGaCC3QHXqM+0XAMdxwBvYMANgFIsOUggoDIMfcbxiGzHEWZgSbD4ZsIn+fvY/wBMP8vmtRkwREMe49Jnl7Eb/udJGAtPhXxHXyVakqMBRqVkFWk16emoyrrWbo4BFgYPbG+g4818LyxevQVQSzVaFPYyT5up+3KLnYiBuMelBgFKcCcAYMYApwMHgYBMTvgihjfHQ4AOAQKYxzzFTSrP+6CfsJx2xwza6kZf3lI+4IwHmvxHUZqnMQTr1E973aNiSZ9rwcR9HLAAg7WvAsfSLG0wI+XecTefyjqzsZBJIMwbkkSOgOkQRsZGI/yLhSJAItfebA9ttrjAMOJZcCnsqkyekGN779T0+2LPwPOVEopSp0TXcLqIBCXYzcHpeP7vXPEWXImTEKbe5ExPWQT7yD3xM8G4w1KmpR1WRJbTLWIEKovqOpQPci24IWBfxBzOUIWtkHRQQCzMSp+umLX2Jm+2Lz4f8ZJnU1UNO0NM8pAm4MH+9zjMuK8fYfovUrExdXTLuhBOkhlQ6k2Igx9MSv4PUzUzOYOkaEYdom+0d7d98BL+MPEmfpKUAFMxJbsOnNfrF+vttiucC4dm805P5xg4N21KuwBMEWUD+95Gj+MODnNq1PVpAFmsdPWYNokdd8ZlwzhuYpsyBPNK/tOc0qa2Iu13ZhBNhHSMBdqPA+I05ZM6a0X5qhba5UKGiDbpO8Ysnhzi1QkU65GpvQZ3MEkXvsAbz19px0eIEBUKKoJjmovVcBjc/pvZwPbvsMaV4VzrVgEqpLD4lsJmzKfVTYdjcC174CX8RDnCtEt6SbAgDmE7MQJJUzK3AOkxT0RtZ1OdzAYIW+khladzpJNjYjGgcbyYakxJJHKQDBgiyxIsZM/Pe2Mh41xKolSGNiIXTIso5ipixDDZt9O5jAduK8RqZcPL/psCCV9JEAxUQki4KQwJEvTIgFxiG4vxF6vnMKgCinTViZMHzGUSPlqBPUD64jcxxdqnnCqQZQwFmNUuCfcFazkbd+gxFZmrpkN8Ta2AMAkqCIvexI9r94AWzw3xkuVNQNJ8qrMQIRmgx2MG3WPe8V4iQ1U1xGhUZJkHQ9OmxkdbsRP8HzwjheYUgKsl6h0MRvpXUQqC0CQo6ACZMtiTzstTdbHXAHSVWmtMAHf1IGns/wA8BRxSkGJJtG0bjefnifyPCKhVdKu7sRpp01Ysy6TMgbC92JEAnEpw7ww9WtoRSSzjSO4DlrzMILGf9sbh4Z8NUconKoNVhz1Iu3cLN1Sdl+8m+Aq34ceBnoN+bzYHnGfLpyG8oN6ixFjUO1iQBMbnGj4AwYwAGBgxgYAYGDwMAeCODOAMAlhhJXCzgsBmf4geFyrnNUr0z+0T90n4l7gk7e57iKZlssABt7GOtu949sb46AggiQRBBuCNrjFazfgbI1DJokb2V6izPyO3tgMW8Q5PXUp0hBLLJvcRZTHWe3v3w28G8J86lrCljTflgtAmJAHXqTE/be6eMaNPLSMvQhamoa7DUFFgp1E2kHmiYJxF+AMzoVNI5ZYGPi5jYbdSBG9tj1B83hmmHOb0utTe7NpLGRI9I3M+x7YtP4T5EJQZy2qpUYu7STdjtfoAB9sI8T58JQZiY5bknaRAP0mR8tsSv4fUlTKIQVgC52FuskD3wFnNAGd7+5H9MU7jHBKtOqHVmKOY1WbT2kWPQDc3+2LJn83VRRUQU2QXaS06e4O2HWRzq1RI36jtPfAVjh3g7Ll/ONOlrnUWCLrm4nWIINz3xbEphVgbAQB7DCyQLx74YZviChRF527GzMP5rgIrxJxYJSfVtBX5zy29ySBPScY94pz1IqaBcGoYkyd/MZmJ7ASZ95HQ4t3jnN/paVMGYETeDCn25z9YGMur0tMOASSeoUqxBNmMyRaLCDAEnfAcH5gXK7sea+50kLHflkASDI7W5V4YkLED/wBxFpm4kt9JwoZp6is0LpXcE9NRPUg95MjY4L/w+rSU1GpnTcGQZv8AvL1Hy2uJO2AmeF8HrqysaausDqGi/wASyGgsYO2wnGv+FPDmXZS1R0r1SASsiKYGwUL06WJAiB1nJ+E8Gr1hTqI7KySo1SYbqQfjpNqRR31kbKcWjJVK1BqIt5oc6GVrat9Jn1UqiEQepB1cwkhsGT4dTpAimipO+kAT8z1w7UY4ZbMB0VxswBHyIBH9cdw/19sAsDB44fmOoEgWIHqB91/037TOOyOCARcHaMArBYMYAwAnAwnVgYDpgsDBab4AHtgYYVqzOCUlXpsRptzR0Im4IgjbcXG+E5ZlLAgxInSJABJJa3ub3Egg9yMBIHHDNg6G03MGPe2OpwWAwDx2zVa7OJ8tGYQTErykEAd3fUb+x7FH4eBldqZ6EEqNxqCmIj52iw7RjR/G2Ty9IS6qxrSFp6byPUdc2WGIiOpGxMUGlqy+qoCQmlQWMzJZgoHb5n/pgJ/xFmqWlkzLadSxTvJJEg/4YHX3OKiOO1/J/Ks2YFJzqVqDIHI9UabcomDttHS44hXpS6sQxOoJO9kIEn4gGMA7WGI/gNetWDQC2g3KQY5dGqnJuSukwJ9JPXAX/gNFaTCmMxmWSoOejUq6xAuCDpBWY3BO++2LVk+OUgwcHSKhgXJB5tNjsJP1uMYtmsxm6el2RjDadRV1X0MAGt2tG1pxMeFeMutLTVYybADbRKFTJ68qiOuonvgN1/OBkkbkGP8Af+eK7XYiBHLqAg9BqOk7Wg6vYiMNuDcSEil1gFYPUk6J7gxE7XO1sDjOZCkgkwQQB1i0ET8SibdowGe+Ksyz1HpB+cwRfqG5CO3xi3WD2xV8xw1qNM1HSSEVPKL6SNJuYKmUlQZBgxuQb2fxFkmzVRWUjXIMEjSwm89Qw6wRsMOaPhyq4KGkIi1iEBkP6gWZiSBLSTPusYCipwyaFR9irKCWgAyYIPvCkx2I6mMSGe8VF6Bo+VLEUxqN2DBYdr++mBtI64HHsv5NNabMyONZ0NCnWRzMBsWuQD1ERE4Pg/AMxXVq1OidUDn9FPUTMBiLmJME20gbssg3PiepRan5UKlAsoDEc8VnZB/hACHvy9iMSvhrMV62Zy6BSzLTTkUAtCQtIkEgAgDUSSBDDaRjnlPBfEWeFysEGJf9MbydLFlLfK9h0xonhPgQyNN6lMU6uYZCWZWuwkR5YAIdJKgsNthcXC48Pza2y7A06lNVhVfXYLA5oAZwBJQidjBEHEgpDATEg2dbX9/3b9DIxV8kj0i4Ct+mq1W1EF2UqQVLdKoCodRJkr0DWsC1DO0E9SOVuwqATBjZhb/04Bww5hqhX2Vxs4uYI+/Kfcg7w4y7AzaGG4/1HsY3/wBZw0QhgVZTFpU+pOoIPUWkEbEW2s9pi28+9pOA6xgYR5g1R1/r8u+F4AsDCI9sDAdZwyzVcx2WSGkwwgiGBBNoE/aYvgs1WDP5XKbHUGkN0KFZsRMyRMEDscMVzR1EMJ0HSxIJgG4Jie3Y95gxgA7NqMyzLYkWLLvBG9pkEXWeoJLdEIYTMqdqixIJtJ6Azv0JvgEbKQsD9lUuQDEAGTM3PW898JR2gqVVGmXESjza/UT0a4+sqAdLStpnUhjTfbqIbuNwZ7bRJ51eIhVabspAjYmfTI+H3tYX2jHGlVAJW4ndD0O8z/PUP8w64iOMcVXzlRuXSjBmZGMdCJHx8yRBPrPtIUbP8VbNVDWJB1TpsIVPhA6kWn3OIviVMsjLBKlVYxLGUbUbdFsoPeemLVxXg9Jf2dVtckeXo1NyiSeUkAQbzYSdtJxXcxQam0uhBBBhkMzNzEWifngKp+TFV1VnIpjmRTAqLPNAIiPv0J3xZOGcB8yBRY0nleY6iCBsNIO/v9ZMriOq8Meq0qyoQIJ/UVLtyLyhiToDWAgajNoOLlwehQ8qmBZiwJcgoUb21AEkQGuIhNsBMcOJy6FatXzCtkmYi0Cb7mYj+eM08XoPzAqBdLllbSCoFS5UL0623v8AzNxyXGqVN2LMzcuklhc+WJ2glWAYAg23OK34ozK13qMZC64UAEFjBuo+H4p6WJFsBJ8I4yapEBnZLux5dENrNwSAY1KOaYgdMSGYzVbMGKSO5JidJYAbTygiexbTv1GK94apnM11okMVIMuGLKiqoB1jd2OiSNjqm+41rIeHqK00WhVrIiiF0VmKmPYkqftgKvwzwppOupRqsx9RkLPTtP0sMWSjkMskDycyo7zWb/0MY+0YfDL5lDK1VqiTKuulvYBgYJ+eOVfjAnyxyvpZnsWZQP8A7aRNVzDQADtcXAINM6csWFFVWpUKlwjMxYBSLwSWBmNhNupgFka4UnTTqTSKIT55YIXNMQ1N2YU2hhve+8EnHfiPETp0mkKquUFNakcpLASZJLNLAkW0gQCTbEJWcVKmYyQZ6mZSmfLqO7hHadTqFk6GAUAPe5aLCMA84hmUFPWzN5WoLTppqR62zFXqMF0U5Chgtj8RaYDRcpObpZmmzLq0oqkFVpghA1MILLsHAvIWQTGIfgYoVsrUp1f00DUALemrLqQSBNwiox3tG4xYW4i+VXKhl1u4bXdbqHJQltvjJBHXATgzi1K9aiBqDU9An0sw16h77x9MceHM5pUjNQlUVGYCmJMaXJDTHMpseUnoDfERksq652vVfUKasarl7HSNZQLG62XuDpPWcSGXpU1QAqCacb02ZhvbVHPYxHxAAi5wD+k7QADWDCQp0UyQRciIkiL6N7WmAQ8y/EzyiGMrMBGBiSNSn0uNjFiB0k6cQVTyCxaKQAY2J0iJMleWWHsOZG2tYuMtU20rqg7U6+r+IcphfMgzIs1+9gsGsMAHuG9Dg2J6Qfhb+v8ALHag5HK242NuYWvHQ9xiOpVAyklSQ4MqQBr7wJgVB1HWPazzJ1dhq1KRKP8AvDsf4h/P6HAO8DCNB74GA55yqqqS23eCQOxMbDucRlbMAsNXI4E6gZRl92/dNrkWP2MhnnNlR1FT1BWiHA3HePcbW+sPUAUTpZVBkpMGm3Uo0wfkIMbalgEBXFNSdUhTZlJeAT0hTH0v00kxGEVKtNE1Go0XCuXaVEwYYmGW2+xtMG+G9TNQfiAFhpNEBlbbclQPccpO6qSDg3pOBCedc8yk0IaexJIUxYDYge0YB01enoJ10yEUllmeVRJK9RAnlN1JsQN4w1gvlM5cBCwIAYy7inUKNA5fUwGo9Bc46VAxR1BZ0UMCWQCpSIHpYgiFgxsYB2jENxVPPpOXJvWpyYWzfl1KsIBA5gFUm2+53Cd8NZmmpfWgSqVLuwuAFIVlmITTAEfFEiRg+K8EObmoSoXTNMRv2Lne4/07Xj+HVtVJ/NM10MkUmVWby4Gtg50EaHpGGty2FhiwZLiLVGNHSdSgEuRbQwlTsB5h6oJ07ncAhivifLLRqAMhAk6iJnvTgRcWNxE6jB2JaUM9coGdBEyUXvKnlNlPKSOsXMm21eJfDlHMLo0qKm4YiTF/UYJN9usjtOKxw7wI9Jy1SorVHtTC2AOlgXNpACkkiSCeknAVCtQdzHJGwI5pBltpnVG43N+nqe1uD5vVTH5dgz1IUMI0ysHnB0qQoIkTdpGwjT6fBqFFqYp0k1M8l9K64VWaSY76R/mxIZvy3BpMwlpgAgNIi69ZEgz7jAUzw14fOVc5jyixBuqvLqYYNy7RzEwLmxnYYuFLyyDWplVm5cQA0b6x1PzuPbDKhxoAGmSKlZQYj0vGzM9wm15O4MTtiOzucpN5ZqQzVdevyvMYfp3eKYuWAlPMiR9sA6qcR/MaUR9Kzzup5WGygGJ1En0mLqbsAQYDivG3oqtNufUR+lp0pTUQLmSdUEGOnNMxbjxLzWox5S0oKPTFLRGpncEki5IVUGokXY2BAhxS4e1ejSr+XNWoVSoSq6ml9Ou9wILi8jaBAjAQnizJFMxRemCxrMgltxWlNIiAFCo9ONImFbrJxaK+WVM8cwukikKrPEh1IpglTI5p81TNugvhOUpLVzlRH/4GZWquqQZNNgBpAEDSAVJJkJJG0wPhnPfma2ep3nMecyapuup0HMNjpKW7WuMB14jUpVeHZnMUqempXFLWgMBamoS1PsTqJHcj3OEcSAqZelWqVNGhGFVT8JDJ5jU2JgEyraWB9VtiCXhmKOVzBqg+Wooh73Q6zrO0rUVRTOk9lBGKJ+JXiGlmHTL5Vy1GkbvYiozGWcH/ADabAddgRIWfP/iIjZx6VP8AYuqp5hIYwFBMQ0CDNwSbgwInF2y+dSooZK9N1gSf1Dy7yTqkAE3HwG9pv52o0FHKfbmAuLypgxY2mTbV062bgHFq+VYFWdQCrFA0Tupkd9NpAvf5YDY6NcgeumSJYt+ZcMGi1iCC0AX2YTbArUtQkpqhfUVovTEndSsVAhPXdDfbDbg3HVzFLWkoFYLpL0xUWBqCMWGn3RtuhI6uZBBc05vraoadKoo7MAh1aTEMIMGT74CXoPCxDCwLDSVaf3lHw1FsSt5ERPV5kZDG4IbmMbE9HX2Ybjo1+pJgMtWvpX1HcDzEqCJIUU3nS63K3hlkXEkTvDDrCm1hIK+m4uV7029QHQgjcWCS1exwMDAwDXOyTBAZYEhfWtzzb3HyuI69IXiWaKAjUjBhCuxAkb6XlW1WMxGrtqlols0ZYyoUqJR73FiZgSomxg+9pvEZ+sdRXTJ6x5uojuNFIgiSDqFp3AN8Azr50BX50gXIFSmzGDv+zGqw3EuI2O2CatSI1Bg69L5Q6bAGCd7zfbuNzjjUqsF1xUaSDIqZskbxI8uSOxHMY3bbCTWqKQdTI0nnNR9JMCdRemBNjeymOYAwQElSrL6rCmvxLTYdIK1GRo77iB7WxCZLOJUy/LCwoRhYS9MLVBv6knWZHR1+kjlEUsrjS0Hnpk5ciDPoaEIEyRb/AJbzV80gpM8/tKSsCag5qllZfVeTqUQCRLAXgQEzRy9Nsuwb1s2YanoLK8pTA3sDZYIIYGR744ZTN0666KxsHQ1C66kqhVYrzj9m5ILfvEkd7DIRSXKebqXyy1RyeUgVahcl9WwChdY6amvviXyBpZNyA2nVVbVIADJopKpAX1wTSRbE3OA4ZLj4CtWSqSr+pX0VBSK8sckVBcGzWMbrc4fUeIuXFQBKpZJXSVELy6gpDMY1MBOm5ETa1UyvBVbMlHgU/MqaxLBWRarGWAhTOkrfpUbvh7434Yq1UqAENTpiGW2rSXIUIOzEQtwSe5MhOjjOsNUZvLgFQVVjEevS1RAGBIAmNwABM4rmb8QU0pmqzecau7FUKALpS6GBGqCIuS0ixjEhmOGKMvVp1OeutDUWZ9RaoFQuU1ElUUMqzAsxsZMsKFcUcv8AmNR11Wc07mFUSrVFQBvMJ1A3G0HpgO+a8R0Ay0iGpQFUMEAC6Q7KATqASNBlR3uSLP8AL5VtIRm1VKq+WKgAQhCvoVNUkheYsZguT0jEVx3hArVVhvMNUU2psCYckBWII9IBJcx3J+Q8SVHXNKabwcvJ2kSZ1ne/IyiLEFYmL4BPCMxTylGhTqU5GYrVhVF+UeboVyO+tJJG0k4kzVNLiKLTISkKK0Vp7K2k1NINoBkED/Le5GI7itFmzXmimQDSp1Au3xHlAO0lZIG5J736eJ2pijUzdGomij8RZjoq03I0zu0vF7xc3tIFw1mXPc3Mcw1RKg2VYUsbrtoNKAxP1kjEeGy+To1M2tenUCmqKaqShd3QlEF7HSwJI2xWeN/iH59Bhl6Bo5itKVakhgUKbU5i7tAmJhRMmIp6pUdUQO3lySFUAgTCEgbxyrIC9JE4CV8Q+N83n6aUWcKqkAgDSaj7BmCgm42AsL72OILL0SgBIvM+lp9QNm0HmBB67A9sT2SyCDUTSLiDqAIBAlQSDpEsJJBB3HUwBJ8I4eTpiYnn0irUKa15GKoY0NYRUCgHdWFwFeyfC3qgimmoRESoHLIbSYABjowO5npMrkuEu6akRGGp7QVDlQRHmEqhb1WO8GdrSOWy9qZEioFJgLrAem5iKYBWmhKFCqCdKiCQCuJtuKBTUY02DFabg1DUIaoW004qlNVJmChdIvymOuArvDs5Xy1UOkBDSJP6crUS3xEBTpJWIMjV88W7hnih6gBq0aVQk7qBqRgLsyGVIIVlYKxPpIAmccOLplKipWZX8vz3+AswU0izRWI01VFQtZzNrFYjDTKSyatLFaUJLM5cw6I7vZy0Kn7MFgGVWsRIC4ZavTcebTTMBCY0qxbVEtpCydBX1o0LvFrHFi4JUkzMzeYgEGeYCBAYgysWcN0bFL8Jq9Ks6qpcf8UCVPlgFkcU7hXVhy31EFpLGGxeeHIdc2O8xtJE61/gcAEjow63OAlMDAnBYBnn80A2iDtqJFmHYrIhgLyOlpscRebyKnmFVwQxfTNUIT8RXQQyb3B2JuIN5bOmSAQNiVbcgjfl6iImDP2kROYpsUDK0DpUVl5Db1SplYmGA2YzHUGC1kL6RUuDY+dWXUW6G5hrdDB3j4QnMeZIVUdGgErqZlcDcjWtoncG0Dph9mUrcysFcqAb1ayqQbSxBKgWbcdPTiqcZSo0hl0U1kgK7sXYT6tYAiJAEXJMxGA48W8RhRppMzCmC0uKRFELp8wIQIqCD/h9mggUbiXEWFXVqfX5gLFdUwrUzB0+lOsC5iRi31MkihgbqpMkgk+XVB1SZgDzFJ2iF9sVriNHSZ5iy3N7vpGh/cFqRUgdwLWwGmZ/LDOlaqVkNGqiE8w8xU0a30oAZLK6bmRM9cR/Hs6WANRSFemHRdNSDSVtSh4+MkSQCYAExIBxx0rZeo1Si7KrCPUdLU2gkG9wbEjp02taPDvjoFaeXzoYrTZlWoHVSthKkFYgkQCTa1wBgNQzqih5maWQ1QHQF5gHYFqgawYjUSwMRyLfmjHHhHDhVWm5keTmCxMgyLVHE9B5sOSbnmHXFdp+Psvm3XJeXUUWFCojh6jONSLAYAEHa5IOo7ATjvxzxzTyoSlSWkyLUCV1UM+tiP1QpjmABu5+IR0OAecNzbNmUqqznn0A1JWVd2FSEk6QWhr3JCi0ACS4hwGpFEgl/JXSijTzShJIkDSNUCOgC9JGK9n/ABvlNS16AcuHYKjUyEUkMFqG0xeNIvqYiQJxDcN/EJ6KlkUVWIY+W0r5b6o1IB6aUNGkKLgG18BpXD0aiya6tMCjTY1bQoV2JUKx/d0AGT02vZrl6uXzRXM02Hl1CVdWXS1lYkwTaQBMjYT3xk7+Mq4pHKEal1ftdTBnQFuQm3LJLC9rb2xX0zdSmdVKtdgysFqgkAiALSCdNi0D/TAXfM/ikQ1enUopUenUYZeogCBBJ06pa8QDa3L9cZ/RrVJZGaoFqkakljJBYq4n1FeY6oPc98ElNOvzLNpMkgRYlTck7i2HWWy8EsLCLWKyBfYNuAbWkdsBzy9BmIBtFxKmIJEyImQYPuY3kTOZLgmpfKOgvO11lZ5os0xqBJ0MJmW06Zs2Q4ehCKW8pWbRyBtQjS4AQX1BSxBYQIIuHXDxGphloLTUmqdIpOC4qKELq3LC0qjFS7QSwggiYYgxplEYfqsmohkN0qBoUMCZDFdBkHTqlDBChVCgiMrqwAC0y4dCHRNVQvFVlWXLIVIgb+knfEll8y9etQcvUFZGrLpZFVlABpqKesaZbmBIAgwSbQ0mnBqNO7UIZQgCaX/4iikv6oqAVGkCdUs0kCNUYCu0sijeQUq1Azaix0roE00Sq9NV9UsqX1tq1NAacPaChdFRULqQVSl5v7aohXyxLMxpqoZyIFlszEBjify3BJrq2YWoxKuQnI2qXChHKiEQKqSNUMWMnfVJnOM+aq0aVGfy7UyzApBmnyiSRoEMQQA1tvVYKsMs9GmC6aiojnSoKSK2nXJ0oz1DBueUBtIJsDx4ZkCDTZVp1UARHaojVBUqKrhtC+YxYBQGAgAgAg8t7LmuB03pLmNnRXdqdNQ5NRhK04IMhZjTpvYwIGJU5Va2pqlOoDSqMdAOlmbQFU8jbeWwEE7kyLYCJ/JJ5bKlF8uGYVXZaIoguOUBdJJDNaWJFtrmcWLKU/LcUySfUUPcbsp9wb/2RgUaVbygraNWlRYsbiAwLEEmR1j/AK4d5diwllggmNztInYe+A64GDnAwCa9IEe4Mg9j3H9PkTjhVrJTmEljzMEC36SzGFHzYiY9sO4xwqZZTa8TqImzH+LuPbawwEW1HWuktoDMHYqSpIDAm49KBQFGxNjYbteL0VrIaoLQikGmwiBqI1MD20i1raupETJy7M5LxoEBRFydySe0xA/hnthLUHVX0aSxJZZNj1huwJm42mb9Qzs+GaehKrBU3V1MNRInRUAeJpnULiBbUYaJxCcR8O1kgbuhUPI5kYAQy76kOsAm8h4kGGGsZYUvKO7U3JHlldcSAGXSASVt9j2wwfhDoQUArUxbQ5GqLwA5F2WSFJvEgnrgMY4hwUBoQEABoUr6YJkd3pcwNrgTcSAWXAeB0WLVaisyTCAgwTqczb4eVTPvEdMbfx7gArUW0oQ7WAZVJQkxqPcgXm5sIOKpnfD1SmwBinJCrUW2vSos6HUGaAdumxBkKGR8fyvktKIqrI0spNx7wTNxvb72DrgeQ16VCsNKeYXXTyuxDUj/AMgAjsekyLjx3w0tfTTIFJjUUFgIUiQaji5iBMkgQR2ILTHB+F5ajorZolqdZHqhQjEKAyLQ1oAWT9IrANtRInuFY8T8UfM/lzVSlrUMuukhTk06rDUZuqj7iADiGo8IVp0qWi/MC3pEdSBNzfULRO0YvX/hx8xqvkstOW0KQSw16SJ1EwCGpNfaSTtgNwkMAUTlUFiEHNAU6IJgEsQwuCL3joFCo8LYprgAaiLqIhZBUMxZSPYEExtbAp8KdlcidFKDUJVgo1QDGp1U3Ag+/XGh53gYC06SmmrhoJEElUAZpALFTrLwAen2Gc4NSCFPLYampu7OqowOk+WpeqxYABp2sxYjpAZrWyq0wsA3AsHImSIkKBPT3/lizeGuCgfr1dUIZCKIaVMtDkwrQDYc4LINyJRTyr131nWqkCLvBUr+mElRrMaCAt/eJxcRkCgVFW7BWABPmlAw50WVFFNQLb3WlT135WBs9NEZEZBBZEiyIGLgoHD3ddRVdVQNHkxoGvBflFrV/LWtorU6jF84rO6mVZF0gNFPTqYKHPwlQCurHalRDmoA5qNoqUqlFEUjyjoaEYi1RqlXSsECGB0gLiy0OGmlUoZhHpyQA3l02HnIRKpuQYLDQZG0XE4BlwbLtRJp0ypoGpUXU6F6tbo4Atq5pEkHaZOqA+4bw9EC0XGloDQPhqgrDJIIqG86ySBpIAABGBxPNIldEYLSLKwqVmEIglX8tHbeVLGQILLe9sSGcrj9s5dKUlY1Mg0w8sQDaWhRMdDbARq0arg0Q5mo6l8wq+QPLDsIQhyzOxBWRANz1vJeSaFamikim5YqipYtpAY1qpkk/FJgkr8RjBZzLKzUGVSIHKAFBTlB0k30mLW6AjYnEhUy6uUBc+ZSW5EGCQtzII1SoIm43wDPMUK1Ko/kUywdSxOpQFbU7MFQmDUYsLmB3NgD04TwYqimtVqVKnqaW0oGYlmARIBUEkDVqIAF8S9KmFAUbDuST9Sbk++DIwBEYAwMHgBGCwNWBgOk4SbYUVwTDAH/ADwBgKuDGAb1aRuFhQbsR6j0t77XPb7KpoFAAEAbY6N1whR0wChjnXy6sIZQQe+FoDhUYCocc4T51Z0VdIFNaQIsT57Ma5n+Gmk+5Jw4r5ECtrqUaDIWSkqlZq6VMIZjYai0X5RNthYxRAJIADWvF7SB/In74T+VXVr0rr21QNUdp3wEbm8mYUIAWOsk9JJBJ+fNb/thpS4CWU64kuLOXqrpUjQNOpV+EHY7nucWEjCHUxa3+mAiBw+oWsTEQfRTS02CqusiSTBZd9zhk/BhLEMzuwN6QCxNgC5JYepyZfrbfFi8gGNXN89vtsfthbpNpIHtb/vgKHlfD60nkgCoWFlLVqwUzqXWZKQoUBhYEJe2HOfyzotqbaqkAU0Opn8xhHn1DdUAAQCdp3AIxbXyxsFbQJvCifoTt9vtjoKQAEAWMyd5iJnvBInAVHgKomdOVplQaVMtUgQXPKAfYF3q/Ly0HS1sGXA0wLLsLRfr89/uccsrkVps7KLu0sxJJPYewEmALXPUnDo9fbAVHh2UfzMxUqQzU6hHwqWGrVT8xEUFwF0EFjczawJkOFUatWggcgI1PmJhmqMdiACQEtMEkmbxBmVXJp5hqhRrZQs+wm3tM37wJ2GOqpAgCIwCKNJioFQ6mi5EreIMRBH0x2pUlUBVAAGwFgMJE/2cdcACMDBA4MYAowcYIHB4BMYGFRgYDphIwMDAGMAYGBgEnBdcDAwBjcYFTAwMAnCxgYGAI4I4GBgAMF1wMDAHghgYGAGAuBgYAHAwMDAJwoYGBgAMDAwMABg8DAwAwMDAwH//2Q=="/>
          <p:cNvSpPr>
            <a:spLocks noChangeAspect="1" noChangeArrowheads="1"/>
          </p:cNvSpPr>
          <p:nvPr/>
        </p:nvSpPr>
        <p:spPr bwMode="auto">
          <a:xfrm>
            <a:off x="1685130" y="-139968"/>
            <a:ext cx="304417" cy="30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25" tIns="45662" rIns="91325" bIns="45662" numCol="1" anchor="t" anchorCtr="0" compatLnSpc="1">
            <a:prstTxWarp prst="textNoShape">
              <a:avLst/>
            </a:prstTxWarp>
          </a:bodyPr>
          <a:lstStyle/>
          <a:p>
            <a:endParaRPr lang="ru-RU" sz="1798"/>
          </a:p>
        </p:txBody>
      </p:sp>
      <p:sp>
        <p:nvSpPr>
          <p:cNvPr id="23" name="Прямоугольник 22"/>
          <p:cNvSpPr/>
          <p:nvPr/>
        </p:nvSpPr>
        <p:spPr>
          <a:xfrm>
            <a:off x="3418668" y="884650"/>
            <a:ext cx="9353537" cy="953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/>
              <a:t>Наші уявлення, засновані на неправильному, перекрученому використанні слів</a:t>
            </a:r>
            <a:endParaRPr lang="en-US" sz="2797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141" y="1921541"/>
            <a:ext cx="7086859" cy="4408220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1472242" y="2877777"/>
            <a:ext cx="2853453" cy="538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98" i="1" dirty="0"/>
              <a:t>- </a:t>
            </a:r>
            <a:r>
              <a:rPr lang="ru-RU" sz="2898" i="1" dirty="0" err="1"/>
              <a:t>Дорослість</a:t>
            </a:r>
            <a:endParaRPr lang="ru-RU" sz="2898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472242" y="3651785"/>
            <a:ext cx="2853453" cy="538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98" i="1" dirty="0"/>
              <a:t>- </a:t>
            </a:r>
            <a:r>
              <a:rPr lang="ru-RU" sz="2898" i="1" dirty="0" err="1"/>
              <a:t>Освіта</a:t>
            </a:r>
            <a:endParaRPr lang="ru-RU" sz="2898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472242" y="4395159"/>
            <a:ext cx="2853453" cy="538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98" i="1" dirty="0"/>
              <a:t>- </a:t>
            </a:r>
            <a:r>
              <a:rPr lang="ru-RU" sz="2898" i="1" dirty="0" err="1"/>
              <a:t>Громадянин</a:t>
            </a:r>
            <a:endParaRPr lang="ru-RU" sz="2898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3F62BE63-7B15-4E66-95AE-51CEE42E1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20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30135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C7FF91-3628-4E85-B031-7A6067097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507" y="2461403"/>
            <a:ext cx="8152985" cy="1130389"/>
          </a:xfrm>
        </p:spPr>
        <p:txBody>
          <a:bodyPr>
            <a:noAutofit/>
          </a:bodyPr>
          <a:lstStyle/>
          <a:p>
            <a:pPr algn="ctr"/>
            <a:r>
              <a:rPr lang="uk-UA" sz="4400" dirty="0"/>
              <a:t>Не забуваємо про два типи мислення!</a:t>
            </a:r>
            <a:br>
              <a:rPr lang="uk-UA" sz="4400" dirty="0"/>
            </a:br>
            <a:r>
              <a:rPr lang="uk-UA" sz="4400" dirty="0">
                <a:solidFill>
                  <a:schemeClr val="tx1"/>
                </a:solidFill>
              </a:rPr>
              <a:t/>
            </a:r>
            <a:br>
              <a:rPr lang="uk-UA" sz="4400" dirty="0">
                <a:solidFill>
                  <a:schemeClr val="tx1"/>
                </a:solidFill>
              </a:rPr>
            </a:br>
            <a:r>
              <a:rPr lang="uk-UA" sz="4400" dirty="0">
                <a:solidFill>
                  <a:schemeClr val="tx1"/>
                </a:solidFill>
              </a:rPr>
              <a:t>Швидке та повільне</a:t>
            </a:r>
            <a:endParaRPr lang="aa-ET" sz="44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9DBCED9-6B8A-4C16-AFA7-7A9F71BCC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21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416113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2893" y="495947"/>
            <a:ext cx="7330771" cy="445986"/>
          </a:xfrm>
        </p:spPr>
        <p:txBody>
          <a:bodyPr>
            <a:noAutofit/>
          </a:bodyPr>
          <a:lstStyle/>
          <a:p>
            <a:r>
              <a:rPr lang="ru-RU" dirty="0" err="1"/>
              <a:t>Помилки</a:t>
            </a:r>
            <a:r>
              <a:rPr lang="ru-RU" dirty="0"/>
              <a:t> критичного </a:t>
            </a:r>
            <a:r>
              <a:rPr lang="ru-RU" dirty="0" err="1"/>
              <a:t>мислення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69472" y="2003837"/>
            <a:ext cx="3560351" cy="1097585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chemeClr val="bg1"/>
                </a:solidFill>
              </a:rPr>
              <a:t>Викривлення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80802" y="2003837"/>
            <a:ext cx="3560351" cy="109758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Приховані припущення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64326" y="3234738"/>
            <a:ext cx="3560351" cy="1097585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Хибне розуміння статистики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75656" y="3234738"/>
            <a:ext cx="3560351" cy="109758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Поспіх із висновками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64326" y="4465640"/>
            <a:ext cx="3560351" cy="109758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chemeClr val="bg1"/>
                </a:solidFill>
              </a:rPr>
              <a:t>Раціоналізація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75656" y="4465640"/>
            <a:ext cx="3560351" cy="109758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7" dirty="0" err="1">
                <a:solidFill>
                  <a:schemeClr val="bg1"/>
                </a:solidFill>
              </a:rPr>
              <a:t>Емоційне</a:t>
            </a:r>
            <a:r>
              <a:rPr lang="ru-RU" sz="2397" dirty="0">
                <a:solidFill>
                  <a:schemeClr val="bg1"/>
                </a:solidFill>
              </a:rPr>
              <a:t> </a:t>
            </a:r>
            <a:r>
              <a:rPr lang="ru-RU" sz="2397" dirty="0" err="1">
                <a:solidFill>
                  <a:schemeClr val="bg1"/>
                </a:solidFill>
              </a:rPr>
              <a:t>мислення</a:t>
            </a:r>
            <a:endParaRPr lang="ru-RU" sz="2397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01594D43-88DD-472C-8033-82896F247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22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18759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38" y="494957"/>
            <a:ext cx="7180866" cy="551218"/>
          </a:xfrm>
        </p:spPr>
        <p:txBody>
          <a:bodyPr>
            <a:normAutofit/>
          </a:bodyPr>
          <a:lstStyle/>
          <a:p>
            <a:r>
              <a:rPr lang="ru-RU" dirty="0" err="1"/>
              <a:t>Викривлення</a:t>
            </a:r>
            <a:r>
              <a:rPr lang="ru-RU" dirty="0"/>
              <a:t> (</a:t>
            </a:r>
            <a:r>
              <a:rPr lang="ru-RU" dirty="0" err="1"/>
              <a:t>помилки</a:t>
            </a:r>
            <a:r>
              <a:rPr lang="ru-RU" dirty="0"/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2129" y="1620127"/>
            <a:ext cx="10977976" cy="7804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800" dirty="0"/>
              <a:t>Прихильність до певного переконання, думки чи ідеї і закритість до інформації, що їм суперечить</a:t>
            </a:r>
            <a:endParaRPr lang="ru-RU" sz="2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58174" y="3114067"/>
            <a:ext cx="9730596" cy="2692865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solidFill>
                  <a:schemeClr val="tx1"/>
                </a:solidFill>
              </a:rPr>
              <a:t>Помилка підтвердження: людина шукає інформацію, яка підтримує її переконання і ігнорує інформацію, яка їм суперечить</a:t>
            </a:r>
            <a:endParaRPr lang="ru-RU" sz="3623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5348" y="2527380"/>
            <a:ext cx="597652" cy="901620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07D3846-4895-492D-BE6F-7896D76E300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647110" y="7087604"/>
            <a:ext cx="114782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aa-ET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aa-ET" smtClean="0"/>
              <a:pPr/>
              <a:t>23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68198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2319" y="376819"/>
            <a:ext cx="7398265" cy="727050"/>
          </a:xfrm>
        </p:spPr>
        <p:txBody>
          <a:bodyPr/>
          <a:lstStyle/>
          <a:p>
            <a:pPr algn="ctr"/>
            <a:r>
              <a:rPr lang="uk-UA" sz="3200" dirty="0"/>
              <a:t>Приховані припущення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7087" y="1531375"/>
            <a:ext cx="10977976" cy="445986"/>
          </a:xfrm>
        </p:spPr>
        <p:txBody>
          <a:bodyPr>
            <a:noAutofit/>
          </a:bodyPr>
          <a:lstStyle/>
          <a:p>
            <a:r>
              <a:rPr lang="uk-UA" sz="2800" dirty="0"/>
              <a:t>Висновки, що зроблені без підтримуючих доказів</a:t>
            </a:r>
            <a:endParaRPr lang="ru-RU" sz="2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0363" y="3330186"/>
            <a:ext cx="6666151" cy="213861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/>
              <a:t>Використовуйте слова, такі як: «якщо…,то», «тому що», і «отже»</a:t>
            </a:r>
            <a:endParaRPr lang="ru-RU" sz="3623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9822" y="2404867"/>
            <a:ext cx="374415" cy="1035883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691F95A-BD56-449B-9CE1-2BB11946943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647110" y="7087604"/>
            <a:ext cx="114782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aa-ET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aa-ET" smtClean="0"/>
              <a:pPr/>
              <a:t>24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54238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5360" y="646938"/>
            <a:ext cx="7938826" cy="533846"/>
          </a:xfrm>
        </p:spPr>
        <p:txBody>
          <a:bodyPr>
            <a:normAutofit/>
          </a:bodyPr>
          <a:lstStyle/>
          <a:p>
            <a:r>
              <a:rPr lang="ru-RU" dirty="0" err="1"/>
              <a:t>Хибне</a:t>
            </a:r>
            <a:r>
              <a:rPr lang="ru-RU" dirty="0"/>
              <a:t> </a:t>
            </a:r>
            <a:r>
              <a:rPr lang="ru-RU" dirty="0" err="1"/>
              <a:t>розуміння</a:t>
            </a:r>
            <a:r>
              <a:rPr lang="ru-RU" dirty="0"/>
              <a:t> статистики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0050" y="1626837"/>
            <a:ext cx="11501950" cy="891971"/>
          </a:xfrm>
        </p:spPr>
        <p:txBody>
          <a:bodyPr>
            <a:normAutofit/>
          </a:bodyPr>
          <a:lstStyle/>
          <a:p>
            <a:r>
              <a:rPr lang="uk-UA" sz="2800" dirty="0"/>
              <a:t>Яке твердження найімовірніше переконає людину прийняти ліки?</a:t>
            </a:r>
            <a:endParaRPr lang="ru-RU" sz="2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32123" y="4077341"/>
            <a:ext cx="6666151" cy="2250134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/>
              <a:t>Твердження можуть бути фактично точними, але статистично незначущими</a:t>
            </a:r>
            <a:endParaRPr lang="ru-RU" sz="3623" dirty="0">
              <a:solidFill>
                <a:schemeClr val="bg1"/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754409" y="2518808"/>
            <a:ext cx="10699777" cy="995833"/>
          </a:xfrm>
          <a:prstGeom prst="rect">
            <a:avLst/>
          </a:prstGeom>
        </p:spPr>
        <p:txBody>
          <a:bodyPr vert="horz" lIns="91325" tIns="45662" rIns="91325" bIns="4566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3736" indent="-513736">
              <a:buFont typeface="+mj-lt"/>
              <a:buAutoNum type="arabicPeriod"/>
            </a:pPr>
            <a:r>
              <a:rPr lang="uk-UA" dirty="0"/>
              <a:t>Застосування цих ліків знижує ризик раку на 50%»</a:t>
            </a:r>
          </a:p>
          <a:p>
            <a:pPr marL="513736" indent="-513736">
              <a:buFont typeface="+mj-lt"/>
              <a:buAutoNum type="arabicPeriod"/>
            </a:pPr>
            <a:r>
              <a:rPr lang="uk-UA" dirty="0"/>
              <a:t>Застосування цих ліків знижує ризик раку від 6% до 3%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4CAEFF9-DC4B-4B94-838C-C3F4A145E2B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647110" y="7087604"/>
            <a:ext cx="114782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aa-ET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aa-ET" smtClean="0"/>
              <a:pPr/>
              <a:t>25</a:t>
            </a:fld>
            <a:endParaRPr lang="aa-ET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AC46A51-5929-4B68-9411-AD5FC9A4BEE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1423" y="3429000"/>
            <a:ext cx="374415" cy="103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61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3318" y="505327"/>
            <a:ext cx="7005750" cy="611940"/>
          </a:xfrm>
        </p:spPr>
        <p:txBody>
          <a:bodyPr>
            <a:normAutofit/>
          </a:bodyPr>
          <a:lstStyle/>
          <a:p>
            <a:r>
              <a:rPr lang="ru-RU" dirty="0" err="1"/>
              <a:t>Поспіх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висновками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7012" y="1707138"/>
            <a:ext cx="11041811" cy="995833"/>
          </a:xfrm>
        </p:spPr>
        <p:txBody>
          <a:bodyPr>
            <a:noAutofit/>
          </a:bodyPr>
          <a:lstStyle/>
          <a:p>
            <a:r>
              <a:rPr lang="ru-RU" sz="2800" dirty="0" err="1"/>
              <a:t>Міркувати</a:t>
            </a:r>
            <a:r>
              <a:rPr lang="ru-RU" sz="2800" dirty="0"/>
              <a:t>, </a:t>
            </a:r>
            <a:r>
              <a:rPr lang="ru-RU" sz="2800" dirty="0" err="1"/>
              <a:t>спираючись</a:t>
            </a:r>
            <a:r>
              <a:rPr lang="ru-RU" sz="2800" dirty="0"/>
              <a:t> на </a:t>
            </a:r>
            <a:r>
              <a:rPr lang="ru-RU" sz="2800" dirty="0" err="1"/>
              <a:t>перші</a:t>
            </a:r>
            <a:r>
              <a:rPr lang="ru-RU" sz="2800" dirty="0"/>
              <a:t> </a:t>
            </a:r>
            <a:r>
              <a:rPr lang="ru-RU" sz="2800" dirty="0" err="1"/>
              <a:t>враження</a:t>
            </a:r>
            <a:r>
              <a:rPr lang="ru-RU" sz="2800" dirty="0"/>
              <a:t>, </a:t>
            </a:r>
            <a:r>
              <a:rPr lang="ru-RU" sz="2800" dirty="0" err="1"/>
              <a:t>інстинкт</a:t>
            </a:r>
            <a:r>
              <a:rPr lang="ru-RU" sz="2800" dirty="0"/>
              <a:t>, </a:t>
            </a:r>
            <a:r>
              <a:rPr lang="uk-UA" sz="2800" dirty="0"/>
              <a:t>надмірне спрощення і відмова від розгляду потенційних наслідків</a:t>
            </a:r>
            <a:endParaRPr lang="ru-RU" sz="2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35234" y="3292842"/>
            <a:ext cx="8382526" cy="248254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/>
              <a:t>Бійтеся цього при обмеженнях часу або відсутності інтересу до питання.</a:t>
            </a:r>
            <a:endParaRPr lang="ru-RU" sz="3623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56F47A1-EF8F-4C2E-82B8-D873D158D36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647110" y="7087604"/>
            <a:ext cx="114782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aa-ET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aa-ET" smtClean="0"/>
              <a:pPr/>
              <a:t>26</a:t>
            </a:fld>
            <a:endParaRPr lang="aa-ET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88D1E83-6AD2-4BAF-BD01-C82CE5383E0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9289" y="2702971"/>
            <a:ext cx="374415" cy="103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8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8000" y="497103"/>
            <a:ext cx="6992668" cy="607832"/>
          </a:xfrm>
        </p:spPr>
        <p:txBody>
          <a:bodyPr>
            <a:normAutofit/>
          </a:bodyPr>
          <a:lstStyle/>
          <a:p>
            <a:r>
              <a:rPr lang="ru-RU" dirty="0" err="1"/>
              <a:t>Раціоналізація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4375" y="1559344"/>
            <a:ext cx="9183250" cy="995833"/>
          </a:xfrm>
        </p:spPr>
        <p:txBody>
          <a:bodyPr>
            <a:normAutofit/>
          </a:bodyPr>
          <a:lstStyle/>
          <a:p>
            <a:r>
              <a:rPr lang="uk-UA" sz="2800" dirty="0"/>
              <a:t>Спочатку робляться висновки, а потім збираються докази</a:t>
            </a:r>
            <a:endParaRPr lang="ru-RU" sz="2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91360" y="3084343"/>
            <a:ext cx="7894985" cy="243696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/>
              <a:t>Часто раціоналізацію використовують, виправдовуючись небажанням вдаватись до тривалих пояснень.</a:t>
            </a:r>
            <a:endParaRPr lang="ru-RU" sz="3623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E9E6246-4A3D-4FEB-BDEE-C6D71B70F2B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647110" y="7087604"/>
            <a:ext cx="114782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aa-ET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aa-ET" smtClean="0"/>
              <a:pPr/>
              <a:t>27</a:t>
            </a:fld>
            <a:endParaRPr lang="aa-ET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18C5892-C674-4AFB-956C-51B21E9DF9C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1585" y="2301819"/>
            <a:ext cx="374415" cy="103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0292" y="549457"/>
            <a:ext cx="7937548" cy="530660"/>
          </a:xfrm>
        </p:spPr>
        <p:txBody>
          <a:bodyPr>
            <a:normAutofit/>
          </a:bodyPr>
          <a:lstStyle/>
          <a:p>
            <a:r>
              <a:rPr lang="ru-RU" dirty="0" err="1"/>
              <a:t>Емоційне</a:t>
            </a:r>
            <a:r>
              <a:rPr lang="ru-RU" dirty="0"/>
              <a:t> </a:t>
            </a:r>
            <a:r>
              <a:rPr lang="ru-RU" dirty="0" err="1"/>
              <a:t>мислення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7185" y="1821031"/>
            <a:ext cx="10558732" cy="995833"/>
          </a:xfrm>
        </p:spPr>
        <p:txBody>
          <a:bodyPr>
            <a:noAutofit/>
          </a:bodyPr>
          <a:lstStyle/>
          <a:p>
            <a:r>
              <a:rPr lang="uk-UA" sz="2800" dirty="0"/>
              <a:t>Реакція на </a:t>
            </a:r>
            <a:r>
              <a:rPr lang="uk-UA" sz="2800" dirty="0" err="1"/>
              <a:t>емоційно</a:t>
            </a:r>
            <a:r>
              <a:rPr lang="uk-UA" sz="2800" dirty="0"/>
              <a:t> навантажені слова або ситуації замість прагнення до об'єктивного розгляду питання.</a:t>
            </a:r>
            <a:endParaRPr lang="ru-RU" sz="2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39474" y="3292842"/>
            <a:ext cx="6666151" cy="2551554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/>
              <a:t>Часто проявляється під час суперечок або після усвідомлених втрат</a:t>
            </a:r>
            <a:endParaRPr lang="ru-RU" sz="3623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8508C70-72D7-4F59-A88A-70912EA28E1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647110" y="7087604"/>
            <a:ext cx="114782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aa-ET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aa-ET" smtClean="0"/>
              <a:pPr/>
              <a:t>28</a:t>
            </a:fld>
            <a:endParaRPr lang="aa-ET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5E1915D-D9C3-489E-AA45-3E3510098E0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99665" y="2711728"/>
            <a:ext cx="374415" cy="103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61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6643" y="496513"/>
            <a:ext cx="8475357" cy="445986"/>
          </a:xfrm>
        </p:spPr>
        <p:txBody>
          <a:bodyPr>
            <a:noAutofit/>
          </a:bodyPr>
          <a:lstStyle/>
          <a:p>
            <a:r>
              <a:rPr lang="ru-RU" dirty="0" err="1"/>
              <a:t>Перешкоди</a:t>
            </a:r>
            <a:r>
              <a:rPr lang="ru-RU" dirty="0"/>
              <a:t> для критичного </a:t>
            </a:r>
            <a:r>
              <a:rPr lang="ru-RU" dirty="0" err="1"/>
              <a:t>мислення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51846" t="29002" r="9314" b="13752"/>
          <a:stretch/>
        </p:blipFill>
        <p:spPr>
          <a:xfrm>
            <a:off x="6398443" y="1357559"/>
            <a:ext cx="5783916" cy="47929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6140" y="2393831"/>
            <a:ext cx="525183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6654" indent="-456654">
              <a:spcAft>
                <a:spcPts val="2397"/>
              </a:spcAft>
              <a:buFont typeface="Arial" panose="020B0604020202020204" pitchFamily="34" charset="0"/>
              <a:buChar char="•"/>
            </a:pPr>
            <a:r>
              <a:rPr lang="uk-UA" sz="2800" dirty="0"/>
              <a:t>Необізнаність</a:t>
            </a:r>
          </a:p>
          <a:p>
            <a:pPr marL="456654" indent="-456654">
              <a:spcAft>
                <a:spcPts val="2397"/>
              </a:spcAft>
              <a:buFont typeface="Arial" panose="020B0604020202020204" pitchFamily="34" charset="0"/>
              <a:buChar char="•"/>
            </a:pPr>
            <a:r>
              <a:rPr lang="uk-UA" sz="2800" dirty="0"/>
              <a:t>Низька культура прийняття рішень</a:t>
            </a:r>
          </a:p>
          <a:p>
            <a:pPr marL="456654" indent="-456654">
              <a:spcAft>
                <a:spcPts val="2397"/>
              </a:spcAft>
              <a:buFont typeface="Arial" panose="020B0604020202020204" pitchFamily="34" charset="0"/>
              <a:buChar char="•"/>
            </a:pPr>
            <a:r>
              <a:rPr lang="uk-UA" sz="2800" dirty="0"/>
              <a:t>Нестача часу</a:t>
            </a:r>
            <a:endParaRPr lang="ru-RU" sz="2397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437226F5-8C7B-4DF2-9ACD-2D4FEE68B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29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60967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xmlns="" id="{A0240D4A-175B-4319-85CC-5562EC891F51}"/>
              </a:ext>
            </a:extLst>
          </p:cNvPr>
          <p:cNvSpPr/>
          <p:nvPr/>
        </p:nvSpPr>
        <p:spPr>
          <a:xfrm>
            <a:off x="7830672" y="1482993"/>
            <a:ext cx="3675530" cy="1949075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131F32E8-1B35-481D-96D5-D29BB49FC182}"/>
              </a:ext>
            </a:extLst>
          </p:cNvPr>
          <p:cNvSpPr/>
          <p:nvPr/>
        </p:nvSpPr>
        <p:spPr>
          <a:xfrm>
            <a:off x="3922164" y="1277610"/>
            <a:ext cx="4137107" cy="230689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872B82-3E97-41B6-9594-EE509295D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5030" y="345819"/>
            <a:ext cx="4481939" cy="1130389"/>
          </a:xfrm>
        </p:spPr>
        <p:txBody>
          <a:bodyPr>
            <a:normAutofit/>
          </a:bodyPr>
          <a:lstStyle/>
          <a:p>
            <a:r>
              <a:rPr lang="uk-UA" dirty="0"/>
              <a:t>КМ і три типи омани</a:t>
            </a:r>
            <a:r>
              <a:rPr lang="aa-ET" dirty="0"/>
              <a:t/>
            </a:r>
            <a:br>
              <a:rPr lang="aa-ET" dirty="0"/>
            </a:br>
            <a:endParaRPr lang="aa-ET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4BBC63A-B131-40E8-9B63-1DC2C2CC6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3</a:t>
            </a:fld>
            <a:endParaRPr lang="aa-ET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9FB3D056-E30B-4195-97D6-352E5CDFC2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425" y="98425"/>
          <a:ext cx="1947863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ackager Shell Object" showAsIcon="1" r:id="rId3" imgW="1947960" imgH="439560" progId="Package">
                  <p:embed/>
                </p:oleObj>
              </mc:Choice>
              <mc:Fallback>
                <p:oleObj name="Packager Shell Object" showAsIcon="1" r:id="rId3" imgW="1947960" imgH="439560" progId="Package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xmlns="" id="{9FB3D056-E30B-4195-97D6-352E5CDFC2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1947863" cy="43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2767BDC-59DF-4914-A3D8-E753C635273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7962" y="3831373"/>
            <a:ext cx="6915150" cy="2570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DE58859-B092-4A94-A95E-0806FEC96C3A}"/>
              </a:ext>
            </a:extLst>
          </p:cNvPr>
          <p:cNvSpPr txBox="1"/>
          <p:nvPr/>
        </p:nvSpPr>
        <p:spPr>
          <a:xfrm>
            <a:off x="3483348" y="4652321"/>
            <a:ext cx="16495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dirty="0"/>
              <a:t>ОМАНА</a:t>
            </a:r>
            <a:endParaRPr lang="aa-ET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FAA3841-AFF4-4F9B-B828-9C7F5F20FEEC}"/>
              </a:ext>
            </a:extLst>
          </p:cNvPr>
          <p:cNvSpPr txBox="1"/>
          <p:nvPr/>
        </p:nvSpPr>
        <p:spPr>
          <a:xfrm>
            <a:off x="7641084" y="4708819"/>
            <a:ext cx="16495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dirty="0"/>
              <a:t>ПРАВДА</a:t>
            </a:r>
            <a:endParaRPr lang="aa-ET" sz="2800" dirty="0"/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xmlns="" id="{097BFA80-178F-43B9-8B12-850D791ECA80}"/>
              </a:ext>
            </a:extLst>
          </p:cNvPr>
          <p:cNvSpPr/>
          <p:nvPr/>
        </p:nvSpPr>
        <p:spPr>
          <a:xfrm>
            <a:off x="703729" y="1528604"/>
            <a:ext cx="3675530" cy="1949075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1E02B59-FD80-4984-9770-F815DE07EE80}"/>
              </a:ext>
            </a:extLst>
          </p:cNvPr>
          <p:cNvSpPr txBox="1"/>
          <p:nvPr/>
        </p:nvSpPr>
        <p:spPr>
          <a:xfrm>
            <a:off x="1081321" y="2231849"/>
            <a:ext cx="2689412" cy="542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2400"/>
              </a:spcAft>
            </a:pPr>
            <a:r>
              <a:rPr lang="uk-UA" sz="2800" dirty="0"/>
              <a:t>Омана на вході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A7A60B2-AC4F-45EB-A6F8-66890C3FC1F0}"/>
              </a:ext>
            </a:extLst>
          </p:cNvPr>
          <p:cNvSpPr txBox="1"/>
          <p:nvPr/>
        </p:nvSpPr>
        <p:spPr>
          <a:xfrm>
            <a:off x="8130988" y="2187850"/>
            <a:ext cx="35858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Омана на </a:t>
            </a:r>
            <a:r>
              <a:rPr lang="ru-RU" sz="2800" dirty="0" err="1"/>
              <a:t>виході</a:t>
            </a:r>
            <a:endParaRPr lang="aa-ET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10204E8-E2DE-4E8C-9256-7E2C4E6D4629}"/>
              </a:ext>
            </a:extLst>
          </p:cNvPr>
          <p:cNvSpPr txBox="1"/>
          <p:nvPr/>
        </p:nvSpPr>
        <p:spPr>
          <a:xfrm>
            <a:off x="4643717" y="2231850"/>
            <a:ext cx="3415553" cy="542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2400"/>
              </a:spcAft>
            </a:pPr>
            <a:r>
              <a:rPr lang="uk-UA" sz="2800" dirty="0"/>
              <a:t>Омана в процесі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8632BF4-8FFD-4EC1-B97E-60CB3B6C7BA2}"/>
              </a:ext>
            </a:extLst>
          </p:cNvPr>
          <p:cNvSpPr txBox="1"/>
          <p:nvPr/>
        </p:nvSpPr>
        <p:spPr>
          <a:xfrm>
            <a:off x="4671098" y="4538996"/>
            <a:ext cx="425617" cy="652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2400"/>
              </a:spcAft>
            </a:pPr>
            <a:r>
              <a:rPr lang="pl-PL" sz="3600" dirty="0">
                <a:latin typeface="Arial Narrow" panose="020B0606020202030204" pitchFamily="34" charset="0"/>
              </a:rPr>
              <a:t>?</a:t>
            </a:r>
            <a:endParaRPr lang="uk-UA" sz="3600" dirty="0">
              <a:latin typeface="Arial Narrow" panose="020B0606020202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86F2DA1-B054-4227-9CCB-472F657F682E}"/>
              </a:ext>
            </a:extLst>
          </p:cNvPr>
          <p:cNvSpPr txBox="1"/>
          <p:nvPr/>
        </p:nvSpPr>
        <p:spPr>
          <a:xfrm>
            <a:off x="8864973" y="4587784"/>
            <a:ext cx="425617" cy="652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2400"/>
              </a:spcAft>
            </a:pPr>
            <a:r>
              <a:rPr lang="pl-PL" sz="3600" dirty="0">
                <a:latin typeface="Arial Narrow" panose="020B0606020202030204" pitchFamily="34" charset="0"/>
              </a:rPr>
              <a:t>?</a:t>
            </a:r>
            <a:endParaRPr lang="uk-UA" sz="3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82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634" y="710063"/>
            <a:ext cx="5078511" cy="445986"/>
          </a:xfrm>
        </p:spPr>
        <p:txBody>
          <a:bodyPr>
            <a:noAutofit/>
          </a:bodyPr>
          <a:lstStyle/>
          <a:p>
            <a:pPr>
              <a:spcAft>
                <a:spcPts val="2397"/>
              </a:spcAft>
            </a:pPr>
            <a:r>
              <a:rPr lang="uk-UA" dirty="0"/>
              <a:t>Необізнаність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2742" y="1964381"/>
            <a:ext cx="787678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6654" indent="-456654">
              <a:spcAft>
                <a:spcPts val="1198"/>
              </a:spcAft>
              <a:buFont typeface="Arial" panose="020B0604020202020204" pitchFamily="34" charset="0"/>
              <a:buChar char="•"/>
            </a:pPr>
            <a:r>
              <a:rPr lang="uk-UA" sz="2800" dirty="0"/>
              <a:t>Застосовуйте аналітичне мислення.</a:t>
            </a:r>
          </a:p>
          <a:p>
            <a:pPr marL="456654" indent="-456654">
              <a:spcAft>
                <a:spcPts val="1198"/>
              </a:spcAft>
              <a:buFont typeface="Arial" panose="020B0604020202020204" pitchFamily="34" charset="0"/>
              <a:buChar char="•"/>
            </a:pPr>
            <a:r>
              <a:rPr lang="uk-UA" sz="2800" dirty="0"/>
              <a:t>Йдіть від фактів до висновків, а не навпаки!</a:t>
            </a:r>
          </a:p>
          <a:p>
            <a:pPr marL="456654" indent="-456654">
              <a:spcAft>
                <a:spcPts val="1198"/>
              </a:spcAft>
              <a:buFont typeface="Arial" panose="020B0604020202020204" pitchFamily="34" charset="0"/>
              <a:buChar char="•"/>
            </a:pPr>
            <a:r>
              <a:rPr lang="uk-UA" sz="2800" dirty="0"/>
              <a:t>Перевіряйте результат:</a:t>
            </a:r>
          </a:p>
          <a:p>
            <a:pPr marL="913854" lvl="1" indent="-456654">
              <a:spcAft>
                <a:spcPts val="1198"/>
              </a:spcAft>
              <a:buFont typeface="Arial" panose="020B0604020202020204" pitchFamily="34" charset="0"/>
              <a:buChar char="•"/>
            </a:pPr>
            <a:r>
              <a:rPr lang="uk-UA" sz="2800" dirty="0"/>
              <a:t>Чи він має сенс?</a:t>
            </a:r>
          </a:p>
          <a:p>
            <a:pPr marL="913854" lvl="1" indent="-456654">
              <a:spcAft>
                <a:spcPts val="1198"/>
              </a:spcAft>
              <a:buFont typeface="Arial" panose="020B0604020202020204" pitchFamily="34" charset="0"/>
              <a:buChar char="•"/>
            </a:pPr>
            <a:r>
              <a:rPr lang="uk-UA" sz="2800" dirty="0"/>
              <a:t>Які наслідки?</a:t>
            </a:r>
          </a:p>
          <a:p>
            <a:pPr marL="913854" lvl="1" indent="-456654">
              <a:spcAft>
                <a:spcPts val="1198"/>
              </a:spcAft>
              <a:buFont typeface="Arial" panose="020B0604020202020204" pitchFamily="34" charset="0"/>
              <a:buChar char="•"/>
            </a:pPr>
            <a:r>
              <a:rPr lang="uk-UA" sz="2800" dirty="0"/>
              <a:t>Які рішення слід тепер прийняти і які дії вчинити?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2270" t="56805" r="21779" b="12519"/>
          <a:stretch/>
        </p:blipFill>
        <p:spPr>
          <a:xfrm>
            <a:off x="8056432" y="3429000"/>
            <a:ext cx="3809044" cy="1174147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50FB363A-7C1E-45AE-A932-98C6FF7C1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30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95403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1400" y="541138"/>
            <a:ext cx="7876780" cy="445986"/>
          </a:xfrm>
        </p:spPr>
        <p:txBody>
          <a:bodyPr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397"/>
              </a:spcAft>
              <a:buClrTx/>
              <a:buSzTx/>
              <a:tabLst/>
              <a:defRPr/>
            </a:pPr>
            <a:r>
              <a:rPr kumimoji="0" lang="uk-UA" b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Низька культура прийняття рішень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7663" y="1499790"/>
            <a:ext cx="1892275" cy="52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198"/>
              </a:spcAft>
            </a:pPr>
            <a:r>
              <a:rPr lang="ru-RU" sz="2797" i="1" dirty="0"/>
              <a:t>Правила: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84374" y="2130546"/>
            <a:ext cx="82681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6654" indent="-456654">
              <a:spcAft>
                <a:spcPts val="1198"/>
              </a:spcAft>
              <a:buFont typeface="Arial" panose="020B0604020202020204" pitchFamily="34" charset="0"/>
              <a:buChar char="•"/>
            </a:pPr>
            <a:r>
              <a:rPr lang="uk-UA" sz="2800" dirty="0"/>
              <a:t>Винагороджуйте швидкі і аргументовані рішення.</a:t>
            </a:r>
          </a:p>
          <a:p>
            <a:pPr marL="456654" indent="-456654">
              <a:spcAft>
                <a:spcPts val="1198"/>
              </a:spcAft>
              <a:buFont typeface="Arial" panose="020B0604020202020204" pitchFamily="34" charset="0"/>
              <a:buChar char="•"/>
            </a:pPr>
            <a:r>
              <a:rPr lang="uk-UA" sz="2800" dirty="0"/>
              <a:t>Дотримуйтесь ієрархії в прийнятті рішень.</a:t>
            </a:r>
            <a:endParaRPr lang="ru-RU" sz="2797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0992098-E468-472E-8D5F-866E133FD4D4}"/>
              </a:ext>
            </a:extLst>
          </p:cNvPr>
          <p:cNvSpPr/>
          <p:nvPr/>
        </p:nvSpPr>
        <p:spPr>
          <a:xfrm>
            <a:off x="1403230" y="3977282"/>
            <a:ext cx="96493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198"/>
              </a:spcAft>
            </a:pPr>
            <a:r>
              <a:rPr lang="uk-UA" sz="3200" i="1" dirty="0">
                <a:solidFill>
                  <a:schemeClr val="accent5">
                    <a:lumMod val="50000"/>
                  </a:schemeClr>
                </a:solidFill>
              </a:rPr>
              <a:t>Для подолання групового мислення застосовуйте техніку </a:t>
            </a:r>
            <a:r>
              <a:rPr lang="uk-UA" sz="3200" i="1" dirty="0">
                <a:solidFill>
                  <a:srgbClr val="FF0000"/>
                </a:solidFill>
              </a:rPr>
              <a:t>«Адвокат диявола» </a:t>
            </a:r>
            <a:r>
              <a:rPr lang="uk-UA" sz="3200" i="1" dirty="0">
                <a:solidFill>
                  <a:schemeClr val="accent5">
                    <a:lumMod val="50000"/>
                  </a:schemeClr>
                </a:solidFill>
              </a:rPr>
              <a:t>і розглядайте питання з різних точок зору.</a:t>
            </a:r>
            <a:endParaRPr lang="ru-RU" sz="2898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268624A-1AA7-4582-B3B8-B65DE8E1C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31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51570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Заголовок 1"/>
          <p:cNvSpPr>
            <a:spLocks noGrp="1"/>
          </p:cNvSpPr>
          <p:nvPr>
            <p:ph type="title"/>
          </p:nvPr>
        </p:nvSpPr>
        <p:spPr>
          <a:xfrm>
            <a:off x="4632290" y="386878"/>
            <a:ext cx="6935476" cy="804327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Корисні техніки: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824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2744516" y="7033229"/>
            <a:ext cx="3093824" cy="215211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1998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063" indent="-285409">
              <a:spcBef>
                <a:spcPct val="20000"/>
              </a:spcBef>
              <a:buChar char="–"/>
              <a:defRPr sz="1998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635" indent="-228327">
              <a:spcBef>
                <a:spcPct val="20000"/>
              </a:spcBef>
              <a:buChar char="•"/>
              <a:defRPr sz="1998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290" indent="-228327">
              <a:spcBef>
                <a:spcPct val="20000"/>
              </a:spcBef>
              <a:buChar char="–"/>
              <a:defRPr sz="1998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4944" indent="-228327">
              <a:spcBef>
                <a:spcPct val="20000"/>
              </a:spcBef>
              <a:buChar char="»"/>
              <a:defRPr sz="1998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1598" indent="-228327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98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8252" indent="-228327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98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4905" indent="-228327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98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1559" indent="-228327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98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2D38B2-BA99-4F27-9CE6-62035504F0E4}" type="slidenum">
              <a:rPr lang="ru-RU" altLang="ru-RU" sz="1398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ru-RU" altLang="ru-RU" sz="1398"/>
          </a:p>
        </p:txBody>
      </p:sp>
      <p:sp>
        <p:nvSpPr>
          <p:cNvPr id="138245" name="Прямоугольник 6"/>
          <p:cNvSpPr>
            <a:spLocks noChangeArrowheads="1"/>
          </p:cNvSpPr>
          <p:nvPr/>
        </p:nvSpPr>
        <p:spPr bwMode="auto">
          <a:xfrm>
            <a:off x="1543808" y="3704359"/>
            <a:ext cx="979705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sz="2800" b="1" dirty="0">
                <a:latin typeface="+mn-lt"/>
              </a:rPr>
              <a:t>«Діалектичне дослідження» </a:t>
            </a:r>
            <a:r>
              <a:rPr lang="uk-UA" sz="2800" dirty="0">
                <a:latin typeface="+mn-lt"/>
              </a:rPr>
              <a:t>передбачає створення тези (плану / розуміння) і антитези (проти-плану / іншого розуміння), що виходять з можливих, але протилежних за напрямком дій.</a:t>
            </a:r>
            <a:endParaRPr lang="ru-RU" sz="2800" dirty="0">
              <a:latin typeface="+mn-lt"/>
            </a:endParaRPr>
          </a:p>
        </p:txBody>
      </p:sp>
      <p:sp>
        <p:nvSpPr>
          <p:cNvPr id="6" name="Прямоугольник 6"/>
          <p:cNvSpPr>
            <a:spLocks noChangeArrowheads="1"/>
          </p:cNvSpPr>
          <p:nvPr/>
        </p:nvSpPr>
        <p:spPr bwMode="auto">
          <a:xfrm>
            <a:off x="1543808" y="1506800"/>
            <a:ext cx="841743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198"/>
              </a:spcAft>
              <a:buNone/>
            </a:pPr>
            <a:r>
              <a:rPr lang="uk-UA" sz="2800" b="1" dirty="0">
                <a:latin typeface="+mn-lt"/>
              </a:rPr>
              <a:t>«Адвокат диявола» </a:t>
            </a:r>
            <a:r>
              <a:rPr lang="uk-UA" sz="2800" dirty="0">
                <a:latin typeface="+mn-lt"/>
              </a:rPr>
              <a:t>вимагає створення як плану дій, так і його критичного аналізу. Один з учасників групи бере на себе цю роль, аргументовано критикуючи рішення групи.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166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1063" y="278289"/>
            <a:ext cx="7696799" cy="1038413"/>
          </a:xfrm>
        </p:spPr>
        <p:txBody>
          <a:bodyPr>
            <a:normAutofit/>
          </a:bodyPr>
          <a:lstStyle/>
          <a:p>
            <a:pPr>
              <a:spcAft>
                <a:spcPts val="2397"/>
              </a:spcAft>
            </a:pPr>
            <a:r>
              <a:rPr lang="uk-UA" sz="3200" dirty="0"/>
              <a:t>Нестача часу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891683" y="1316702"/>
            <a:ext cx="1892275" cy="52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198"/>
              </a:spcAft>
            </a:pPr>
            <a:r>
              <a:rPr lang="ru-RU" sz="2797" dirty="0" err="1"/>
              <a:t>Ефекти</a:t>
            </a:r>
            <a:r>
              <a:rPr lang="ru-RU" sz="2797" dirty="0"/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69389" y="1830690"/>
            <a:ext cx="82681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6654" indent="-456654">
              <a:spcAft>
                <a:spcPts val="1198"/>
              </a:spcAft>
              <a:buFont typeface="Arial" panose="020B0604020202020204" pitchFamily="34" charset="0"/>
              <a:buChar char="•"/>
            </a:pPr>
            <a:r>
              <a:rPr lang="uk-UA" sz="2800" dirty="0"/>
              <a:t>Неоптимальні рішення.</a:t>
            </a:r>
          </a:p>
          <a:p>
            <a:pPr marL="456654" indent="-456654">
              <a:spcAft>
                <a:spcPts val="1198"/>
              </a:spcAft>
              <a:buFont typeface="Arial" panose="020B0604020202020204" pitchFamily="34" charset="0"/>
              <a:buChar char="•"/>
            </a:pPr>
            <a:r>
              <a:rPr lang="uk-UA" sz="2800" dirty="0"/>
              <a:t>Неповна інформація.</a:t>
            </a:r>
          </a:p>
          <a:p>
            <a:pPr marL="456654" indent="-456654">
              <a:spcAft>
                <a:spcPts val="1198"/>
              </a:spcAft>
              <a:buFont typeface="Arial" panose="020B0604020202020204" pitchFamily="34" charset="0"/>
              <a:buChar char="•"/>
            </a:pPr>
            <a:r>
              <a:rPr lang="uk-UA" sz="2800" dirty="0"/>
              <a:t>Більш високий рівень стресу.</a:t>
            </a:r>
            <a:endParaRPr lang="ru-RU" sz="2797" dirty="0"/>
          </a:p>
        </p:txBody>
      </p:sp>
      <p:sp>
        <p:nvSpPr>
          <p:cNvPr id="9" name="TextBox 8"/>
          <p:cNvSpPr txBox="1"/>
          <p:nvPr/>
        </p:nvSpPr>
        <p:spPr>
          <a:xfrm>
            <a:off x="1196196" y="3948022"/>
            <a:ext cx="98686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198"/>
              </a:spcAft>
            </a:pPr>
            <a:r>
              <a:rPr lang="uk-UA" sz="2800" i="1" dirty="0">
                <a:solidFill>
                  <a:schemeClr val="accent5">
                    <a:lumMod val="50000"/>
                  </a:schemeClr>
                </a:solidFill>
              </a:rPr>
              <a:t>Для подолання цих ефектів приймайте </a:t>
            </a:r>
            <a:r>
              <a:rPr lang="uk-UA" sz="2800" b="1" i="1" dirty="0">
                <a:solidFill>
                  <a:schemeClr val="accent5">
                    <a:lumMod val="50000"/>
                  </a:schemeClr>
                </a:solidFill>
              </a:rPr>
              <a:t>перший результат</a:t>
            </a:r>
            <a:r>
              <a:rPr lang="uk-UA" sz="2800" i="1" dirty="0">
                <a:solidFill>
                  <a:schemeClr val="accent5">
                    <a:lumMod val="50000"/>
                  </a:schemeClr>
                </a:solidFill>
              </a:rPr>
              <a:t>, який відповідає критеріям з найвищим пріоритетом, і уникайте </a:t>
            </a:r>
            <a:r>
              <a:rPr lang="uk-UA" sz="2800" b="1" i="1" dirty="0">
                <a:solidFill>
                  <a:schemeClr val="accent5">
                    <a:lumMod val="50000"/>
                  </a:schemeClr>
                </a:solidFill>
              </a:rPr>
              <a:t>найсерйозніших </a:t>
            </a:r>
            <a:r>
              <a:rPr lang="uk-UA" sz="2800" i="1" dirty="0">
                <a:solidFill>
                  <a:schemeClr val="accent5">
                    <a:lumMod val="50000"/>
                  </a:schemeClr>
                </a:solidFill>
              </a:rPr>
              <a:t>негативних наслідків</a:t>
            </a:r>
            <a:endParaRPr lang="ru-RU" sz="2797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3731EE0-397D-4164-B608-7BA4F94A688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647110" y="7087604"/>
            <a:ext cx="114782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aa-ET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aa-ET" smtClean="0"/>
              <a:pPr/>
              <a:t>33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18931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89A789-8FAC-4197-B19C-E969E5443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8899" y="1170737"/>
            <a:ext cx="3389766" cy="1130389"/>
          </a:xfrm>
        </p:spPr>
        <p:txBody>
          <a:bodyPr/>
          <a:lstStyle/>
          <a:p>
            <a:r>
              <a:rPr lang="uk-UA" dirty="0"/>
              <a:t>Дякую за увагу!</a:t>
            </a:r>
            <a:endParaRPr lang="aa-ET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2749F03-47B2-4336-9AF8-937BF1001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45125"/>
            <a:ext cx="10515600" cy="7418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/>
              <a:t>У наступному модулі - Поширені помилки висновків</a:t>
            </a:r>
            <a:endParaRPr lang="aa-ET" sz="28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F04949A-02D3-422F-8899-C6A3D3A7C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34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89023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805793-D15B-4D56-9628-F16FB3604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830" y="263149"/>
            <a:ext cx="6489970" cy="1130389"/>
          </a:xfrm>
        </p:spPr>
        <p:txBody>
          <a:bodyPr/>
          <a:lstStyle/>
          <a:p>
            <a:r>
              <a:rPr lang="en-US" dirty="0"/>
              <a:t>C</a:t>
            </a:r>
            <a:r>
              <a:rPr lang="ru-RU" dirty="0" err="1"/>
              <a:t>амообман</a:t>
            </a:r>
            <a:endParaRPr lang="aa-ET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3A06ED7-3181-4E5C-AF27-E83E7CBB6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4</a:t>
            </a:fld>
            <a:endParaRPr lang="aa-E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A6771F6-6C6B-49D7-AFEC-257C0BF5212D}"/>
              </a:ext>
            </a:extLst>
          </p:cNvPr>
          <p:cNvSpPr txBox="1"/>
          <p:nvPr/>
        </p:nvSpPr>
        <p:spPr>
          <a:xfrm>
            <a:off x="1138487" y="4483089"/>
            <a:ext cx="695087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200" dirty="0">
                <a:solidFill>
                  <a:srgbClr val="FF0000"/>
                </a:solidFill>
              </a:rPr>
              <a:t>Наша здатність до самообману не має відомих меж!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endParaRPr lang="aa-ET" sz="3200" dirty="0">
              <a:solidFill>
                <a:srgbClr val="FF0000"/>
              </a:solidFill>
            </a:endParaRPr>
          </a:p>
        </p:txBody>
      </p:sp>
      <p:sp>
        <p:nvSpPr>
          <p:cNvPr id="18" name="Объект 17">
            <a:extLst>
              <a:ext uri="{FF2B5EF4-FFF2-40B4-BE49-F238E27FC236}">
                <a16:creationId xmlns:a16="http://schemas.microsoft.com/office/drawing/2014/main" xmlns="" id="{3CD9D780-9E69-41A1-B431-716AEF700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0738"/>
            <a:ext cx="8159885" cy="904420"/>
          </a:xfrm>
        </p:spPr>
        <p:txBody>
          <a:bodyPr>
            <a:normAutofit/>
          </a:bodyPr>
          <a:lstStyle/>
          <a:p>
            <a:r>
              <a:rPr lang="uk-UA" sz="2800" dirty="0"/>
              <a:t>94% викладачів університету вважають, що вони краще працюють, ніж їхні колеги.</a:t>
            </a:r>
            <a:endParaRPr lang="aa-ET" sz="2800" dirty="0"/>
          </a:p>
        </p:txBody>
      </p:sp>
      <p:sp>
        <p:nvSpPr>
          <p:cNvPr id="19" name="Объект 17">
            <a:extLst>
              <a:ext uri="{FF2B5EF4-FFF2-40B4-BE49-F238E27FC236}">
                <a16:creationId xmlns:a16="http://schemas.microsoft.com/office/drawing/2014/main" xmlns="" id="{FF41ACE7-02D3-4749-9EB3-EB0CA75CF2F7}"/>
              </a:ext>
            </a:extLst>
          </p:cNvPr>
          <p:cNvSpPr txBox="1">
            <a:spLocks/>
          </p:cNvSpPr>
          <p:nvPr/>
        </p:nvSpPr>
        <p:spPr>
          <a:xfrm>
            <a:off x="838200" y="3001902"/>
            <a:ext cx="8159885" cy="904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dirty="0"/>
              <a:t>Більшість людей стверджують, що вони менш упереджені, ніж більшість людей</a:t>
            </a:r>
            <a:r>
              <a:rPr lang="en-US" sz="2800" dirty="0"/>
              <a:t>.</a:t>
            </a:r>
            <a:endParaRPr lang="aa-ET" sz="2800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BCDEA4CF-4FB8-4A2E-A8EA-30DCDB33F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425" y="1393538"/>
            <a:ext cx="3076575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97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805793-D15B-4D56-9628-F16FB3604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830" y="263149"/>
            <a:ext cx="6489970" cy="1130389"/>
          </a:xfrm>
        </p:spPr>
        <p:txBody>
          <a:bodyPr/>
          <a:lstStyle/>
          <a:p>
            <a:r>
              <a:rPr lang="en-US" dirty="0"/>
              <a:t>C</a:t>
            </a:r>
            <a:r>
              <a:rPr lang="ru-RU" dirty="0" err="1"/>
              <a:t>амообман</a:t>
            </a:r>
            <a:endParaRPr lang="aa-ET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3A06ED7-3181-4E5C-AF27-E83E7CBB6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5</a:t>
            </a:fld>
            <a:endParaRPr lang="aa-ET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xmlns="" id="{C7A7EA88-C73C-4B90-8BF1-374C63E67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546053"/>
            <a:ext cx="10515600" cy="306738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uk-UA" sz="3600" dirty="0"/>
              <a:t>Люди схильні дотримуватися надто сприятливих поглядів на свої здібності у багатьох соціальних та інтелектуальних сферах ....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uk-UA" sz="3600" dirty="0"/>
              <a:t>Це завищене сприйняття частково виникає через те, що люди, некваліфіковані в цих областях, зазнають подвійного тягаря: вони не тільки </a:t>
            </a:r>
            <a:r>
              <a:rPr lang="uk-UA" sz="3600" b="1" dirty="0"/>
              <a:t>роблять помилкові висновки </a:t>
            </a:r>
            <a:r>
              <a:rPr lang="uk-UA" sz="3600" dirty="0"/>
              <a:t>та невдалий вибір, але їх некомпетентність </a:t>
            </a:r>
            <a:r>
              <a:rPr lang="uk-UA" sz="3600" b="1" dirty="0"/>
              <a:t>позбавляє їх мета-когнітивної здатності </a:t>
            </a:r>
            <a:r>
              <a:rPr lang="uk-UA" sz="3600" dirty="0"/>
              <a:t>усвідомлювати це.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B4E44E5-DBD9-410E-8DD8-F3949762ECBE}"/>
              </a:ext>
            </a:extLst>
          </p:cNvPr>
          <p:cNvSpPr txBox="1"/>
          <p:nvPr/>
        </p:nvSpPr>
        <p:spPr>
          <a:xfrm>
            <a:off x="5106211" y="4657285"/>
            <a:ext cx="60943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"Unskilled and Unaware of It: How Difficulties in Recognizing One's Own Incompetence Lead to Inflated Self-Assessments," by Justin Kruger and David Dunning</a:t>
            </a:r>
            <a:r>
              <a:rPr lang="uk-UA" sz="2400" dirty="0"/>
              <a:t>,</a:t>
            </a:r>
            <a:r>
              <a:rPr lang="en-US" sz="2400" dirty="0"/>
              <a:t>Cornell University</a:t>
            </a:r>
            <a:endParaRPr lang="aa-ET" sz="2400" dirty="0"/>
          </a:p>
        </p:txBody>
      </p:sp>
    </p:spTree>
    <p:extLst>
      <p:ext uri="{BB962C8B-B14F-4D97-AF65-F5344CB8AC3E}">
        <p14:creationId xmlns:p14="http://schemas.microsoft.com/office/powerpoint/2010/main" val="119796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805793-D15B-4D56-9628-F16FB3604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830" y="263149"/>
            <a:ext cx="6489970" cy="1130389"/>
          </a:xfrm>
        </p:spPr>
        <p:txBody>
          <a:bodyPr/>
          <a:lstStyle/>
          <a:p>
            <a:r>
              <a:rPr lang="en-US" dirty="0"/>
              <a:t>C</a:t>
            </a:r>
            <a:r>
              <a:rPr lang="ru-RU" dirty="0" err="1"/>
              <a:t>амообман</a:t>
            </a:r>
            <a:endParaRPr lang="aa-ET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56859C0-E763-4812-9312-D28BE2382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413" y="2283023"/>
            <a:ext cx="10118387" cy="194712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uk-UA" sz="2800" b="1" dirty="0"/>
              <a:t>Самообман</a:t>
            </a:r>
            <a:r>
              <a:rPr lang="uk-UA" sz="2800" dirty="0"/>
              <a:t> - це процес заперечення чи раціоналізації відповідності чи важливості протилежних доказів та логічних аргументів. Самообман передбачає переконання </a:t>
            </a:r>
            <a:r>
              <a:rPr lang="uk-UA" sz="2800" b="1" dirty="0"/>
              <a:t>себе</a:t>
            </a:r>
            <a:r>
              <a:rPr lang="uk-UA" sz="2800" dirty="0"/>
              <a:t> в істині (або у відсутності істини), щоб не зізнатися самому собі в </a:t>
            </a:r>
            <a:r>
              <a:rPr lang="uk-UA" sz="2800" b="1" dirty="0"/>
              <a:t>обмані</a:t>
            </a:r>
            <a:r>
              <a:rPr lang="uk-UA" sz="2800" dirty="0"/>
              <a:t>.</a:t>
            </a:r>
            <a:endParaRPr lang="aa-ET" sz="28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3A06ED7-3181-4E5C-AF27-E83E7CBB6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6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85007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807C9E-97CF-495B-BE71-E66C4CBA6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263149"/>
            <a:ext cx="7315200" cy="1130389"/>
          </a:xfrm>
        </p:spPr>
        <p:txBody>
          <a:bodyPr/>
          <a:lstStyle/>
          <a:p>
            <a:r>
              <a:rPr lang="uk-UA" dirty="0"/>
              <a:t>Критерії самообману</a:t>
            </a:r>
            <a:endParaRPr lang="aa-ET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1B38763-2AF9-4A91-BD2C-0710A483A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2145" y="1595679"/>
            <a:ext cx="10001655" cy="3871266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uk-UA" sz="2800" dirty="0"/>
              <a:t>Індивід дотримується двох суперечливих переконань</a:t>
            </a:r>
            <a:endParaRPr lang="en-US" sz="2800" dirty="0"/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uk-UA" sz="2800" dirty="0"/>
              <a:t>Цих двох суперечливих поглядів людина дотримується одночасно</a:t>
            </a: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uk-UA" sz="2800" dirty="0"/>
              <a:t>Індивід не знає, що в нього є одне з переконань</a:t>
            </a: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uk-UA" sz="2800" dirty="0"/>
              <a:t>Вчинок, в ході якої людина визначає, яке переконання вона сприймає, а яке є неусвідомленим, є вмотивованим актом.</a:t>
            </a:r>
            <a:endParaRPr lang="en-US" sz="2800" dirty="0"/>
          </a:p>
          <a:p>
            <a:pPr marL="457200" indent="-457200">
              <a:buFont typeface="+mj-lt"/>
              <a:buAutoNum type="arabicPeriod"/>
            </a:pPr>
            <a:endParaRPr lang="aa-ET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7D0057D-F702-4C7A-A16C-771F3549B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7</a:t>
            </a:fld>
            <a:endParaRPr lang="aa-ET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B3731791-C7C1-4AA0-81B9-515CDF427E99}"/>
              </a:ext>
            </a:extLst>
          </p:cNvPr>
          <p:cNvSpPr txBox="1">
            <a:spLocks/>
          </p:cNvSpPr>
          <p:nvPr/>
        </p:nvSpPr>
        <p:spPr>
          <a:xfrm>
            <a:off x="3202022" y="5103891"/>
            <a:ext cx="7315200" cy="1130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uk-UA" dirty="0"/>
              <a:t>Ми регулюємо власну поведінку!</a:t>
            </a: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40563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171C9C-1968-4812-A74D-EB0E85E2D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aa-ET" dirty="0">
                <a:solidFill>
                  <a:schemeClr val="accent5">
                    <a:lumMod val="50000"/>
                  </a:schemeClr>
                </a:solidFill>
              </a:rPr>
              <a:t>Де ми обманюємо себе частіше за все</a:t>
            </a:r>
            <a:endParaRPr lang="aa-ET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2712869-BC2D-43BF-83D2-09E8F4D27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8</a:t>
            </a:fld>
            <a:endParaRPr lang="aa-ET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4FDBBE13-07AE-494B-A1E0-8BC8126FF6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768191" y="5375743"/>
            <a:ext cx="21384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a-ET" altLang="aa-E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Thomas</a:t>
            </a:r>
            <a:r>
              <a:rPr kumimoji="0" lang="aa-ET" altLang="aa-E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aa-ET" altLang="aa-E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Gilovich</a:t>
            </a:r>
            <a:endParaRPr kumimoji="0" lang="aa-ET" altLang="aa-E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2BF9B8A-911E-4170-A19C-6786598DCC26}"/>
              </a:ext>
            </a:extLst>
          </p:cNvPr>
          <p:cNvSpPr txBox="1"/>
          <p:nvPr/>
        </p:nvSpPr>
        <p:spPr>
          <a:xfrm>
            <a:off x="407625" y="1597379"/>
            <a:ext cx="9075222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uk-UA" sz="2400" dirty="0"/>
              <a:t>Неправильно сприймаємо випадкові дані - бачимо шаблони там, де їх немає;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uk-UA" sz="2400" dirty="0"/>
              <a:t>Неправильно трактуємо неповні або непредставлені дані та приділяємо додаткову увагу підтверджуючим даним під час формування висновків, не розглядаючи та не шукаючи інші дані;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AFF5A07-A5B4-4A9C-8339-EB3D8E500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1115" y="3780277"/>
            <a:ext cx="1873012" cy="283074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1F16DA0-ACE2-45FC-BD18-B885A343FA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150" y="1699093"/>
            <a:ext cx="2609850" cy="36766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2D05B3E-0788-4500-93DD-F060BACF60F6}"/>
              </a:ext>
            </a:extLst>
          </p:cNvPr>
          <p:cNvSpPr txBox="1"/>
          <p:nvPr/>
        </p:nvSpPr>
        <p:spPr>
          <a:xfrm>
            <a:off x="407625" y="3894101"/>
            <a:ext cx="709942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 startAt="3"/>
            </a:pPr>
            <a:r>
              <a:rPr lang="uk-UA" sz="2400" dirty="0"/>
              <a:t>Робимо необ’єктивні оцінки неоднозначних чи непослідовних даних, намагаючись бути некритичними щодо підтримуючих даних та дуже критично ставлячись до даних, які їм </a:t>
            </a:r>
            <a:r>
              <a:rPr lang="uk-UA" sz="2400" dirty="0" smtClean="0"/>
              <a:t>суперечать.</a:t>
            </a:r>
            <a:endParaRPr lang="aa-ET" sz="2400" dirty="0"/>
          </a:p>
        </p:txBody>
      </p:sp>
    </p:spTree>
    <p:extLst>
      <p:ext uri="{BB962C8B-B14F-4D97-AF65-F5344CB8AC3E}">
        <p14:creationId xmlns:p14="http://schemas.microsoft.com/office/powerpoint/2010/main" val="272333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75AC-5F49-4B96-9DE0-C9CEC23A4E22}" type="slidenum">
              <a:rPr lang="ru-RU" smtClean="0"/>
              <a:t>9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4" b="14107"/>
          <a:stretch/>
        </p:blipFill>
        <p:spPr>
          <a:xfrm>
            <a:off x="0" y="1136072"/>
            <a:ext cx="12192000" cy="580074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11753" y="259798"/>
            <a:ext cx="79019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i="1" dirty="0">
                <a:solidFill>
                  <a:schemeClr val="accent5">
                    <a:lumMod val="50000"/>
                  </a:schemeClr>
                </a:solidFill>
              </a:rPr>
              <a:t>На шляху думки стоять ідоли</a:t>
            </a:r>
            <a:endParaRPr lang="en-US" sz="3200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09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877</Words>
  <Application>Microsoft Office PowerPoint</Application>
  <PresentationFormat>Широкоэкранный</PresentationFormat>
  <Paragraphs>159</Paragraphs>
  <Slides>34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Arial</vt:lpstr>
      <vt:lpstr>Arial Black</vt:lpstr>
      <vt:lpstr>Arial Narrow</vt:lpstr>
      <vt:lpstr>Calibri</vt:lpstr>
      <vt:lpstr>Тема Office</vt:lpstr>
      <vt:lpstr>Packager Shell Object</vt:lpstr>
      <vt:lpstr>Критичне мислення</vt:lpstr>
      <vt:lpstr>План на сьогодні:</vt:lpstr>
      <vt:lpstr>КМ і три типи омани </vt:lpstr>
      <vt:lpstr>Cамообман</vt:lpstr>
      <vt:lpstr>Cамообман</vt:lpstr>
      <vt:lpstr>Cамообман</vt:lpstr>
      <vt:lpstr>Критерії самообману</vt:lpstr>
      <vt:lpstr>Де ми обманюємо себе частіше за все</vt:lpstr>
      <vt:lpstr>Презентация PowerPoint</vt:lpstr>
      <vt:lpstr> Нас завжди обманюють наші ідоли </vt:lpstr>
      <vt:lpstr>Ідоли Племені / Роду:</vt:lpstr>
      <vt:lpstr>Ідоли Печери:</vt:lpstr>
      <vt:lpstr> Чи паралельні горизонтальні лінії?</vt:lpstr>
      <vt:lpstr>Презентация PowerPoint</vt:lpstr>
      <vt:lpstr>Презентация PowerPoint</vt:lpstr>
      <vt:lpstr>Презентация PowerPoint</vt:lpstr>
      <vt:lpstr>Презентация PowerPoint</vt:lpstr>
      <vt:lpstr>Сприйняття контекстне!</vt:lpstr>
      <vt:lpstr>Ідоли Театру:</vt:lpstr>
      <vt:lpstr>Ідоли Площі:</vt:lpstr>
      <vt:lpstr>Не забуваємо про два типи мислення!  Швидке та повільне</vt:lpstr>
      <vt:lpstr>Помилки критичного мислення</vt:lpstr>
      <vt:lpstr>Викривлення (помилки)</vt:lpstr>
      <vt:lpstr>Приховані припущення</vt:lpstr>
      <vt:lpstr>Хибне розуміння статистики</vt:lpstr>
      <vt:lpstr>Поспіх із висновками</vt:lpstr>
      <vt:lpstr>Раціоналізація</vt:lpstr>
      <vt:lpstr>Емоційне мислення</vt:lpstr>
      <vt:lpstr>Перешкоди для критичного мислення</vt:lpstr>
      <vt:lpstr>Необізнаність</vt:lpstr>
      <vt:lpstr>Низька культура прийняття рішень</vt:lpstr>
      <vt:lpstr>Корисні техніки:</vt:lpstr>
      <vt:lpstr>Нестача часу</vt:lpstr>
      <vt:lpstr>Дякую за увагу!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Критичне мислення</dc:title>
  <dc:creator>Mihail Krikunov</dc:creator>
  <cp:lastModifiedBy>Учетная запись Майкрософт</cp:lastModifiedBy>
  <cp:revision>62</cp:revision>
  <dcterms:created xsi:type="dcterms:W3CDTF">2020-07-17T12:41:17Z</dcterms:created>
  <dcterms:modified xsi:type="dcterms:W3CDTF">2020-08-31T21:09:14Z</dcterms:modified>
</cp:coreProperties>
</file>