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780" r:id="rId3"/>
    <p:sldId id="833" r:id="rId4"/>
    <p:sldId id="410" r:id="rId5"/>
    <p:sldId id="639" r:id="rId6"/>
    <p:sldId id="494" r:id="rId7"/>
    <p:sldId id="495" r:id="rId8"/>
    <p:sldId id="582" r:id="rId9"/>
    <p:sldId id="583" r:id="rId10"/>
    <p:sldId id="584" r:id="rId11"/>
    <p:sldId id="585" r:id="rId12"/>
    <p:sldId id="586" r:id="rId13"/>
    <p:sldId id="587" r:id="rId14"/>
    <p:sldId id="541" r:id="rId15"/>
    <p:sldId id="542" r:id="rId16"/>
    <p:sldId id="543" r:id="rId17"/>
    <p:sldId id="544" r:id="rId18"/>
    <p:sldId id="496" r:id="rId19"/>
    <p:sldId id="497" r:id="rId20"/>
    <p:sldId id="498" r:id="rId21"/>
    <p:sldId id="776" r:id="rId22"/>
    <p:sldId id="777" r:id="rId23"/>
    <p:sldId id="552" r:id="rId24"/>
    <p:sldId id="588" r:id="rId25"/>
    <p:sldId id="589" r:id="rId26"/>
    <p:sldId id="590" r:id="rId27"/>
    <p:sldId id="591" r:id="rId28"/>
    <p:sldId id="592" r:id="rId29"/>
    <p:sldId id="593" r:id="rId30"/>
    <p:sldId id="594" r:id="rId31"/>
    <p:sldId id="831" r:id="rId32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hail Krikunov" initials="MK" lastIdx="1" clrIdx="0">
    <p:extLst>
      <p:ext uri="{19B8F6BF-5375-455C-9EA6-DF929625EA0E}">
        <p15:presenceInfo xmlns:p15="http://schemas.microsoft.com/office/powerpoint/2012/main" userId="Mihail Krikun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7C4"/>
    <a:srgbClr val="FAF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4" autoAdjust="0"/>
  </p:normalViewPr>
  <p:slideViewPr>
    <p:cSldViewPr snapToGrid="0">
      <p:cViewPr>
        <p:scale>
          <a:sx n="70" d="100"/>
          <a:sy n="70" d="100"/>
        </p:scale>
        <p:origin x="702" y="72"/>
      </p:cViewPr>
      <p:guideLst/>
    </p:cSldViewPr>
  </p:slideViewPr>
  <p:outlineViewPr>
    <p:cViewPr>
      <p:scale>
        <a:sx n="33" d="100"/>
        <a:sy n="33" d="100"/>
      </p:scale>
      <p:origin x="0" y="-1093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1E752-EF0E-4057-B990-FE51CC4AAAD8}" type="datetimeFigureOut">
              <a:rPr lang="aa-ET" smtClean="0"/>
              <a:t>31/08/2020</a:t>
            </a:fld>
            <a:endParaRPr lang="aa-ET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E00B-30F8-40DD-9228-4FB9448DBED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71184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947CCD-6EB4-4FD7-85B1-1D621C8E8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8DB483D-B36D-4BAB-BCDB-AAAEF7B91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7D33A7-1BC6-4EDE-914D-9C3D6D95C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aa-ET"/>
              <a:t>31/10 – 02/11 2019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430B63-99E0-4649-A8F3-F41905EB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65FCC7-6ADD-45E7-AAC8-24AF23D1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51052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31E454-6C1A-480F-B089-134173F8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A539A86-7B31-4315-8ECA-2F71A03E1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064F5C-2204-474F-A524-EDCE784E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aa-ET"/>
              <a:t>31/10 – 02/11 2019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3268C4-7E0F-49D8-8F0A-513ADE157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DB51FE-9919-4557-88AB-31764DFB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59173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0491F2A-75D3-4C77-8F73-596F27B91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222D6D2-734F-4D4B-8515-C60CED737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F304D8-C21D-4E76-9644-FC9C17B3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aa-ET"/>
              <a:t>31/10 – 02/11 2019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792D47-DC18-49AC-A982-8E1A830F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6C6AB3-C152-4842-8982-81A2CA0C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06203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173CE9-A488-42F8-988D-245FBBCB4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D0E663-E5B2-4E5C-870F-24E95DACD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BBA847-8592-4689-B7F2-2E1A03EBC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aa-ET"/>
              <a:t>31/10 – 02/11 2019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713A90-F4BF-4058-97F5-DB5A69C7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C2DA23-5562-4926-8BC1-4B6885AF1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36210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750EB7-D956-4931-9B05-3A87E3870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2D0918-A6D1-4D4E-9F24-AAE3754D9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9CAEC7-302C-4FB8-9C22-8C8EA981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aa-ET"/>
              <a:t>31/10 – 02/11 2019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77C1BA-084B-4F80-A0AC-EB55C1FB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C16FA9-59B8-4C94-92AD-CDC8107F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8879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81B5E4-EC1C-407C-9F07-5135E3D6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E7FAB2-A096-4C78-964F-E481B158C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647DD5-FDE7-4A9F-BFC5-8729076AB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9F87C1E-2B3B-4973-B605-0EF08E5D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aa-ET"/>
              <a:t>31/10 – 02/11 2019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B86F1A-021B-4214-B5BA-B675CA7D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719220-5095-4AE5-BE80-B4B6FCFF7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65256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3C9481-72FD-490F-B3B4-09EAA5F48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6DC35F9-903A-4F54-A221-7DB04822A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DC04E3-DF9E-45BF-9309-DFD2EE435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0D25A56-E20B-4553-BFAE-4F806AE13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1B6DDF7-43FC-437A-9396-689F768FA7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59832AC-8173-46CB-BE11-038F1C17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aa-ET"/>
              <a:t>31/10 – 02/11 2019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DC51BC7-9379-4772-9D94-51349146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7B32D56-E34B-4B74-940D-F2566A81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24608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2513AE-DC4B-42AB-B82A-69AD9564C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925AAA9-5728-477A-9268-6063DCDC9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aa-ET"/>
              <a:t>31/10 – 02/11 2019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5753AB8-0007-47DD-8BC4-7141BE8C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4AE1F8C-7B22-4258-8B2D-2954FD8F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4391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5797CAF-398C-4CB2-BD52-68E5BD662D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aa-ET"/>
              <a:t>31/10 – 02/11 2019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950D345-6857-47CE-BDFD-6CF95980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02B725F-33F1-4A6E-8D57-C9CF008B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47486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DF86C2-D2E6-49B2-A99C-212B4AFA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BE6EC1-3A83-4A1D-A7E9-D6F0F6190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9C40BF7-3DD6-4313-8EFC-AFF76FA79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D3BBDAE-C167-498E-A21C-B60DEC9E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aa-ET"/>
              <a:t>31/10 – 02/11 2019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7E31711-1189-40CE-B85A-A3391F5D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E82F236-CE8B-499D-8B04-E0404CFE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05692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FE581D-B15E-43AA-8741-4D30BD1E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797F933-9B01-4517-9871-C18D17F50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155E59-F44A-4DD7-A2C9-0FB7BBE4B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B7CC224-7958-4C74-B76B-2DD8D0A2B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aa-ET"/>
              <a:t>31/10 – 02/11 2019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1EAD935-C839-4821-8CA5-B074EB17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C1B430E-5912-46A1-B267-2E761C73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70367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87E8A2-C29A-4D85-8FFB-273A1E3FC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815" y="263149"/>
            <a:ext cx="8152985" cy="1130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8F3F8B0-94FC-4949-9010-D06642FF1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aa-ET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6086D1-E4C8-4BEC-ACD2-E0F297A92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0C5724-D6AC-4048-9C91-F84AFD7D0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325B9EF-1E39-4AEE-B841-3849543BE38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5" y="102765"/>
            <a:ext cx="1436546" cy="8586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1A88456-197A-48C1-8496-6F2A1D15170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40" y="48110"/>
            <a:ext cx="1352136" cy="9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0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B1A1FF-C31B-451E-AA22-4D7DCAAD6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865" y="1029233"/>
            <a:ext cx="9144000" cy="1395413"/>
          </a:xfrm>
        </p:spPr>
        <p:txBody>
          <a:bodyPr/>
          <a:lstStyle/>
          <a:p>
            <a:r>
              <a:rPr lang="uk-UA" dirty="0">
                <a:latin typeface="+mn-lt"/>
              </a:rPr>
              <a:t>Критичне мислення</a:t>
            </a:r>
            <a:endParaRPr lang="aa-ET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A4CA7E0-A0E6-4ED2-A276-8E8149DC4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865" y="2476743"/>
            <a:ext cx="9144000" cy="522287"/>
          </a:xfrm>
        </p:spPr>
        <p:txBody>
          <a:bodyPr>
            <a:noAutofit/>
          </a:bodyPr>
          <a:lstStyle/>
          <a:p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</a:rPr>
              <a:t>Принципи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</a:rPr>
              <a:t>інструменти</a:t>
            </a:r>
            <a:endParaRPr lang="aa-ET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4900683-E70F-4DE0-A1E9-F4A1B8F95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5" y="102765"/>
            <a:ext cx="1436546" cy="8586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8587A40-3E75-4494-B529-9E14338F1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40" y="48110"/>
            <a:ext cx="1352136" cy="929026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BDA1226C-9816-4781-B466-CD4427BE2E08}"/>
              </a:ext>
            </a:extLst>
          </p:cNvPr>
          <p:cNvSpPr txBox="1">
            <a:spLocks/>
          </p:cNvSpPr>
          <p:nvPr/>
        </p:nvSpPr>
        <p:spPr>
          <a:xfrm>
            <a:off x="1363578" y="4993686"/>
            <a:ext cx="9144000" cy="522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Михайло </a:t>
            </a:r>
            <a:r>
              <a:rPr lang="uk-UA" dirty="0" err="1"/>
              <a:t>Крікунов</a:t>
            </a:r>
            <a:r>
              <a:rPr lang="uk-UA" dirty="0"/>
              <a:t>, </a:t>
            </a:r>
            <a:r>
              <a:rPr lang="en-US" dirty="0"/>
              <a:t>Ph.D.</a:t>
            </a:r>
            <a:endParaRPr lang="aa-ET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12434A3-73FC-49C4-9D1E-A70954890739}"/>
              </a:ext>
            </a:extLst>
          </p:cNvPr>
          <p:cNvSpPr txBox="1">
            <a:spLocks/>
          </p:cNvSpPr>
          <p:nvPr/>
        </p:nvSpPr>
        <p:spPr>
          <a:xfrm>
            <a:off x="1619252" y="3366078"/>
            <a:ext cx="2673427" cy="522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Модуль №</a:t>
            </a:r>
            <a:r>
              <a:rPr lang="pl-PL" sz="3200" dirty="0"/>
              <a:t>4</a:t>
            </a:r>
            <a:endParaRPr lang="aa-ET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54BB82-F17E-4E04-A32F-06FBD505EAF3}"/>
              </a:ext>
            </a:extLst>
          </p:cNvPr>
          <p:cNvSpPr txBox="1"/>
          <p:nvPr/>
        </p:nvSpPr>
        <p:spPr>
          <a:xfrm>
            <a:off x="4477632" y="3329412"/>
            <a:ext cx="57652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/>
              <a:t>Як зібрати інформацію в океані інформації і не потонути?</a:t>
            </a:r>
            <a:br>
              <a:rPr lang="uk-UA" sz="3200" dirty="0"/>
            </a:br>
            <a:endParaRPr lang="aa-ET" sz="3200" dirty="0"/>
          </a:p>
        </p:txBody>
      </p:sp>
    </p:spTree>
    <p:extLst>
      <p:ext uri="{BB962C8B-B14F-4D97-AF65-F5344CB8AC3E}">
        <p14:creationId xmlns:p14="http://schemas.microsoft.com/office/powerpoint/2010/main" val="369004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93890" y="794884"/>
            <a:ext cx="47241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5400" dirty="0" err="1"/>
              <a:t>Автоматичність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18810" y="2959527"/>
            <a:ext cx="35702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5400" dirty="0" err="1"/>
              <a:t>Спрощення</a:t>
            </a:r>
            <a:endParaRPr lang="ru-RU" sz="5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78116" y="5127147"/>
            <a:ext cx="39864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5400" dirty="0" err="1"/>
              <a:t>Вузькі</a:t>
            </a:r>
            <a:r>
              <a:rPr lang="ru-RU" sz="5400" dirty="0"/>
              <a:t> рамки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5490866" y="3882858"/>
            <a:ext cx="1437277" cy="137524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/>
          </a:p>
        </p:txBody>
      </p:sp>
      <p:sp>
        <p:nvSpPr>
          <p:cNvPr id="10" name="Стрелка вниз 9"/>
          <p:cNvSpPr/>
          <p:nvPr/>
        </p:nvSpPr>
        <p:spPr>
          <a:xfrm>
            <a:off x="5490866" y="1810240"/>
            <a:ext cx="1437277" cy="137524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/>
          </a:p>
        </p:txBody>
      </p:sp>
    </p:spTree>
    <p:extLst>
      <p:ext uri="{BB962C8B-B14F-4D97-AF65-F5344CB8AC3E}">
        <p14:creationId xmlns:p14="http://schemas.microsoft.com/office/powerpoint/2010/main" val="2588395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76"/>
          <a:stretch>
            <a:fillRect/>
          </a:stretch>
        </p:blipFill>
        <p:spPr bwMode="auto">
          <a:xfrm>
            <a:off x="1248980" y="1313591"/>
            <a:ext cx="9694040" cy="423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4562272" y="152401"/>
            <a:ext cx="5267528" cy="1325563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Завдання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969102" y="5601561"/>
            <a:ext cx="51385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800" dirty="0">
                <a:latin typeface="+mn-lt"/>
              </a:rPr>
              <a:t>Правильна </a:t>
            </a:r>
            <a:r>
              <a:rPr lang="ru-RU" sz="2800" dirty="0" err="1">
                <a:latin typeface="+mn-lt"/>
              </a:rPr>
              <a:t>відповідь</a:t>
            </a:r>
            <a:r>
              <a:rPr lang="ru-RU" sz="2800" dirty="0">
                <a:latin typeface="+mn-lt"/>
              </a:rPr>
              <a:t> – 5 </a:t>
            </a:r>
            <a:r>
              <a:rPr lang="ru-RU" sz="2800" dirty="0" err="1">
                <a:latin typeface="+mn-lt"/>
              </a:rPr>
              <a:t>центів</a:t>
            </a:r>
            <a:r>
              <a:rPr lang="ru-RU" sz="2800" dirty="0">
                <a:latin typeface="+mn-lt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48980" y="1365977"/>
            <a:ext cx="9694040" cy="4183198"/>
          </a:xfrm>
          <a:prstGeom prst="rect">
            <a:avLst/>
          </a:prstGeom>
          <a:solidFill>
            <a:srgbClr val="FFFFFF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1235" y="1974085"/>
            <a:ext cx="8796460" cy="318687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М'ячик і бейсбольна біта разом коштують 1 долар і 10 центів.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  <a:defRPr/>
            </a:pPr>
            <a:endParaRPr lang="uk-UA" sz="2800" dirty="0">
              <a:solidFill>
                <a:schemeClr val="accent5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Біта коштує на долар дорожче м'ячика.</a:t>
            </a:r>
            <a:br>
              <a:rPr lang="uk-UA" sz="2800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</a:br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Скільки коштує м'ячик?</a:t>
            </a:r>
            <a:endParaRPr lang="ru-RU" sz="2800" i="1" dirty="0">
              <a:solidFill>
                <a:schemeClr val="accent5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4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672" y="0"/>
            <a:ext cx="7773328" cy="3462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56564"/>
            <a:ext cx="7397892" cy="330584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07AC5CBB-3267-4009-9181-5E482BBA820C}"/>
              </a:ext>
            </a:extLst>
          </p:cNvPr>
          <p:cNvSpPr txBox="1">
            <a:spLocks/>
          </p:cNvSpPr>
          <p:nvPr/>
        </p:nvSpPr>
        <p:spPr>
          <a:xfrm>
            <a:off x="1335527" y="1393538"/>
            <a:ext cx="29932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Фреймінг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!</a:t>
            </a:r>
            <a:endParaRPr lang="ru-RU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56CB8B21-89E3-4049-AD2B-6D7C9FEDF176}"/>
              </a:ext>
            </a:extLst>
          </p:cNvPr>
          <p:cNvSpPr txBox="1">
            <a:spLocks/>
          </p:cNvSpPr>
          <p:nvPr/>
        </p:nvSpPr>
        <p:spPr>
          <a:xfrm>
            <a:off x="8610600" y="4389657"/>
            <a:ext cx="34273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Фреймінг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!</a:t>
            </a:r>
            <a:endParaRPr lang="ru-RU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76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654" y="22022"/>
            <a:ext cx="7048095" cy="1325563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Фреймінг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!</a:t>
            </a:r>
            <a:endParaRPr lang="ru-RU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325564"/>
            <a:ext cx="10525328" cy="1472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Це техніка, яка використовується для формування сприйняття змісту повідомлення і яка виходить із того, що те, як аудиторія відгукується на конкретне повідомлення, залежить від того, як це повідомлення «</a:t>
            </a:r>
            <a:r>
              <a:rPr lang="uk-UA" dirty="0" smtClean="0"/>
              <a:t>сконструйоване».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5668" y="2899699"/>
            <a:ext cx="10291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Позитивне ставлення до повторного використання відходів можна просунути в фреймі </a:t>
            </a:r>
            <a:r>
              <a:rPr lang="uk-UA" sz="2400" dirty="0">
                <a:solidFill>
                  <a:srgbClr val="FF0000"/>
                </a:solidFill>
              </a:rPr>
              <a:t>придбання</a:t>
            </a:r>
            <a:r>
              <a:rPr lang="uk-UA" sz="2400" dirty="0"/>
              <a:t>, наприклад:</a:t>
            </a:r>
            <a:endParaRPr lang="en-US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69269" y="3794420"/>
            <a:ext cx="8249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>
                <a:solidFill>
                  <a:schemeClr val="accent5">
                    <a:lumMod val="50000"/>
                  </a:schemeClr>
                </a:solidFill>
              </a:rPr>
              <a:t>"Якщо ви будете повторно використовувати матеріали, </a:t>
            </a:r>
            <a:r>
              <a:rPr lang="uk-UA" sz="2400" i="1" dirty="0" smtClean="0">
                <a:solidFill>
                  <a:schemeClr val="accent5">
                    <a:lumMod val="50000"/>
                  </a:schemeClr>
                </a:solidFill>
              </a:rPr>
              <a:t>Ви </a:t>
            </a:r>
            <a:r>
              <a:rPr lang="uk-UA" sz="2400" i="1" dirty="0">
                <a:solidFill>
                  <a:schemeClr val="accent5">
                    <a:lumMod val="50000"/>
                  </a:schemeClr>
                </a:solidFill>
              </a:rPr>
              <a:t>збережете природні ресурси",</a:t>
            </a:r>
            <a:endParaRPr lang="ru-RU" sz="24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69269" y="5218718"/>
            <a:ext cx="8694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>
                <a:solidFill>
                  <a:schemeClr val="accent5">
                    <a:lumMod val="50000"/>
                  </a:schemeClr>
                </a:solidFill>
              </a:rPr>
              <a:t>"Якщо </a:t>
            </a:r>
            <a:r>
              <a:rPr lang="uk-UA" sz="2400" i="1" dirty="0" smtClean="0">
                <a:solidFill>
                  <a:schemeClr val="accent5">
                    <a:lumMod val="50000"/>
                  </a:schemeClr>
                </a:solidFill>
              </a:rPr>
              <a:t>Ви </a:t>
            </a:r>
            <a:r>
              <a:rPr lang="uk-UA" sz="2400" i="1" dirty="0">
                <a:solidFill>
                  <a:schemeClr val="accent5">
                    <a:lumMod val="50000"/>
                  </a:schemeClr>
                </a:solidFill>
              </a:rPr>
              <a:t>не будете повторно використовувати матеріали, то природа виснажиться".</a:t>
            </a:r>
            <a:endParaRPr lang="ru-RU" sz="24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4129" y="4689141"/>
            <a:ext cx="4819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або в фреймі </a:t>
            </a:r>
            <a:r>
              <a:rPr lang="uk-UA" sz="2400" dirty="0">
                <a:solidFill>
                  <a:srgbClr val="FF0000"/>
                </a:solidFill>
              </a:rPr>
              <a:t>втрати, </a:t>
            </a:r>
            <a:r>
              <a:rPr lang="uk-UA" sz="2400" dirty="0" smtClean="0"/>
              <a:t>наприклад: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8435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6576" y="1350488"/>
            <a:ext cx="10038303" cy="5432149"/>
          </a:xfrm>
        </p:spPr>
        <p:txBody>
          <a:bodyPr>
            <a:noAutofit/>
          </a:bodyPr>
          <a:lstStyle/>
          <a:p>
            <a:pPr marL="0" indent="0">
              <a:lnSpc>
                <a:spcPts val="2717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-UA" i="1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Дорогі мамо і тато!</a:t>
            </a:r>
            <a:endParaRPr lang="pl-PL" i="1" dirty="0">
              <a:solidFill>
                <a:schemeClr val="accent5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pPr marL="0" indent="0">
              <a:lnSpc>
                <a:spcPts val="2717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-UA" i="1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З тих пір як я поїхала в коледж, я була недбала в написанні листів. Я шкодую про те, що була неуважна, і про те, що не писала досі. Я повідомлю вам зараз все, що сталося, але перед тим, як ви продовжите читання, будь ласка, сядьте. Ви не будете читати далі, поки не сядете, добре?</a:t>
            </a:r>
            <a:endParaRPr lang="pl-PL" i="1" dirty="0">
              <a:solidFill>
                <a:schemeClr val="accent5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pPr marL="0" indent="0">
              <a:lnSpc>
                <a:spcPts val="2717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-UA" i="1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Ну, зараз я почуваю себе цілком добре. Наслідки перелому черепа і струсу мозку, які я отримала, коли вистрибнула з вікна свого гуртожитку в той момент, коли він загорівся незабаром після мого приїзду сюди, тепер майже не турбують. Я провела два тижні в лікарні і тепер можу бачити майже нормально, і головні болі бувають тільки раз в день</a:t>
            </a:r>
            <a:r>
              <a:rPr lang="uk-UA" dirty="0">
                <a:latin typeface="Segoe Print" panose="02000600000000000000" pitchFamily="2" charset="0"/>
              </a:rPr>
              <a:t>.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79FC91F3-535D-4D2B-A13A-B2EA85803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909" y="-106058"/>
            <a:ext cx="6259091" cy="1325563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Лист від доньки (1)</a:t>
            </a:r>
            <a:endParaRPr lang="ru-RU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384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0368" y="1638407"/>
            <a:ext cx="9505741" cy="4206840"/>
          </a:xfrm>
        </p:spPr>
        <p:txBody>
          <a:bodyPr>
            <a:noAutofit/>
          </a:bodyPr>
          <a:lstStyle/>
          <a:p>
            <a:pPr marL="0" indent="0">
              <a:lnSpc>
                <a:spcPts val="2717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-UA" i="1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На щастя, пожежа в гуртожитку і мій стрибок побачив черговий оператор газової станції, розташованої поруч з гуртожитком, і саме він подзвонив в пожежний відділ і викликав швидку допомогу.</a:t>
            </a:r>
          </a:p>
          <a:p>
            <a:pPr marL="0" indent="0">
              <a:lnSpc>
                <a:spcPts val="2717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-UA" i="1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Крім того, він відвідував мене в лікарні, і оскільки мені було ніде жити після пожежі, він був досить добрий, щоб запропонувати мені розділити з ним його кімнату.</a:t>
            </a:r>
          </a:p>
          <a:p>
            <a:pPr marL="0" indent="0">
              <a:lnSpc>
                <a:spcPts val="2717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-UA" i="1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Насправді це напівпідвальна кімната, але вона досить мила. Він чудовий хлопець, ми закохалися один в одного і збираємося одружитися. Ми поки не призначили точну дату, але весілля буде до того, як моя вагітність стане помітною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74FB88B-021E-4F46-988C-95AB8FB2D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909" y="-106058"/>
            <a:ext cx="6259091" cy="1325563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Лист від доньки (2)</a:t>
            </a:r>
            <a:endParaRPr lang="ru-RU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6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14" y="1597688"/>
            <a:ext cx="9435401" cy="4752870"/>
          </a:xfrm>
        </p:spPr>
        <p:txBody>
          <a:bodyPr>
            <a:noAutofit/>
          </a:bodyPr>
          <a:lstStyle/>
          <a:p>
            <a:pPr marL="0" indent="0">
              <a:lnSpc>
                <a:spcPts val="2717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-UA" i="1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Так, мама і тато, я вагітна. Я знаю, що ви мрієте стати дідусем і бабусею, і що ви радо приймете дитину і оточите її тією ж любов'ю, відданістю і ніжною турботою, якими оточували мене в дитинстві.</a:t>
            </a:r>
          </a:p>
          <a:p>
            <a:pPr marL="0" indent="0">
              <a:lnSpc>
                <a:spcPts val="2717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-UA" i="1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Причина затримки укладення нашого шлюбу полягає в тому, що мій друг підхопив незначну інфекцію, яка заважає нам здати дошлюбні аналізи крові, а я необережно заразилася від нього.</a:t>
            </a:r>
          </a:p>
          <a:p>
            <a:pPr marL="0" indent="0">
              <a:lnSpc>
                <a:spcPts val="2717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-UA" i="1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Я впевнена, що ви радо зустрінете мого друга. Він добрий, і хоча не надто освічений, але зате працьовитий.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0E860C9-D87A-4D3E-AA8D-62EEAC5A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909" y="-106058"/>
            <a:ext cx="6259091" cy="1325563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Лист від доньки (3)</a:t>
            </a:r>
            <a:endParaRPr lang="ru-RU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6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7591" y="1728315"/>
            <a:ext cx="9184194" cy="4712677"/>
          </a:xfrm>
        </p:spPr>
        <p:txBody>
          <a:bodyPr>
            <a:noAutofit/>
          </a:bodyPr>
          <a:lstStyle/>
          <a:p>
            <a:pPr marL="0" indent="0">
              <a:lnSpc>
                <a:spcPts val="2717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uk-UA" i="1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Тепер, після того, як я повідомила вам, що сталося, хочу вам сказати, що пожежі в гуртожитку не було, у мене не було струсу мозку та перелому черепа, я не була в лікарні, я не вагітна, я не заручена, я не інфікована і у мене немає друга.</a:t>
            </a:r>
          </a:p>
          <a:p>
            <a:pPr marL="0" indent="0">
              <a:lnSpc>
                <a:spcPts val="2717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uk-UA" i="1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Однак я отримую низькі бали по американській історії і погані оцінки з хімії та хочу, щоб ви дивилися на ці оцінки з мудрістю і поблажливістю.</a:t>
            </a:r>
          </a:p>
          <a:p>
            <a:pPr marL="0" indent="0">
              <a:lnSpc>
                <a:spcPts val="2717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uk-UA" i="1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/>
            </a:r>
            <a:br>
              <a:rPr lang="uk-UA" i="1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</a:br>
            <a:r>
              <a:rPr lang="uk-UA" i="1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Ваша любляча дочка Шерон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99ADCE1-E4B2-45E4-B7FF-44701041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909" y="-106058"/>
            <a:ext cx="6259091" cy="1325563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Лист від доньки (4)</a:t>
            </a:r>
            <a:endParaRPr lang="ru-RU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74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1710" y="0"/>
            <a:ext cx="7886700" cy="1325563"/>
          </a:xfrm>
        </p:spPr>
        <p:txBody>
          <a:bodyPr/>
          <a:lstStyle/>
          <a:p>
            <a:r>
              <a:rPr lang="uk-UA" dirty="0"/>
              <a:t>Виділяйте </a:t>
            </a:r>
            <a:r>
              <a:rPr lang="uk-UA" dirty="0" smtClean="0"/>
              <a:t>припущення.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uk-UA" dirty="0"/>
              <a:t>У чому ключове питання / проблема, яку Ви намагаєтеся вирішити?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uk-UA" dirty="0"/>
              <a:t>Яка інформація у Вас є з цього питання?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uk-UA" dirty="0"/>
              <a:t>Які з Ваших ідей і припущень підтримують </a:t>
            </a:r>
            <a:r>
              <a:rPr lang="uk-UA" dirty="0" smtClean="0"/>
              <a:t>Вашу </a:t>
            </a:r>
            <a:r>
              <a:rPr lang="uk-UA" dirty="0"/>
              <a:t>стратегію або план?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uk-UA" dirty="0"/>
              <a:t>Чи існує надійне свідчення на підтримку цих припущень і в чому можуть бути недоліки Ваших висновків?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uk-UA" dirty="0"/>
              <a:t>Хто ключові </a:t>
            </a:r>
            <a:r>
              <a:rPr lang="uk-UA" dirty="0" err="1"/>
              <a:t>стейкхолдери</a:t>
            </a:r>
            <a:r>
              <a:rPr lang="uk-UA" dirty="0"/>
              <a:t> і які їхні думки?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uk-UA" dirty="0"/>
              <a:t>Які інші ідеї слід вивчити і що ще потрібно знати?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619578" y="990200"/>
            <a:ext cx="7886700" cy="514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uk-UA" sz="2800" dirty="0" err="1">
                <a:solidFill>
                  <a:schemeClr val="accent5">
                    <a:lumMod val="50000"/>
                  </a:schemeClr>
                </a:solidFill>
              </a:rPr>
              <a:t>Фреймінг</a:t>
            </a:r>
            <a:r>
              <a:rPr lang="uk-UA" sz="2800" dirty="0">
                <a:solidFill>
                  <a:schemeClr val="accent5">
                    <a:lumMod val="50000"/>
                  </a:schemeClr>
                </a:solidFill>
              </a:rPr>
              <a:t> питання і відділення факту від думки</a:t>
            </a:r>
            <a:endParaRPr lang="ru-RU" sz="2800" i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1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600" y="127074"/>
            <a:ext cx="7886700" cy="1325563"/>
          </a:xfrm>
        </p:spPr>
        <p:txBody>
          <a:bodyPr/>
          <a:lstStyle/>
          <a:p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рефреймінгу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9498" y="2074461"/>
            <a:ext cx="10525328" cy="1135668"/>
          </a:xfrm>
        </p:spPr>
        <p:txBody>
          <a:bodyPr>
            <a:normAutofit/>
          </a:bodyPr>
          <a:lstStyle/>
          <a:p>
            <a:pPr marL="273050" indent="-273050">
              <a:tabLst>
                <a:tab pos="2062163" algn="l"/>
              </a:tabLst>
            </a:pPr>
            <a:r>
              <a:rPr lang="ru-RU" dirty="0" err="1">
                <a:solidFill>
                  <a:srgbClr val="FF0000"/>
                </a:solidFill>
              </a:rPr>
              <a:t>Початкове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питання</a:t>
            </a:r>
            <a:r>
              <a:rPr lang="ru-RU" dirty="0">
                <a:solidFill>
                  <a:srgbClr val="FF0000"/>
                </a:solidFill>
              </a:rPr>
              <a:t>: </a:t>
            </a:r>
            <a:r>
              <a:rPr lang="uk-UA" dirty="0"/>
              <a:t>Як ми можемо знизити наявні затримки з поставками?</a:t>
            </a:r>
          </a:p>
          <a:p>
            <a:pPr marL="273050" indent="-273050">
              <a:tabLst>
                <a:tab pos="2062163" algn="l"/>
              </a:tabLst>
            </a:pPr>
            <a:r>
              <a:rPr lang="ru-RU" dirty="0" err="1">
                <a:solidFill>
                  <a:srgbClr val="FF0000"/>
                </a:solidFill>
              </a:rPr>
              <a:t>Рефреймінг</a:t>
            </a:r>
            <a:r>
              <a:rPr lang="ru-RU" dirty="0">
                <a:solidFill>
                  <a:srgbClr val="FF0000"/>
                </a:solidFill>
              </a:rPr>
              <a:t>: </a:t>
            </a:r>
            <a:r>
              <a:rPr lang="uk-UA" dirty="0"/>
              <a:t>Як ми можемо забезпечити своєчасність поставок клієнтам?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97606" y="1472719"/>
            <a:ext cx="2414801" cy="514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800" i="0" dirty="0">
                <a:solidFill>
                  <a:schemeClr val="accent1">
                    <a:lumMod val="75000"/>
                  </a:schemeClr>
                </a:solidFill>
              </a:rPr>
              <a:t>Парафраз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97606" y="3561051"/>
            <a:ext cx="3157017" cy="514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800" i="0" dirty="0">
                <a:solidFill>
                  <a:schemeClr val="accent1">
                    <a:lumMod val="75000"/>
                  </a:schemeClr>
                </a:solidFill>
              </a:rPr>
              <a:t>Поворот на 180⁰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167318" y="4367932"/>
            <a:ext cx="10447507" cy="1604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/>
            <a:r>
              <a:rPr lang="ru-RU" sz="2400" dirty="0" err="1">
                <a:solidFill>
                  <a:srgbClr val="FF0000"/>
                </a:solidFill>
              </a:rPr>
              <a:t>Початкове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питання</a:t>
            </a:r>
            <a:r>
              <a:rPr lang="ru-RU" sz="2400" dirty="0">
                <a:solidFill>
                  <a:srgbClr val="FF0000"/>
                </a:solidFill>
              </a:rPr>
              <a:t>: </a:t>
            </a:r>
            <a:r>
              <a:rPr lang="uk-UA" sz="2400" dirty="0"/>
              <a:t>Як ми можемо спонукати робітників слідувати новій  процедурі?</a:t>
            </a:r>
          </a:p>
          <a:p>
            <a:pPr marL="273050" indent="-273050"/>
            <a:r>
              <a:rPr lang="ru-RU" sz="2400" dirty="0" err="1">
                <a:solidFill>
                  <a:srgbClr val="FF0000"/>
                </a:solidFill>
              </a:rPr>
              <a:t>Рефреймінг</a:t>
            </a:r>
            <a:r>
              <a:rPr lang="ru-RU" sz="2400" dirty="0">
                <a:solidFill>
                  <a:srgbClr val="FF0000"/>
                </a:solidFill>
              </a:rPr>
              <a:t>: </a:t>
            </a:r>
            <a:r>
              <a:rPr lang="uk-UA" sz="2400" dirty="0"/>
              <a:t>Що саме ми робимо, що відбиває у робочих бажання слідувати новій процедурі?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111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705938-1A90-4B91-87C2-C1C97F43F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uk-UA" dirty="0"/>
              <a:t>Як зібрати інформацію в океані інформації і не потонути?</a:t>
            </a:r>
          </a:p>
          <a:p>
            <a:pPr>
              <a:spcAft>
                <a:spcPts val="1200"/>
              </a:spcAft>
            </a:pPr>
            <a:r>
              <a:rPr lang="uk-UA" dirty="0"/>
              <a:t>Як ми мислимо? Роль досвіду і уваги, їх обмеження</a:t>
            </a:r>
          </a:p>
          <a:p>
            <a:pPr>
              <a:spcAft>
                <a:spcPts val="1200"/>
              </a:spcAft>
            </a:pPr>
            <a:r>
              <a:rPr lang="uk-UA" dirty="0"/>
              <a:t>Феномен </a:t>
            </a:r>
            <a:r>
              <a:rPr lang="uk-UA" dirty="0" err="1"/>
              <a:t>фреймінгу</a:t>
            </a:r>
            <a:endParaRPr lang="uk-UA" dirty="0"/>
          </a:p>
          <a:p>
            <a:pPr>
              <a:spcAft>
                <a:spcPts val="1200"/>
              </a:spcAft>
            </a:pPr>
            <a:r>
              <a:rPr lang="uk-UA" dirty="0"/>
              <a:t>Приховані передумови і ментальні моделі: припущення або факт - як з'ясувати?</a:t>
            </a:r>
          </a:p>
          <a:p>
            <a:pPr>
              <a:spcAft>
                <a:spcPts val="1200"/>
              </a:spcAft>
            </a:pPr>
            <a:r>
              <a:rPr lang="uk-UA" dirty="0"/>
              <a:t>Метафори і аналогії</a:t>
            </a:r>
            <a:endParaRPr lang="aa-ET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40AB701-971E-446E-A2B0-5893E87D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63525"/>
            <a:ext cx="8153400" cy="1130300"/>
          </a:xfrm>
        </p:spPr>
        <p:txBody>
          <a:bodyPr/>
          <a:lstStyle/>
          <a:p>
            <a:r>
              <a:rPr lang="uk-UA" dirty="0"/>
              <a:t>План на сьогодні: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280678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2650" y="2074460"/>
            <a:ext cx="8732601" cy="1604739"/>
          </a:xfrm>
        </p:spPr>
        <p:txBody>
          <a:bodyPr>
            <a:normAutofit/>
          </a:bodyPr>
          <a:lstStyle/>
          <a:p>
            <a:pPr marL="273050" indent="-273050">
              <a:spcBef>
                <a:spcPts val="0"/>
              </a:spcBef>
              <a:spcAft>
                <a:spcPts val="1200"/>
              </a:spcAft>
            </a:pPr>
            <a:r>
              <a:rPr lang="ru-RU" dirty="0" err="1">
                <a:solidFill>
                  <a:srgbClr val="FF0000"/>
                </a:solidFill>
              </a:rPr>
              <a:t>Початкове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питання</a:t>
            </a:r>
            <a:r>
              <a:rPr lang="ru-RU" dirty="0">
                <a:solidFill>
                  <a:srgbClr val="FF0000"/>
                </a:solidFill>
              </a:rPr>
              <a:t>: </a:t>
            </a:r>
            <a:r>
              <a:rPr lang="uk-UA" dirty="0"/>
              <a:t>Чи повинні ми продавати нові продукти в </a:t>
            </a:r>
            <a:r>
              <a:rPr lang="uk-UA" dirty="0" smtClean="0"/>
              <a:t>Китай?</a:t>
            </a:r>
            <a:endParaRPr lang="uk-UA" dirty="0"/>
          </a:p>
          <a:p>
            <a:pPr marL="273050" indent="-273050">
              <a:spcBef>
                <a:spcPts val="0"/>
              </a:spcBef>
              <a:spcAft>
                <a:spcPts val="1200"/>
              </a:spcAft>
            </a:pPr>
            <a:r>
              <a:rPr lang="ru-RU" dirty="0" err="1" smtClean="0">
                <a:solidFill>
                  <a:srgbClr val="FF0000"/>
                </a:solidFill>
              </a:rPr>
              <a:t>Рефреймінг</a:t>
            </a:r>
            <a:r>
              <a:rPr lang="ru-RU" dirty="0">
                <a:solidFill>
                  <a:srgbClr val="FF0000"/>
                </a:solidFill>
              </a:rPr>
              <a:t>: </a:t>
            </a:r>
            <a:r>
              <a:rPr lang="uk-UA" dirty="0"/>
              <a:t>Як ми можемо домогтися більшого фінансового успіху в Китаї?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62977" y="1566993"/>
            <a:ext cx="2414801" cy="514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800" i="0" dirty="0" err="1">
                <a:solidFill>
                  <a:schemeClr val="accent1">
                    <a:lumMod val="75000"/>
                  </a:schemeClr>
                </a:solidFill>
              </a:rPr>
              <a:t>Розширення</a:t>
            </a:r>
            <a:endParaRPr lang="ru-RU" sz="2800" i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2977" y="3853182"/>
            <a:ext cx="6389437" cy="514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uk-UA" sz="2800" dirty="0"/>
              <a:t>Зміна напряму проблеми</a:t>
            </a:r>
            <a:endParaRPr lang="ru-RU" sz="2800" i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152648" y="4367932"/>
            <a:ext cx="8634622" cy="1604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spcBef>
                <a:spcPts val="0"/>
              </a:spcBef>
              <a:spcAft>
                <a:spcPts val="1200"/>
              </a:spcAft>
            </a:pPr>
            <a:r>
              <a:rPr lang="ru-RU" sz="2400" dirty="0" err="1">
                <a:solidFill>
                  <a:srgbClr val="FF0000"/>
                </a:solidFill>
              </a:rPr>
              <a:t>Початкове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питання</a:t>
            </a:r>
            <a:r>
              <a:rPr lang="ru-RU" sz="2400" dirty="0">
                <a:solidFill>
                  <a:srgbClr val="FF0000"/>
                </a:solidFill>
              </a:rPr>
              <a:t>: </a:t>
            </a:r>
            <a:r>
              <a:rPr lang="uk-UA" sz="2400" dirty="0"/>
              <a:t>Як нам підвищити дохід?</a:t>
            </a:r>
          </a:p>
          <a:p>
            <a:pPr marL="273050" indent="-273050">
              <a:spcBef>
                <a:spcPts val="0"/>
              </a:spcBef>
              <a:spcAft>
                <a:spcPts val="1200"/>
              </a:spcAft>
            </a:pPr>
            <a:r>
              <a:rPr lang="ru-RU" sz="2400" dirty="0" err="1" smtClean="0">
                <a:solidFill>
                  <a:srgbClr val="FF0000"/>
                </a:solidFill>
              </a:rPr>
              <a:t>Рефреймінг</a:t>
            </a:r>
            <a:r>
              <a:rPr lang="ru-RU" sz="2400" dirty="0">
                <a:solidFill>
                  <a:srgbClr val="FF0000"/>
                </a:solidFill>
              </a:rPr>
              <a:t>: </a:t>
            </a:r>
            <a:r>
              <a:rPr lang="uk-UA" sz="2400" dirty="0"/>
              <a:t>Як нам знизити витрати?</a:t>
            </a:r>
            <a:endParaRPr lang="ru-RU" sz="240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5323B459-31A1-4E27-8F5D-8A8F06BD7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263525"/>
            <a:ext cx="7315200" cy="1130300"/>
          </a:xfrm>
        </p:spPr>
        <p:txBody>
          <a:bodyPr/>
          <a:lstStyle/>
          <a:p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рефреймінгу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(2)</a:t>
            </a:r>
          </a:p>
        </p:txBody>
      </p:sp>
    </p:spTree>
    <p:extLst>
      <p:ext uri="{BB962C8B-B14F-4D97-AF65-F5344CB8AC3E}">
        <p14:creationId xmlns:p14="http://schemas.microsoft.com/office/powerpoint/2010/main" val="349403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3E6FB7AF-CB88-4407-AEDC-09C049E26987}"/>
              </a:ext>
            </a:extLst>
          </p:cNvPr>
          <p:cNvSpPr/>
          <p:nvPr/>
        </p:nvSpPr>
        <p:spPr>
          <a:xfrm>
            <a:off x="418289" y="1354033"/>
            <a:ext cx="10739337" cy="58763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88020D-908D-4849-A529-01221A09C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815" y="263149"/>
            <a:ext cx="8880938" cy="1130389"/>
          </a:xfrm>
        </p:spPr>
        <p:txBody>
          <a:bodyPr/>
          <a:lstStyle/>
          <a:p>
            <a:r>
              <a:rPr lang="uk-UA" dirty="0"/>
              <a:t>П'ять основних правил критичного мислення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ED8CD9-8BD0-4FD1-88B1-A41572CB0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5002" y="5443204"/>
            <a:ext cx="8292624" cy="5219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/>
              <a:t>- перетворити те, що вона розуміє, в модель</a:t>
            </a:r>
            <a:endParaRPr lang="aa-ET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2C7ACA5-15B5-4466-AA18-C99386C0AE17}"/>
              </a:ext>
            </a:extLst>
          </p:cNvPr>
          <p:cNvSpPr/>
          <p:nvPr/>
        </p:nvSpPr>
        <p:spPr>
          <a:xfrm>
            <a:off x="840473" y="1930881"/>
            <a:ext cx="2085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Консолідації</a:t>
            </a:r>
            <a:endParaRPr lang="pl-PL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6C4CEC6-A325-4A69-A046-4550154887AA}"/>
              </a:ext>
            </a:extLst>
          </p:cNvPr>
          <p:cNvSpPr/>
          <p:nvPr/>
        </p:nvSpPr>
        <p:spPr>
          <a:xfrm>
            <a:off x="809055" y="2519606"/>
            <a:ext cx="2653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Компетентності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pl-PL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4A09C7C-6486-48C3-A919-68F32C9118E8}"/>
              </a:ext>
            </a:extLst>
          </p:cNvPr>
          <p:cNvSpPr/>
          <p:nvPr/>
        </p:nvSpPr>
        <p:spPr>
          <a:xfrm>
            <a:off x="818148" y="3148655"/>
            <a:ext cx="241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Відповідності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pl-PL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9FF6A29-9F68-491A-AB72-96F41A688E2D}"/>
              </a:ext>
            </a:extLst>
          </p:cNvPr>
          <p:cNvSpPr/>
          <p:nvPr/>
        </p:nvSpPr>
        <p:spPr>
          <a:xfrm>
            <a:off x="809056" y="4235323"/>
            <a:ext cx="2829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Навичок</a:t>
            </a:r>
            <a:r>
              <a:rPr lang="ru-RU" sz="2800" dirty="0"/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комунікації</a:t>
            </a:r>
            <a:r>
              <a:rPr lang="ru-RU" sz="2800" dirty="0"/>
              <a:t> </a:t>
            </a:r>
            <a:r>
              <a:rPr lang="en-US" sz="2800" dirty="0"/>
              <a:t> </a:t>
            </a:r>
            <a:endParaRPr lang="pl-PL" sz="28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423B3DD-8D66-4380-B12F-14DFF113B05A}"/>
              </a:ext>
            </a:extLst>
          </p:cNvPr>
          <p:cNvSpPr/>
          <p:nvPr/>
        </p:nvSpPr>
        <p:spPr>
          <a:xfrm>
            <a:off x="809055" y="5441950"/>
            <a:ext cx="2055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chemeClr val="accent5">
                    <a:lumMod val="50000"/>
                  </a:schemeClr>
                </a:solidFill>
              </a:rPr>
              <a:t>Придатності</a:t>
            </a:r>
            <a:endParaRPr lang="aa-ET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273065F-9AF7-4C33-8391-D0D7D5ABBD3A}"/>
              </a:ext>
            </a:extLst>
          </p:cNvPr>
          <p:cNvSpPr/>
          <p:nvPr/>
        </p:nvSpPr>
        <p:spPr>
          <a:xfrm>
            <a:off x="3015556" y="1941668"/>
            <a:ext cx="5868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- бачити всі аспекти </a:t>
            </a:r>
            <a:r>
              <a:rPr lang="uk-UA" sz="2800" dirty="0" smtClean="0"/>
              <a:t>думки</a:t>
            </a:r>
            <a:endParaRPr lang="aa-ET" sz="28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FDD075A-6552-49D9-AFEF-DBC642C51AB6}"/>
              </a:ext>
            </a:extLst>
          </p:cNvPr>
          <p:cNvSpPr/>
          <p:nvPr/>
        </p:nvSpPr>
        <p:spPr>
          <a:xfrm>
            <a:off x="3369449" y="2530357"/>
            <a:ext cx="8332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- використовувати свій досвід і його </a:t>
            </a:r>
            <a:r>
              <a:rPr lang="uk-UA" sz="2800" dirty="0" smtClean="0"/>
              <a:t>результати</a:t>
            </a:r>
            <a:endParaRPr lang="aa-ET" sz="2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D6E1E0B-0E96-403B-93E0-5A84A2E04F00}"/>
              </a:ext>
            </a:extLst>
          </p:cNvPr>
          <p:cNvSpPr/>
          <p:nvPr/>
        </p:nvSpPr>
        <p:spPr>
          <a:xfrm>
            <a:off x="2915843" y="3189143"/>
            <a:ext cx="88809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 - уникати контрастів / суперечностей, які існують в  </a:t>
            </a:r>
            <a:r>
              <a:rPr lang="uk-UA" sz="2800" dirty="0" smtClean="0"/>
              <a:t>мисленні</a:t>
            </a:r>
            <a:endParaRPr lang="aa-ET" sz="28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15C761C-4517-4295-B48F-3BBB852B5BCB}"/>
              </a:ext>
            </a:extLst>
          </p:cNvPr>
          <p:cNvSpPr/>
          <p:nvPr/>
        </p:nvSpPr>
        <p:spPr>
          <a:xfrm>
            <a:off x="2835485" y="4439345"/>
            <a:ext cx="9041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- ефективно передавати свої ідеї, шляхом їх </a:t>
            </a:r>
            <a:r>
              <a:rPr lang="uk-UA" sz="2800" dirty="0" smtClean="0"/>
              <a:t>організації</a:t>
            </a:r>
            <a:endParaRPr lang="aa-ET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D370C98-3D03-4492-A38D-83F942702E64}"/>
              </a:ext>
            </a:extLst>
          </p:cNvPr>
          <p:cNvSpPr txBox="1"/>
          <p:nvPr/>
        </p:nvSpPr>
        <p:spPr>
          <a:xfrm>
            <a:off x="908780" y="1354033"/>
            <a:ext cx="9570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/>
              <a:t>Людина, яка може мислити критично, має бути здатною до: </a:t>
            </a:r>
            <a:endParaRPr lang="aa-ET" sz="2800" dirty="0"/>
          </a:p>
        </p:txBody>
      </p:sp>
    </p:spTree>
    <p:extLst>
      <p:ext uri="{BB962C8B-B14F-4D97-AF65-F5344CB8AC3E}">
        <p14:creationId xmlns:p14="http://schemas.microsoft.com/office/powerpoint/2010/main" val="2163853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5B35AF-8C01-44B6-8630-71728F242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726" y="214510"/>
            <a:ext cx="8803117" cy="1130389"/>
          </a:xfrm>
        </p:spPr>
        <p:txBody>
          <a:bodyPr>
            <a:normAutofit fontScale="90000"/>
          </a:bodyPr>
          <a:lstStyle/>
          <a:p>
            <a:r>
              <a:rPr lang="uk-UA" dirty="0"/>
              <a:t>П'ять основних особливостей, які допомагають людям набути </a:t>
            </a:r>
            <a:r>
              <a:rPr lang="uk-UA" dirty="0" smtClean="0"/>
              <a:t>здібності </a:t>
            </a:r>
            <a:r>
              <a:rPr lang="uk-UA" dirty="0"/>
              <a:t>до критичного мислення. 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3C1759-D417-4A24-9385-85B96A0F1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536" y="1825625"/>
            <a:ext cx="9301264" cy="435133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uk-UA" sz="2800" dirty="0"/>
              <a:t>Мислення про </a:t>
            </a:r>
            <a:r>
              <a:rPr lang="uk-UA" sz="2800" dirty="0" smtClean="0"/>
              <a:t>себе</a:t>
            </a:r>
            <a:endParaRPr lang="uk-UA" sz="2800" dirty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uk-UA" sz="2800" dirty="0"/>
              <a:t>Перегляд ситуації з різних точок </a:t>
            </a:r>
            <a:r>
              <a:rPr lang="uk-UA" sz="2800" dirty="0" smtClean="0"/>
              <a:t>зору</a:t>
            </a:r>
            <a:endParaRPr lang="uk-UA" sz="2800" dirty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uk-UA" sz="2800" dirty="0"/>
              <a:t>Активне </a:t>
            </a:r>
            <a:r>
              <a:rPr lang="uk-UA" sz="2800" dirty="0" smtClean="0"/>
              <a:t>навчання</a:t>
            </a:r>
            <a:endParaRPr lang="uk-UA" sz="2800" dirty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uk-UA" sz="2800" dirty="0"/>
              <a:t>Обговорення ідей, впорядковуючи їх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uk-UA" sz="2800" dirty="0"/>
              <a:t>Намагання розібратися з ситуаціями, стосовно яких є питання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652978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Рефлексивність</a:t>
            </a:r>
            <a:r>
              <a:rPr lang="uk-UA" dirty="0"/>
              <a:t> і розсудливість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39693" y="2002041"/>
            <a:ext cx="9280187" cy="123149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Визнання персональних помилок (рефлексія)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39692" y="3624470"/>
            <a:ext cx="9280187" cy="12314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Використання здорового глузду (розсудливість)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31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AQEhUQDw8VEg8VFRUVFRAPEBAVFQ8VFRUWFhUVFRYYHSggGBolGxUVITEhJSkrLi4uFx8zODMtNygtLisBCgoKDg0OGhAQGi0lHSUtLSstLS0tKy0tLS0tLS0rLS0tKy0tKy0tLSstLS0tLS0tLS0tKy0tLSstLS0tLS0tLf/AABEIALcBEwMBIgACEQEDEQH/xAAcAAABBQEBAQAAAAAAAAAAAAACAAEDBQYEBwj/xAA+EAACAQIDBQUFBgUDBQEAAAABAgADEQQFIRIxQVFhBiJxgZETMqGxwRRCUmLR8CMzQ3LhBxWCU5KissIW/8QAGgEAAgMBAQAAAAAAAAAAAAAAAQIAAwQFBv/EACYRAAICAgICAgICAwAAAAAAAAABAhEDIQQxEkEiURNhMkIFFCP/2gAMAwEAAhEDEQA/AKS0cR44E4VncCUQwIkEktFbCJRDUQRJBFZBGIRXiEUg8UUUhBRWjQv3vkoDYJk2Gwb1TZFv4TryrK2rHdZRoTym0y7LkorZB58TNOLA5bfRTky10UWA7JLoaxv+VfqZo8FltKkLU0VeoGp850qJMiXm6GOMejJKbfYC0xD9nJPY9YLgiWUJZyYjAUqnvoCefGZ7NezlizU9Rb3TvB6TUlozRJ44yVMaMnHo8yeiVJBGo585A03ec5WKouBZ+f4vGYzGYR6Zsy2PL9Jz82Bw6NmPLZzR4whATMXgmAZI0CFEBhRo4kIMYLCSEQGkTCQsI1oZEG0dEYDSFhJ2EiYRkKRxQrRRrAFaOIhCURRiRBDgrCisgoYgQhAyDmOI0IRSDxgLxQ1CjjGirYspUhxTJ4adR8pZZflVyC/u8rzvyrLO6Kjg3O4NvA5yzwlEX0/WboYEuzG8rZ24GkqgBRa2luk7QICJYbo4NpoWip7OimnpJtoCcYxMB61+MdNIXxbOv7QOcGrVB4zh9prCJ6iDyG8TpvHkKmSrCAGpp1lPm+EFRbG1+BHyBl063E4sRT010t8YrV6Cjz+sjKdltCOAgG/OX2bZYXG0nvdOPiZQ+xte++c3NhcdmzHksEwDCaDM5eKKKIQkHMFoRgtIgkZjQorRiEbCRESZpERGQoEURURQgHEJYIhrIOSLHjLEYoAhDEiEkUwMgUcQbwhFIIzuybCmtVVeA16WE4GM2HYbC3D1SOIUHw1P0l3Hh5ZEirPLxg2WuIpBdNw3X56ayTAUtL6+NpJjUGn7/e+PQawt0nVfZzo9HRObE1lHHXpFVrHcAWPTh4nhK+qL6G1uIB3mK2WRiR18cAd8iGNvfXS0irYNTqVX5zgelTFxqv8Aa5+t5S2zQkix+3AcZ2JiBprM4lNPxE68Wt8p1qy6CwPUEEyKQZRRo1rcjO3Dm4mZo4gg22WB6hpb5fjge6G15GWxlvZROGi22ZzYpdDpJ1fSc9Wpv6yxlKK5ad7i19Rz3TO53hlBLAa3II5TT4Y96ynjrpaRZxl4dXtvttDTfYSrLDygx4S8ZmCMGE5gTjnTFFFHEJBGCYRgGRBGtGMeIwkI2kbSVpE0dAISxihRQgCAhrBEMSDBXjRQhFAMBDEaOICD3hCBHBgYREz0Psc6jDqBvBN/G888M1PYnF7JdDu0PnNPElWQzcqNwNXXW5ud3zkKmxPWdAqq6h1Nxz8CQTIqyXN9wAnSkYYHNWLG4G7xtfrec7U35KfBiD8ROnEOiAtUbZUahBobcL8fKVFbN0b3GHhb0tKpF8SVzU3Ci3qLet7TmrMP6tPZ6VUFj4NukT5m1+Y6H6RjmwtY6g8D/mVWXJP6CFOhvCJf+3akqPSB+4P+Kj6TkOKpDvJTUG4Gii5NjO+jmemvpvkTC0yejXXgwnfRseR8bTkw+Lpt9y/UqJYLSRtTTHksuiiibJGIG7T98ID9IwS2493kbnZ8CYyjWMVsioA3J43uJaVae2p3aqfkROWnS18beRncDsrfkNfjLEtFUns8mrCxIPAkSOS4ltpmI4kn1MiM4Ps666GvHEGEJBhzBMcmDIiCjRR4SEbCRNJmkLRkAC8UUeMAcQhBhLIMFHEaEIoB4VoMK8BBo4ijwBEBNblGZmpUOHTDbIplQGU/+3XjMlNVk6BVq1trZ21o2Yne9jtfKaOM/kVZUvFl5gqPskqJTJISowIO/UB/k0leuCm0PIdeUpf92FOqpBFRaiKKuybmnUpgjb8LEX6CdhpmsGqU62zTuwCoEJcqbF9o3sCQbWHCdK76OfVaZS5sBVu1RiAON7X6zF4muaTk0ztDmd/KXOePVquaeHp+0tclqxGySPugaAmZHN6xpsBsUmuLk7DrY8tCDK4xtlkpeK2i7oZ41iDv03X85Y4DE7W71tuvw8ZkcFXQ2BUo/wCRmYej3+c1uW4RiBaoiabRYhrkA/h5+cWcPofHkXssHp22fP6f5kFbGrT3623jlOxcKKiWOIVai3Ku9gDYajrpeZ7NmK6OQpI+8CxPWw+sXxY7miz/AP1CpYpzts+V7y0wvaZnsVB3H3bEDz3GedrWoK12qX8aTEfOaLs9nNBXADDhYEOuvgy/WWpNFNp+z0jLsxFZA9rNax038wZ1qvwlDSxFIG+3ssxBK1QyXPS+h8pcPWOgUd75Rl+xGvo6qtVaYDHdbX5/ISnxeaVK+ELpTYF7kKAdoJ91mHAkazqqgVXXCg7TkbdZt/s6QOi+LnTwvObtRmdWioqUCoBcAki+nSNkfxYuOHlNIwzCAZ35yuzWqDSxbaFvzANp6yvM4jVOjqJ2hooopBhRo5jSEFHgiFIRgtImkjGRGMgA2jxXijAGtDWDHEgwUIQRCEVgY8QiiEBB4UGFAwinRmuJIwaWOgqOD6Aic8tcry8YujVw5NiSpVuCk3GvSW4f5UCTS2zvyDs7TGEHtlLtWtVe5I2CVsApGosp+JnZ2ewgoVKlNSRTTuKCxNgSzjX+1llrl9IrSRGO0yAIWtba2dL28o1WkQ3tEF9ArKTba2dzA89Tv3+U6SXRz5SttlTnRVdy7I1APPd/n0mCzVA7EjU9BN7mVI1DcpUA5GntaD+wmcVbD0lW1mDX40aov/4yuSd2WwcUjGZPlDM42hYdd80+Q4KpWdyxNOmhdFAABZSwI2jx92/nFh6Gy5NMbTnQIxCjz1vby4TU4DCmnSte7k3LHTaP0HIcAAI0baFktporMzyrYo1WU6hDfT3l4j0vKbHZacThxWemVqW1XiCpIPra83K0r0iDrtaa8pQ4muadM03Oyy6AkaNbdruGkeqQncjzH/a0Y7LbQtpw0vz0mtyfs5hnpGnUZmHvd3RmNuBtuGmgkmIwSV7nZs2neGl/OS4LLXQgBjv14EDT6GJ5yLPxRe/ZcZDgKqJ7Fm9rRudkvqdnkQeM5K+f+zarhMN3sSKhUKVYkIbW2Ta2l953AHlNIjCjTLEX5AfeY7gOpPxj06Ps0VDYvrtEDezHab4kx+il7ZHlVWjhEVKlW+IrXd6jnWq4Cg68hcACc3aCiHoKid7aqAXHqT6Azj7d4MHCrVt/EpOCD+VyFceGqnynLhcwK4DaJ77MVTzFm+F5XknSafVF2OHU13ZTZjVDVGK+7ew8FGyPgJymPEZy27dmtaBjxopBhGNCtAMhBCOYwiMIAGMjYyRpE0ZEGiiihAFaPGjiQYcQxAEMRWRjxCKKAg4hQRCgIKaLsV/MqctgDzLafWZ0S67MY9aFRy/ulDv4kagfOWYXU1ZXlVwdG0RdnT5mIjWVeQ4416Rqneaj+QvpbytO2tX2VLefhOpFpqzDKLTo4s3xq0Ra/e+UxOd5+bWU68+MbP8AHszG8qMqwDYmqCB3F1vzMob8ma4xUI2+zT9h8qqVE+0Oe87kC+9VU208Tea/Oa/su5fhfwEo6VCrS2TRqFbEbSEDZbT4Hwld2gxr3BJvfj4Sx/GOipfKdtmzyqt7VbX3Si7TvWpqzoNF94EXBBnN2cxb2uoueQO/wlnVrYiuj03pinTIsSSCzA77Abo63ER/GZnMCUqjbUAG+qqWXz7pEvcBhNojvvpvtUYm/nc7gZiMc7YTEELcId15pclzUkjXjf8AUfKVRlTpl0oJq0a4YNF2WO05G4u7NsX4gE2B674QG0QTwj+2218RHpnS8vMnRxZ/lTYpBT29imO8xIvt2Og3zLdoXVWFCmLU6QtbmxGpPwm5Wqti51A2wemxf9J5lXql2LnexJPmbzHy3SVezTx7evoAwbxzGmA1CjwY8JBGNEYN5AhRjFGJhIA0jaSGRPGQBRQbxQgDvCEjBhiQYOOIAhiBkYUUUUUghDECEJCDwoMe8ADU9kqv8N0vua9vEf4nbnFfYpEzL5LjfY1AT7rd1voZfZ2u2hF9P8TdhneOvozTj87PP2VsRWFMG19WYn3VG+bzJMFSpqNg6AWAHxJmCph1qstM2ZrDXkLzYZM2IFMqGRntoCpGnRh+ktxtAy2dOaYoC5G8D4/u8yeOxLsLEacN/pLTGti9b0hpqVVrnS+uo1Epv95/6lIjhusbwtNsC0jQdnMRdgBoAL2vxE1eHN9eswGVZrTDbQpt5Lf5TV4HOKBsC+weTgrf1jwdCTXtHP2syD263Ud4ai3OYvJ8S9OoaVQEMpsR9Zvc3zcUrEM7XXghsR4m0xmOPtsYHQWJRdsW43P0i5KHwyl0ei5dUvTuNRad9B+fiZVZYmzTtuj5pi/Z0XI32sPFtB84fKlbK3G3RSYPOiuGrox/iPUew5B2JJHSxlFHMGcueRzqzcopNscwGMKAYqGEDCEAR4SDmNEY0hB4zR4xkIA0jaGZG0dAY0UaNCQIQxIxDEDIGIYkYhiAgUV40UBAoQgrCEAR4ohOnAYNqzhF0G9m/Co3mSMXJ0uxZSUVbBw+HBBeodmkvvNz/KvWWuW5mmIpnY0AJS17kW93XqJlu1+aD+VT7tFNAOZ5nqYX+m9T2j16bGxZVdTyKkj6iddcZY8de/Zzf9hzyfo7svwDNiyQO5YqT47vOaRqQpEa2A9YeFxISqKVRdht4uNHPRtxk2PpipexF+fIcZV40jR5WyozbPAl72PAjcR1vM//AL6p00twudZoMfh8OoAFNWa/eZlBJ9fGVH2Gif6Kb/wCS/seMdaLjKM1osApsSeAmgRkAuiW/MRr6ndKLK8qwraCl7NwRZ6Z2eF+H1l7TwhGhf4b5YmyqaVnFmdEMrObmwuL8eczHZvDFnaq29j8OA9JtczwpemVRrNbiND06Smy/B+yGz976eMrkthjJJFz7QKv71nDnAY4XFAe8tEuDycAuB8B6znzjOKeFQOw23PdpUh99voOZkedY5sJldWtWO1Wqqb3+89UbI05C+7kJs4+NSdvox8rJ4xpdmQyXMhiaYfcw0ZeR/Sd0wfZfHCjVAY2RhsnpyP75zeGcjlYfxTpdPo6HGy/khb7GJgEwmgGUI0jgx4wEeQgxjRzGhIPBMImCTIiAMZGTCeAYxBoo0UILHWSCRKYYMjISCGJEXA3kAdTaclfOaCb6gJ5LrIoOXSFlOMe2WUaZzEdqR/Tp36sbfCVtftFiG3MFH5R9ZfHh5ZeqM8uZij+zbyKrjKa+9UUeLCee1cdVb3qjH/kZAWl8f8AH/cimX+Q+om+fPsMNA+0dwCKSSTuAm9p4X7LhSWFq1QXfmumieXzmI/0l7L+2qfb6y/waRtSUjSpVG9uoX5+E3PaCoWNuG/9/CbOPw4Y35Lsx5uXPIvF9Hk/aEk1Nk8NT4nf+nlH7JZn7DGIfulWU+H7Ek7TUtmo3UA3585nsue+IB5A/KWZFpgg/kj3TFVBUpbQOo1BE4ftLlAxUgjjz6yiyrNCaYUnpv3zQ5biQya6jUa20vwmLs39Gdx2JLHxI/fwnPTrkHrfQ33yXtXUWiwNMDaKgkbxfwlIM24shB392xF/OL4Fn5GjV0ceyVFY6LbXntbhYWl7QzQEEk7K8CfnMVle1XdSCLML3OpA4+B6Swrsq1CrHuqdALcIyixW7LXNc0r1TajZKWl6j+83gOAlTmPaJcOli229rX5yvz3OwNF4aWXcP1mby/Dti6t3uaa6t1/KPh6iWRh5MqlNQRpeymErY/EriK9yoHcXgqX09bfu8P8A1qzcF6WCQ6IBUcdToo9Lnzm+7IZeKNPbYAG1yeAA+gHyngvaDMzi8VWxJ/qOxXol7IP+0Cb6UI0jmSk5ytnEs1nZzPAQKNU94aK549D1mSiBmfNhjlj4stw5ZY5Wj1AwDMllnaVqahKql1G5ge8B575e4XOsPU92oAfwv3T8Zx8nGyQe1o7GPkY5+9lgIUAQ5nNA0UKCZCDQSY8ExkQjaATCcyMxkAUUG8UICsrZ7SXddj0H1ldie0VQ6IAvXeZSXjTrx4uOPqzjT5eWXuievinf33J8TIrwYpeklpGdtvscmNeCTGLXhIFed2T4H7RVWmW2VN2dhvVFBLEdbCw6kTgUS67LN/HK/jpVUHiRtf8Az8YYK2kwS0i3zTPMQVWlRdqWHRdlKNJiAqjnbeeJPGXHYGpUq08RtuzsrUrK7E7KsKlyL9QJnsRT0uPTpD7P5v8AZMQtQ/yz3Kg/ISNfI2PlOhOKrRQmXPaTBbSFrd5b+nGYTKT/ABNrlee1ZngRVUOhupGmumuunjPNsX2Yq4baqgbVEn3he6D8w5dZhzwpWjRhlckh8FizfQ38JosrzLYuDx+cxdN2U3U2lpTJBDlt2pBmFo6UZejQY2mldi7G+yLHZ58BKTH4fZBIGkiwuPYbQsLEk6yLFYssoXhbXfAo7Gc9Fn2ZxSoLk2KsfQi8ixmYFixGlyfEyrwT22rNvHOdWCwVXEHYoIWtvc6Ini30GsdRt0hHNJWyLC5fWxb7NMEgEB30sgPPnuM2+S4LC0Ki4U1UWsLFqbsAxJ1A8db+fSUGK7QLl2G+yYR9vEkk1MTsgBGO/wBmOY3C+7xmCJZ3uWJdmuWJJYkm5YnffrNsMaxrfZz8mR5H+j6D7eY/7HltdgbOyeyT+6p3fkSfKfPSjlNt237Q1K+BwOHqNeoNuo54sEJpUifEbfpMQDJk7oritBRXjGMTKxgrxrwbxzIEsMDmtaj7jm34TqPQzTZd2kpvpVHs25/dPnwmJvDDSjLx8eTtb+y/HyJ4+nr6PT1YEXBuOYiaYDL82q0fca6/gbUH9Jpsv7QUqvdf+G/I+6fA/rObl4k4bW0dHFy4T09MtjAYxyYDGZzUAxkZMJjI2MdAHvFAvGhoBg7xXiindPPDwTFFIQaBuiigGJQZLha7U3WonvKwYeIN7RRQimvzGmrEOmiVFDrpwYXsRKDMh7NSb35Rop0Jv/nZRH+VFl2V7Z1sIBSqA1sPf3S3fQcdgn5GenZTmuGx6F8OxIGjI6EFehG4+RjRTPBt6Hmq2ZHtH2aWiTVpaUyRen+Enl06Smrpdb21tvGkaKYuRFRkqOhxpOUNldSrR3qcvKKKVlp34DA7TU6X3qjqpaw0DEA28BebDtZbL6ApUWKqRsALpfmSd9zrc8bxRTZw/bMXMe4x9HlWIYk3MnybCGrVVBvJAHixtFFLv7oo/qNnWKFWszL/AC1tTQHgid0eurf8jOIiKKZ27Y4gYmjRQBBMLhGigCIGODFFCAIGGDFFIRlplud1KPdPfT8JOo8DNPgsclZdpL9QRYgxRTFy8MPHzS2beHmm5eDeiRzImMUU56OoDePFFCKf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67657" y="3060068"/>
            <a:ext cx="94100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 err="1" smtClean="0"/>
              <a:t>концепціями</a:t>
            </a:r>
            <a:endParaRPr lang="uk-UA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 err="1" smtClean="0"/>
              <a:t>категоріями</a:t>
            </a:r>
            <a:endParaRPr lang="ru-RU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/>
              <a:t>образ</a:t>
            </a:r>
            <a:r>
              <a:rPr lang="uk-UA" sz="2800" dirty="0" err="1" smtClean="0"/>
              <a:t>ами</a:t>
            </a:r>
            <a:endParaRPr lang="uk-UA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стереотипами</a:t>
            </a:r>
            <a:r>
              <a:rPr lang="en-US" sz="2800" dirty="0" smtClean="0"/>
              <a:t> </a:t>
            </a:r>
            <a:endParaRPr lang="ru-RU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800" dirty="0"/>
              <a:t>і</a:t>
            </a:r>
            <a:r>
              <a:rPr lang="ru-RU" sz="2800" dirty="0" err="1" smtClean="0"/>
              <a:t>сторіями</a:t>
            </a:r>
            <a:endParaRPr lang="ru-RU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 err="1" smtClean="0"/>
              <a:t>світоглядом</a:t>
            </a:r>
            <a:endParaRPr lang="ru-RU" sz="28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581400" y="263211"/>
            <a:ext cx="8446918" cy="1325563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ru-RU" dirty="0"/>
              <a:t>Принцип №2:  </a:t>
            </a:r>
            <a:r>
              <a:rPr lang="uk-UA" dirty="0"/>
              <a:t>Люди мислять ментальними моделями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09827" y="2875550"/>
            <a:ext cx="46500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uk-UA" sz="3600" dirty="0">
                <a:solidFill>
                  <a:schemeClr val="accent5">
                    <a:lumMod val="50000"/>
                  </a:schemeClr>
                </a:solidFill>
              </a:rPr>
              <a:t>які вироблені нашим соціумом або запропоновані нам іншими людьми!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2529F8E-FF33-45C5-B25D-0077034907CA}"/>
              </a:ext>
            </a:extLst>
          </p:cNvPr>
          <p:cNvSpPr txBox="1"/>
          <p:nvPr/>
        </p:nvSpPr>
        <p:spPr>
          <a:xfrm>
            <a:off x="1167657" y="235233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/>
              <a:t>Ми користуємось: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381F533-0206-4318-B3E7-A6A4D8FE7A9E}"/>
              </a:ext>
            </a:extLst>
          </p:cNvPr>
          <p:cNvSpPr txBox="1"/>
          <p:nvPr/>
        </p:nvSpPr>
        <p:spPr>
          <a:xfrm>
            <a:off x="1299808" y="1775075"/>
            <a:ext cx="7892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/>
              <a:t>Підстави нашого мислення не створені нами.</a:t>
            </a:r>
          </a:p>
        </p:txBody>
      </p:sp>
    </p:spTree>
    <p:extLst>
      <p:ext uri="{BB962C8B-B14F-4D97-AF65-F5344CB8AC3E}">
        <p14:creationId xmlns:p14="http://schemas.microsoft.com/office/powerpoint/2010/main" val="2174090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600" y="136525"/>
            <a:ext cx="7886700" cy="1325563"/>
          </a:xfrm>
        </p:spPr>
        <p:txBody>
          <a:bodyPr/>
          <a:lstStyle/>
          <a:p>
            <a:r>
              <a:rPr lang="uk-UA" dirty="0"/>
              <a:t>Чому це важливо: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8629" y="2367171"/>
            <a:ext cx="96303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uk-UA" sz="2800" dirty="0"/>
              <a:t>Ментальні моделі формують розуміння людьми того, що добре і що погано, що можливо і що нормально в житті.</a:t>
            </a:r>
            <a:endParaRPr lang="ru-RU" sz="2800" dirty="0"/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uk-UA" sz="2800" dirty="0"/>
              <a:t>Ментальні моделі - основа засвоєного «</a:t>
            </a:r>
            <a:r>
              <a:rPr lang="uk-UA" sz="2800" i="1" dirty="0">
                <a:solidFill>
                  <a:schemeClr val="accent5">
                    <a:lumMod val="50000"/>
                  </a:schemeClr>
                </a:solidFill>
              </a:rPr>
              <a:t>здорового глузду</a:t>
            </a:r>
            <a:r>
              <a:rPr lang="uk-UA" sz="2800" dirty="0"/>
              <a:t>», що лежить в основі розуміння і прийняття рішень.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93964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3343073" y="374092"/>
            <a:ext cx="8229600" cy="1018047"/>
          </a:xfrm>
        </p:spPr>
        <p:txBody>
          <a:bodyPr>
            <a:noAutofit/>
          </a:bodyPr>
          <a:lstStyle/>
          <a:p>
            <a:r>
              <a:rPr lang="uk-UA" dirty="0"/>
              <a:t>Канонічний приклад ментальних моделей -Стереотипи</a:t>
            </a:r>
            <a:endParaRPr lang="en-US" dirty="0">
              <a:solidFill>
                <a:srgbClr val="1F4E79"/>
              </a:solidFill>
            </a:endParaRP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8563" y="1687142"/>
            <a:ext cx="6911912" cy="4467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zh-CN" sz="4000" dirty="0"/>
              <a:t>Рай</a:t>
            </a:r>
            <a:r>
              <a:rPr lang="ru-RU" altLang="zh-CN" dirty="0"/>
              <a:t> – </a:t>
            </a:r>
            <a:r>
              <a:rPr lang="uk-UA" sz="2800" dirty="0"/>
              <a:t>це місце, де поліцейський - англієць, шеф - француз, механік - німець, коханець - італієць і все організовано швейцарцем</a:t>
            </a:r>
          </a:p>
          <a:p>
            <a:pPr marL="0" indent="0">
              <a:buNone/>
            </a:pPr>
            <a:endParaRPr lang="uk-UA" altLang="zh-CN" sz="2800" dirty="0"/>
          </a:p>
          <a:p>
            <a:pPr marL="0" indent="0">
              <a:buNone/>
            </a:pPr>
            <a:endParaRPr lang="ru-RU" altLang="zh-CN" dirty="0"/>
          </a:p>
          <a:p>
            <a:pPr marL="0" indent="0">
              <a:buNone/>
            </a:pPr>
            <a:r>
              <a:rPr lang="ru-RU" altLang="zh-CN" sz="4000" dirty="0"/>
              <a:t>Пекло </a:t>
            </a:r>
            <a:r>
              <a:rPr lang="ru-RU" altLang="zh-CN" dirty="0"/>
              <a:t>– </a:t>
            </a:r>
            <a:r>
              <a:rPr lang="uk-UA" sz="2800" dirty="0"/>
              <a:t>це місце де поліцейський - швейцарець, шеф - англієць, механік - француз, коханець - німець і все організовано італійцем.</a:t>
            </a:r>
            <a:r>
              <a:rPr lang="ru-RU" altLang="zh-CN" sz="2800" dirty="0"/>
              <a:t>. </a:t>
            </a:r>
          </a:p>
          <a:p>
            <a:pPr marL="0" indent="0">
              <a:buNone/>
            </a:pPr>
            <a:endParaRPr lang="ru-RU" altLang="zh-CN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58E478A0-AF1D-4449-A082-28E1F66DDA9E}"/>
              </a:ext>
            </a:extLst>
          </p:cNvPr>
          <p:cNvGrpSpPr/>
          <p:nvPr/>
        </p:nvGrpSpPr>
        <p:grpSpPr>
          <a:xfrm>
            <a:off x="7320474" y="1392139"/>
            <a:ext cx="4871526" cy="4852040"/>
            <a:chOff x="7320474" y="1004011"/>
            <a:chExt cx="4871526" cy="485204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5C8F8CCE-BE79-4110-912D-6255D549A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474" y="1004011"/>
              <a:ext cx="4871526" cy="4852040"/>
            </a:xfrm>
            <a:prstGeom prst="rect">
              <a:avLst/>
            </a:prstGeom>
          </p:spPr>
        </p:pic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5AA05D4E-0D01-4171-A23B-878599F401F9}"/>
                </a:ext>
              </a:extLst>
            </p:cNvPr>
            <p:cNvSpPr/>
            <p:nvPr/>
          </p:nvSpPr>
          <p:spPr>
            <a:xfrm>
              <a:off x="7568120" y="1478604"/>
              <a:ext cx="2217906" cy="14980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4C87D0B-FF8D-4E6E-9F54-837551BD11E4}"/>
                </a:ext>
              </a:extLst>
            </p:cNvPr>
            <p:cNvSpPr txBox="1"/>
            <p:nvPr/>
          </p:nvSpPr>
          <p:spPr>
            <a:xfrm>
              <a:off x="7723762" y="1627469"/>
              <a:ext cx="19066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i="1" dirty="0"/>
                <a:t>ВИБАЧТЕ, А ЧИ ВИ НЕ МОГЛИ Б ПОВЕРНУТИ НАМ НАШОГО М'ЯЧА?</a:t>
              </a:r>
              <a:endParaRPr lang="aa-ET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3060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19979" y="204282"/>
            <a:ext cx="7262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err="1">
                <a:solidFill>
                  <a:schemeClr val="accent5">
                    <a:lumMod val="50000"/>
                  </a:schemeClr>
                </a:solidFill>
              </a:rPr>
              <a:t>Фабрикація</a:t>
            </a:r>
            <a:r>
              <a:rPr lang="ru-RU" sz="4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400" i="1" dirty="0" err="1">
                <a:solidFill>
                  <a:schemeClr val="accent5">
                    <a:lumMod val="50000"/>
                  </a:schemeClr>
                </a:solidFill>
              </a:rPr>
              <a:t>довіри</a:t>
            </a:r>
            <a:endParaRPr lang="ru-RU" sz="44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1115" y="2748137"/>
            <a:ext cx="4645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/>
              <a:t>Емоції</a:t>
            </a:r>
            <a:endParaRPr lang="ru-RU" sz="3200" dirty="0"/>
          </a:p>
          <a:p>
            <a:pPr algn="ctr"/>
            <a:r>
              <a:rPr lang="ru-RU" sz="3200" dirty="0" err="1"/>
              <a:t>Яскрава</a:t>
            </a:r>
            <a:r>
              <a:rPr lang="ru-RU" sz="3200" dirty="0"/>
              <a:t> </a:t>
            </a:r>
            <a:r>
              <a:rPr lang="ru-RU" sz="3200" dirty="0" err="1"/>
              <a:t>образність</a:t>
            </a:r>
            <a:endParaRPr lang="ru-RU" sz="3200" dirty="0"/>
          </a:p>
          <a:p>
            <a:pPr algn="ctr"/>
            <a:endParaRPr lang="ru-RU" sz="32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B96687FF-3930-4572-B3CD-95C61DE047ED}"/>
              </a:ext>
            </a:extLst>
          </p:cNvPr>
          <p:cNvGrpSpPr/>
          <p:nvPr/>
        </p:nvGrpSpPr>
        <p:grpSpPr>
          <a:xfrm>
            <a:off x="37744" y="1157588"/>
            <a:ext cx="7230009" cy="5496130"/>
            <a:chOff x="37744" y="1157588"/>
            <a:chExt cx="7230009" cy="549613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79495A75-78D1-495E-A383-DED7149D1C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90" r="74341" b="6668"/>
            <a:stretch/>
          </p:blipFill>
          <p:spPr>
            <a:xfrm>
              <a:off x="37744" y="1157588"/>
              <a:ext cx="2345635" cy="5496129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DDFF533F-E46D-44FA-B542-E224168F37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30" t="13190" r="37137" b="6668"/>
            <a:stretch/>
          </p:blipFill>
          <p:spPr>
            <a:xfrm>
              <a:off x="2345635" y="1157589"/>
              <a:ext cx="2498739" cy="5496129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707E75B4-2D1B-4071-8EAD-B6D692824C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1" t="13190" r="1" b="6668"/>
            <a:stretch/>
          </p:blipFill>
          <p:spPr>
            <a:xfrm>
              <a:off x="4766758" y="1157588"/>
              <a:ext cx="2500995" cy="549612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B86CA2F-7808-469B-9042-1CA42F240CCC}"/>
                </a:ext>
              </a:extLst>
            </p:cNvPr>
            <p:cNvSpPr txBox="1"/>
            <p:nvPr/>
          </p:nvSpPr>
          <p:spPr>
            <a:xfrm>
              <a:off x="735112" y="3228945"/>
              <a:ext cx="1417161" cy="400110"/>
            </a:xfrm>
            <a:prstGeom prst="rect">
              <a:avLst/>
            </a:prstGeom>
            <a:solidFill>
              <a:srgbClr val="FCF7C4"/>
            </a:solidFill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Щастя</a:t>
              </a:r>
              <a:endParaRPr lang="aa-ET" sz="20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ECA4B44-0BAB-4FDC-9E60-4B7AD755BE2D}"/>
                </a:ext>
              </a:extLst>
            </p:cNvPr>
            <p:cNvSpPr txBox="1"/>
            <p:nvPr/>
          </p:nvSpPr>
          <p:spPr>
            <a:xfrm>
              <a:off x="3299062" y="3228945"/>
              <a:ext cx="1417161" cy="400110"/>
            </a:xfrm>
            <a:prstGeom prst="rect">
              <a:avLst/>
            </a:prstGeom>
            <a:solidFill>
              <a:srgbClr val="FCF7C4"/>
            </a:solidFill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Смуток</a:t>
              </a:r>
              <a:endParaRPr lang="aa-ET" sz="2000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0FD0970-8C36-4D03-99E8-D9F14498FCD0}"/>
                </a:ext>
              </a:extLst>
            </p:cNvPr>
            <p:cNvSpPr txBox="1"/>
            <p:nvPr/>
          </p:nvSpPr>
          <p:spPr>
            <a:xfrm>
              <a:off x="5737239" y="3228945"/>
              <a:ext cx="1417161" cy="400110"/>
            </a:xfrm>
            <a:prstGeom prst="rect">
              <a:avLst/>
            </a:prstGeom>
            <a:solidFill>
              <a:srgbClr val="FCF7C4"/>
            </a:solidFill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Страх</a:t>
              </a:r>
              <a:endParaRPr lang="aa-ET" sz="2000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590D9A2-694C-4F17-B1FD-F46C6D1649F9}"/>
                </a:ext>
              </a:extLst>
            </p:cNvPr>
            <p:cNvSpPr txBox="1"/>
            <p:nvPr/>
          </p:nvSpPr>
          <p:spPr>
            <a:xfrm>
              <a:off x="589197" y="6176425"/>
              <a:ext cx="1417161" cy="400110"/>
            </a:xfrm>
            <a:prstGeom prst="rect">
              <a:avLst/>
            </a:prstGeom>
            <a:solidFill>
              <a:srgbClr val="FCF7C4"/>
            </a:solidFill>
          </p:spPr>
          <p:txBody>
            <a:bodyPr wrap="square" rtlCol="0">
              <a:spAutoFit/>
            </a:bodyPr>
            <a:lstStyle/>
            <a:p>
              <a:r>
                <a:rPr lang="ru-RU" sz="2000" b="1" dirty="0" err="1"/>
                <a:t>Огида</a:t>
              </a:r>
              <a:endParaRPr lang="aa-ET" sz="2000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A0600D9-1A03-4FAB-8DDA-0E66E90EF872}"/>
                </a:ext>
              </a:extLst>
            </p:cNvPr>
            <p:cNvSpPr txBox="1"/>
            <p:nvPr/>
          </p:nvSpPr>
          <p:spPr>
            <a:xfrm>
              <a:off x="3349597" y="6176425"/>
              <a:ext cx="1417161" cy="400110"/>
            </a:xfrm>
            <a:prstGeom prst="rect">
              <a:avLst/>
            </a:prstGeom>
            <a:solidFill>
              <a:srgbClr val="FCF7C4"/>
            </a:solidFill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Гнів</a:t>
              </a:r>
              <a:endParaRPr lang="aa-ET" sz="20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8D05965-D2D9-4887-91D4-C50C1E11C604}"/>
                </a:ext>
              </a:extLst>
            </p:cNvPr>
            <p:cNvSpPr txBox="1"/>
            <p:nvPr/>
          </p:nvSpPr>
          <p:spPr>
            <a:xfrm>
              <a:off x="5649690" y="6176425"/>
              <a:ext cx="1578063" cy="400110"/>
            </a:xfrm>
            <a:prstGeom prst="rect">
              <a:avLst/>
            </a:prstGeom>
            <a:solidFill>
              <a:srgbClr val="FCF7C4"/>
            </a:solidFill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Здивування</a:t>
              </a:r>
              <a:endParaRPr lang="aa-ET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52968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7313" y="1718681"/>
            <a:ext cx="7886700" cy="3961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/>
              <a:t>Метафори держслужби:</a:t>
            </a:r>
          </a:p>
          <a:p>
            <a:r>
              <a:rPr lang="uk-UA" sz="2800" dirty="0"/>
              <a:t>армія</a:t>
            </a:r>
          </a:p>
          <a:p>
            <a:r>
              <a:rPr lang="uk-UA" sz="2800" dirty="0" smtClean="0"/>
              <a:t>мурашник</a:t>
            </a:r>
            <a:endParaRPr lang="uk-UA" sz="2800" dirty="0"/>
          </a:p>
          <a:p>
            <a:r>
              <a:rPr lang="uk-UA" sz="2800" dirty="0" smtClean="0"/>
              <a:t>кістяк</a:t>
            </a:r>
            <a:endParaRPr lang="uk-UA" sz="2800" dirty="0"/>
          </a:p>
          <a:p>
            <a:r>
              <a:rPr lang="uk-UA" sz="2800" dirty="0" smtClean="0"/>
              <a:t>болото</a:t>
            </a:r>
            <a:endParaRPr lang="uk-UA" sz="2800" dirty="0"/>
          </a:p>
          <a:p>
            <a:r>
              <a:rPr lang="uk-UA" sz="2800" dirty="0"/>
              <a:t>мозок </a:t>
            </a:r>
            <a:r>
              <a:rPr lang="uk-UA" sz="2800" dirty="0" smtClean="0"/>
              <a:t>організму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80504" y="3305394"/>
            <a:ext cx="3915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</a:rPr>
              <a:t>Нав'язується рішення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76907" y="293600"/>
            <a:ext cx="8152985" cy="1130389"/>
          </a:xfrm>
        </p:spPr>
        <p:txBody>
          <a:bodyPr/>
          <a:lstStyle/>
          <a:p>
            <a:r>
              <a:rPr lang="uk-UA" dirty="0"/>
              <a:t>Метафори і аналогії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72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Метафори і аналогії - протидія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485" y="1594142"/>
            <a:ext cx="10585315" cy="3241094"/>
          </a:xfrm>
        </p:spPr>
        <p:txBody>
          <a:bodyPr>
            <a:normAutofit/>
          </a:bodyPr>
          <a:lstStyle/>
          <a:p>
            <a:r>
              <a:rPr lang="uk-UA" sz="2800" dirty="0"/>
              <a:t>Подібність між двома предметами має відноситись до справи, суттєвого аспекту цих предметів.</a:t>
            </a:r>
          </a:p>
          <a:p>
            <a:endParaRPr lang="ru-RU" sz="2800" dirty="0"/>
          </a:p>
          <a:p>
            <a:r>
              <a:rPr lang="uk-UA" sz="2800" dirty="0"/>
              <a:t>Аналогія не повинна ігнорувати відмінності, суттєві для справи між цими двома порівнюваними предметами.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4835236"/>
            <a:ext cx="5195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chemeClr val="accent5">
                    <a:lumMod val="75000"/>
                  </a:schemeClr>
                </a:solidFill>
              </a:rPr>
              <a:t>Пропаганда - </a:t>
            </a:r>
            <a:r>
              <a:rPr lang="ru-RU" sz="3200" i="1" dirty="0" err="1">
                <a:solidFill>
                  <a:schemeClr val="accent5">
                    <a:lumMod val="75000"/>
                  </a:schemeClr>
                </a:solidFill>
              </a:rPr>
              <a:t>це</a:t>
            </a:r>
            <a:r>
              <a:rPr lang="ru-RU" sz="32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5">
                    <a:lumMod val="75000"/>
                  </a:schemeClr>
                </a:solidFill>
              </a:rPr>
              <a:t>напад</a:t>
            </a:r>
            <a:r>
              <a:rPr lang="ru-RU" sz="3200" i="1" dirty="0">
                <a:solidFill>
                  <a:schemeClr val="accent5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05584" y="4835235"/>
            <a:ext cx="5470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chemeClr val="accent5">
                    <a:lumMod val="75000"/>
                  </a:schemeClr>
                </a:solidFill>
              </a:rPr>
              <a:t>Пропаганда - </a:t>
            </a:r>
            <a:r>
              <a:rPr lang="ru-RU" sz="3200" i="1" dirty="0" err="1">
                <a:solidFill>
                  <a:schemeClr val="accent5">
                    <a:lumMod val="75000"/>
                  </a:schemeClr>
                </a:solidFill>
              </a:rPr>
              <a:t>це</a:t>
            </a:r>
            <a:r>
              <a:rPr lang="ru-RU" sz="32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5">
                    <a:lumMod val="75000"/>
                  </a:schemeClr>
                </a:solidFill>
              </a:rPr>
              <a:t>захист</a:t>
            </a:r>
            <a:r>
              <a:rPr lang="ru-RU" sz="3200" i="1" dirty="0">
                <a:solidFill>
                  <a:schemeClr val="accent5">
                    <a:lumMod val="75000"/>
                  </a:schemeClr>
                </a:solidFill>
              </a:rPr>
              <a:t>!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7C995F78-4850-4C92-83ED-D6455E43DD34}"/>
              </a:ext>
            </a:extLst>
          </p:cNvPr>
          <p:cNvCxnSpPr/>
          <p:nvPr/>
        </p:nvCxnSpPr>
        <p:spPr>
          <a:xfrm flipH="1">
            <a:off x="5262664" y="4338536"/>
            <a:ext cx="770990" cy="1517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12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8BC40E-5E3B-436C-BBF9-136A0986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107" y="14999"/>
            <a:ext cx="8152985" cy="1130389"/>
          </a:xfrm>
        </p:spPr>
        <p:txBody>
          <a:bodyPr/>
          <a:lstStyle/>
          <a:p>
            <a:r>
              <a:rPr lang="en-US" dirty="0"/>
              <a:t>COVID-19 </a:t>
            </a:r>
            <a:r>
              <a:rPr lang="uk-UA" dirty="0"/>
              <a:t>та інформаційний </a:t>
            </a:r>
            <a:r>
              <a:rPr lang="uk-UA" dirty="0" smtClean="0"/>
              <a:t>колапс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3627B0-244A-4C81-A564-249EE637F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56" y="1365166"/>
            <a:ext cx="11081636" cy="151566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uk-UA" dirty="0"/>
              <a:t>«Ми знаємо, що слід використовувати надійні джерела - служби охорони здоров’я, уряд, академічні джерела, такі як інформаційна панель </a:t>
            </a:r>
            <a:r>
              <a:rPr lang="uk-UA" dirty="0" err="1"/>
              <a:t>коронавірусу</a:t>
            </a:r>
            <a:r>
              <a:rPr lang="uk-UA" dirty="0"/>
              <a:t> університету Джонса </a:t>
            </a:r>
            <a:r>
              <a:rPr lang="uk-UA" dirty="0" err="1"/>
              <a:t>Хопкінса</a:t>
            </a:r>
            <a:r>
              <a:rPr lang="uk-UA" dirty="0"/>
              <a:t>, - але покладатися на наші бульбашки в соціальних мережах часто простіше.</a:t>
            </a:r>
          </a:p>
          <a:p>
            <a:pPr marL="0" indent="0">
              <a:spcAft>
                <a:spcPts val="600"/>
              </a:spcAft>
              <a:buNone/>
            </a:pP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D8FE81-6889-4DF4-AF31-EBBBB97F5699}"/>
              </a:ext>
            </a:extLst>
          </p:cNvPr>
          <p:cNvSpPr txBox="1"/>
          <p:nvPr/>
        </p:nvSpPr>
        <p:spPr>
          <a:xfrm>
            <a:off x="8283941" y="2686975"/>
            <a:ext cx="4284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/>
              <a:t>«</a:t>
            </a:r>
            <a:r>
              <a:rPr lang="en-US" b="1" dirty="0"/>
              <a:t>Information Overload: An Overview</a:t>
            </a:r>
            <a:r>
              <a:rPr lang="uk-UA" b="1" dirty="0"/>
              <a:t>»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6BE0AC5-65F6-4A43-B862-40E5D8E5B722}"/>
              </a:ext>
            </a:extLst>
          </p:cNvPr>
          <p:cNvSpPr txBox="1"/>
          <p:nvPr/>
        </p:nvSpPr>
        <p:spPr>
          <a:xfrm>
            <a:off x="7618744" y="5252003"/>
            <a:ext cx="37587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dirty="0"/>
              <a:t>Проф.</a:t>
            </a:r>
            <a:r>
              <a:rPr lang="en-US" dirty="0"/>
              <a:t> David </a:t>
            </a:r>
            <a:r>
              <a:rPr lang="en-US" dirty="0" err="1"/>
              <a:t>Bawden</a:t>
            </a:r>
            <a:r>
              <a:rPr lang="en-US" dirty="0"/>
              <a:t> </a:t>
            </a:r>
            <a:r>
              <a:rPr lang="uk-UA" dirty="0"/>
              <a:t>та</a:t>
            </a:r>
          </a:p>
          <a:p>
            <a:pPr algn="r"/>
            <a:r>
              <a:rPr lang="uk-UA" dirty="0"/>
              <a:t> проф.</a:t>
            </a:r>
            <a:r>
              <a:rPr lang="en-US" dirty="0"/>
              <a:t> Dr Lyn Robinson </a:t>
            </a:r>
            <a:endParaRPr lang="uk-UA" dirty="0"/>
          </a:p>
          <a:p>
            <a:pPr algn="r"/>
            <a:r>
              <a:rPr lang="en-US" dirty="0"/>
              <a:t>City University of London</a:t>
            </a:r>
            <a:endParaRPr lang="aa-E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87A1C0C-9411-4F0E-8E35-5BA6F1D6570A}"/>
              </a:ext>
            </a:extLst>
          </p:cNvPr>
          <p:cNvSpPr txBox="1"/>
          <p:nvPr/>
        </p:nvSpPr>
        <p:spPr>
          <a:xfrm>
            <a:off x="3884736" y="766626"/>
            <a:ext cx="6097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chemeClr val="accent5">
                    <a:lumMod val="50000"/>
                  </a:schemeClr>
                </a:solidFill>
              </a:rPr>
              <a:t>Ефект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 TMI (too much information) </a:t>
            </a:r>
            <a:endParaRPr lang="aa-ET" sz="28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FFB8602-6D28-4E50-9E51-D13694228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180" y="3282986"/>
            <a:ext cx="1905000" cy="1905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C6D9146-6443-4B5A-9280-00EBF72FC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446" y="3282986"/>
            <a:ext cx="1735763" cy="1905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86B9729-6A37-4821-9BE2-F8AA4EC44670}"/>
              </a:ext>
            </a:extLst>
          </p:cNvPr>
          <p:cNvSpPr txBox="1"/>
          <p:nvPr/>
        </p:nvSpPr>
        <p:spPr>
          <a:xfrm>
            <a:off x="471456" y="2880829"/>
            <a:ext cx="777687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2400" dirty="0"/>
              <a:t>Гірше того, стикаючись з таким потоком інформації, люди схильні до вибору химерного та сенсаційного: </a:t>
            </a:r>
          </a:p>
          <a:p>
            <a:r>
              <a:rPr lang="uk-UA" sz="2400" dirty="0"/>
              <a:t>читати, що </a:t>
            </a:r>
            <a:r>
              <a:rPr lang="uk-UA" sz="2400" dirty="0" err="1"/>
              <a:t>коронавірус</a:t>
            </a:r>
            <a:r>
              <a:rPr lang="uk-UA" sz="2400" dirty="0"/>
              <a:t> був генетично сконструйований ілюмінатами як засіб світового домінування, але, </a:t>
            </a:r>
            <a:r>
              <a:rPr lang="uk-UA" sz="2400" dirty="0" smtClean="0"/>
              <a:t>в </a:t>
            </a:r>
            <a:r>
              <a:rPr lang="uk-UA" sz="2400" dirty="0"/>
              <a:t>той же час, що його можна перемогти, якщо пити гарячу </a:t>
            </a:r>
            <a:r>
              <a:rPr lang="uk-UA" sz="2400" dirty="0" smtClean="0"/>
              <a:t>воду. </a:t>
            </a:r>
            <a:r>
              <a:rPr lang="uk-UA" sz="2400" dirty="0"/>
              <a:t>Ц</a:t>
            </a:r>
            <a:r>
              <a:rPr lang="uk-UA" sz="2400" dirty="0" smtClean="0"/>
              <a:t>е </a:t>
            </a:r>
            <a:r>
              <a:rPr lang="uk-UA" sz="2400" dirty="0"/>
              <a:t>якось привабливіше, ніж бачити більш розумні нагадування про соціальне дистанціювання та миття рук».</a:t>
            </a:r>
            <a:endParaRPr lang="aa-ET" sz="2400" dirty="0"/>
          </a:p>
        </p:txBody>
      </p:sp>
    </p:spTree>
    <p:extLst>
      <p:ext uri="{BB962C8B-B14F-4D97-AF65-F5344CB8AC3E}">
        <p14:creationId xmlns:p14="http://schemas.microsoft.com/office/powerpoint/2010/main" val="213187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3234" y="2005013"/>
            <a:ext cx="976657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uk-UA" sz="2800" dirty="0"/>
              <a:t>Страх (але людина вірить, що погане з нею не станеться). Чим вище самооцінка людини, тим менше на неї діє страх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uk-UA" sz="2800" dirty="0" err="1"/>
              <a:t>Гранфалун</a:t>
            </a:r>
            <a:endParaRPr lang="uk-UA" sz="28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uk-UA" sz="2800" dirty="0"/>
              <a:t>Провина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uk-UA" sz="2800" dirty="0"/>
              <a:t>Подарунок</a:t>
            </a:r>
            <a:endParaRPr lang="ru-RU" sz="2800" dirty="0"/>
          </a:p>
        </p:txBody>
      </p:sp>
      <p:sp>
        <p:nvSpPr>
          <p:cNvPr id="7" name="Пятно 1 6"/>
          <p:cNvSpPr/>
          <p:nvPr/>
        </p:nvSpPr>
        <p:spPr>
          <a:xfrm>
            <a:off x="4552951" y="31534"/>
            <a:ext cx="5990360" cy="1544060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6505" y="110838"/>
            <a:ext cx="4372841" cy="1325563"/>
          </a:xfrm>
        </p:spPr>
        <p:txBody>
          <a:bodyPr/>
          <a:lstStyle/>
          <a:p>
            <a:r>
              <a:rPr lang="uk-UA" dirty="0"/>
              <a:t>Вплив емоцій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484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89A789-8FAC-4197-B19C-E969E544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899" y="1170737"/>
            <a:ext cx="3389766" cy="1130389"/>
          </a:xfrm>
        </p:spPr>
        <p:txBody>
          <a:bodyPr/>
          <a:lstStyle/>
          <a:p>
            <a:r>
              <a:rPr lang="uk-UA" dirty="0"/>
              <a:t>Дякую за увагу!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749F03-47B2-4336-9AF8-937BF1001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5125"/>
            <a:ext cx="10515600" cy="7418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/>
              <a:t>У наступному модулі - Омана в процесі</a:t>
            </a:r>
            <a:endParaRPr lang="aa-ET" sz="2800" dirty="0"/>
          </a:p>
        </p:txBody>
      </p:sp>
    </p:spTree>
    <p:extLst>
      <p:ext uri="{BB962C8B-B14F-4D97-AF65-F5344CB8AC3E}">
        <p14:creationId xmlns:p14="http://schemas.microsoft.com/office/powerpoint/2010/main" val="289023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808" y="4314"/>
            <a:ext cx="12183525" cy="6878001"/>
            <a:chOff x="-28730" y="0"/>
            <a:chExt cx="12198869" cy="688666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548" y="0"/>
              <a:ext cx="10283252" cy="688666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568"/>
            <a:stretch/>
          </p:blipFill>
          <p:spPr>
            <a:xfrm>
              <a:off x="-28730" y="0"/>
              <a:ext cx="1484026" cy="688666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602"/>
            <a:stretch/>
          </p:blipFill>
          <p:spPr>
            <a:xfrm>
              <a:off x="10445021" y="0"/>
              <a:ext cx="1725118" cy="688666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602" b="42337"/>
            <a:stretch/>
          </p:blipFill>
          <p:spPr>
            <a:xfrm>
              <a:off x="10897849" y="0"/>
              <a:ext cx="1272290" cy="3971076"/>
            </a:xfrm>
            <a:prstGeom prst="rect">
              <a:avLst/>
            </a:prstGeom>
          </p:spPr>
        </p:pic>
      </p:grp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62974072-BE43-43EB-8599-79FCD664235A}"/>
              </a:ext>
            </a:extLst>
          </p:cNvPr>
          <p:cNvSpPr txBox="1">
            <a:spLocks/>
          </p:cNvSpPr>
          <p:nvPr/>
        </p:nvSpPr>
        <p:spPr>
          <a:xfrm>
            <a:off x="1284051" y="4578964"/>
            <a:ext cx="9177334" cy="7526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uk-UA" sz="4000" dirty="0">
                <a:solidFill>
                  <a:schemeClr val="bg1"/>
                </a:solidFill>
              </a:rPr>
              <a:t>Щоб не потонути в інформації необхідно мати навички і якості ефективного КМ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9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9862" y="396071"/>
            <a:ext cx="7995125" cy="752601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Характеристики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ефективного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КМ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8350" y="1873527"/>
            <a:ext cx="3864275" cy="3372766"/>
          </a:xfrm>
        </p:spPr>
        <p:txBody>
          <a:bodyPr>
            <a:normAutofit fontScale="92500" lnSpcReduction="10000"/>
          </a:bodyPr>
          <a:lstStyle/>
          <a:p>
            <a:pPr marL="414086" indent="-414086">
              <a:spcAft>
                <a:spcPts val="1087"/>
              </a:spcAft>
            </a:pPr>
            <a:r>
              <a:rPr lang="uk-UA" sz="2800" dirty="0"/>
              <a:t>Відкритість розуму</a:t>
            </a:r>
          </a:p>
          <a:p>
            <a:pPr marL="414086" indent="-414086">
              <a:spcAft>
                <a:spcPts val="1087"/>
              </a:spcAft>
            </a:pPr>
            <a:r>
              <a:rPr lang="uk-UA" sz="2800" dirty="0"/>
              <a:t>Всеосяжність</a:t>
            </a:r>
          </a:p>
          <a:p>
            <a:pPr marL="414086" indent="-414086">
              <a:spcAft>
                <a:spcPts val="1087"/>
              </a:spcAft>
            </a:pPr>
            <a:r>
              <a:rPr lang="uk-UA" sz="2800" dirty="0"/>
              <a:t>Об'єктивність</a:t>
            </a:r>
          </a:p>
          <a:p>
            <a:pPr marL="414086" indent="-414086">
              <a:spcAft>
                <a:spcPts val="1087"/>
              </a:spcAft>
            </a:pPr>
            <a:r>
              <a:rPr lang="uk-UA" sz="2800" dirty="0"/>
              <a:t>Аналітичність</a:t>
            </a:r>
          </a:p>
          <a:p>
            <a:pPr marL="414086" indent="-414086">
              <a:spcAft>
                <a:spcPts val="1087"/>
              </a:spcAft>
            </a:pPr>
            <a:r>
              <a:rPr lang="uk-UA" sz="2800" dirty="0" err="1"/>
              <a:t>Рефлексивність</a:t>
            </a:r>
            <a:endParaRPr lang="uk-UA" sz="2800" dirty="0"/>
          </a:p>
          <a:p>
            <a:pPr marL="414086" indent="-414086">
              <a:spcAft>
                <a:spcPts val="1087"/>
              </a:spcAft>
            </a:pPr>
            <a:r>
              <a:rPr lang="uk-UA" sz="2800" dirty="0"/>
              <a:t>Розсудливість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40651" t="5712" r="3067" b="1476"/>
          <a:stretch/>
        </p:blipFill>
        <p:spPr>
          <a:xfrm>
            <a:off x="7095260" y="1347497"/>
            <a:ext cx="4999463" cy="463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80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5835" y="263149"/>
            <a:ext cx="7247965" cy="1130389"/>
          </a:xfrm>
        </p:spPr>
        <p:txBody>
          <a:bodyPr/>
          <a:lstStyle/>
          <a:p>
            <a:r>
              <a:rPr lang="uk-UA" dirty="0"/>
              <a:t>Відкритість розуму і всеосяжність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52650" y="2002042"/>
            <a:ext cx="3684896" cy="162179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Підходити до ситуацій без попереднього ставлення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73206" y="2002041"/>
            <a:ext cx="3684896" cy="1621793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Бути допитливим, прагнути до нової інформації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95098" y="3935185"/>
            <a:ext cx="3684896" cy="162179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Шукати порад та вказівок від експертів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54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1203" y="240069"/>
            <a:ext cx="8152985" cy="1130389"/>
          </a:xfrm>
        </p:spPr>
        <p:txBody>
          <a:bodyPr/>
          <a:lstStyle/>
          <a:p>
            <a:r>
              <a:rPr lang="uk-UA" dirty="0"/>
              <a:t>Об'єктивність та аналітичність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3009" y="2013950"/>
            <a:ext cx="3576388" cy="109899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Уникати впливу емоцій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96000" y="2013950"/>
            <a:ext cx="3644722" cy="109899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Розділяти факти і думки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55266" y="3492253"/>
            <a:ext cx="4485456" cy="109899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Факт: може бути перевірений / відкинутий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55266" y="4747847"/>
            <a:ext cx="4485456" cy="109899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Точка зору: НЕ може бути перевірена / відкинута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93978" y="3505706"/>
            <a:ext cx="2741962" cy="234113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Помилка = думки видаються за факти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778389" y="2930720"/>
            <a:ext cx="423080" cy="83251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5400000">
            <a:off x="4787188" y="4253294"/>
            <a:ext cx="423080" cy="83251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72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4904" y="2251740"/>
            <a:ext cx="72621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>
                <a:solidFill>
                  <a:schemeClr val="accent5">
                    <a:lumMod val="50000"/>
                  </a:schemeClr>
                </a:solidFill>
              </a:rPr>
              <a:t>Як ми </a:t>
            </a:r>
            <a:r>
              <a:rPr lang="ru-RU" sz="4400" i="1" dirty="0" err="1">
                <a:solidFill>
                  <a:schemeClr val="accent5">
                    <a:lumMod val="50000"/>
                  </a:schemeClr>
                </a:solidFill>
              </a:rPr>
              <a:t>думаємо</a:t>
            </a:r>
            <a:r>
              <a:rPr lang="ru-RU" sz="4400" i="1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pPr algn="ctr"/>
            <a:endParaRPr lang="ru-RU" sz="4400" dirty="0"/>
          </a:p>
          <a:p>
            <a:pPr algn="ctr"/>
            <a:r>
              <a:rPr lang="ru-RU" sz="4400" dirty="0"/>
              <a:t>Три </a:t>
            </a:r>
            <a:r>
              <a:rPr lang="ru-RU" sz="4400" dirty="0" err="1"/>
              <a:t>принципи</a:t>
            </a:r>
            <a:r>
              <a:rPr lang="ru-RU" sz="4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74378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4111" y="87621"/>
            <a:ext cx="8852169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Принцип №1 - </a:t>
            </a:r>
            <a:r>
              <a:rPr lang="uk-UA" dirty="0"/>
              <a:t>Люди мислять автоматично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660" y="2278760"/>
            <a:ext cx="6420256" cy="2789352"/>
          </a:xfrm>
        </p:spPr>
        <p:txBody>
          <a:bodyPr>
            <a:normAutofit/>
          </a:bodyPr>
          <a:lstStyle/>
          <a:p>
            <a:pPr marL="2062163" lvl="1" indent="-171926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uk-UA" sz="2800" dirty="0"/>
              <a:t>Система 1: швидке, асоціативне мислення</a:t>
            </a:r>
          </a:p>
          <a:p>
            <a:pPr marL="2062163" lvl="1" indent="-171926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uk-UA" sz="2800" dirty="0"/>
              <a:t>Система 2: повільне, рефлективне мислення, що вимагає зусиль</a:t>
            </a:r>
            <a:endParaRPr lang="ru-RU" sz="2800" dirty="0"/>
          </a:p>
        </p:txBody>
      </p:sp>
      <p:sp>
        <p:nvSpPr>
          <p:cNvPr id="6" name="AutoShape 2" descr="data:image/jpeg;base64,/9j/4AAQSkZJRgABAQAAAQABAAD/2wCEAAkGBxAQEhUQDw8VEg8VFRUVFRAPEBAVFQ8VFRUWFhUVFRYYHSggGBolGxUVITEhJSkrLi4uFx8zODMtNygtLisBCgoKDg0OGhAQGi0lHSUtLSstLS0tKy0tLS0tLS0rLS0tKy0tKy0tLSstLS0tLS0tLS0tKy0tLSstLS0tLS0tLf/AABEIALcBEwMBIgACEQEDEQH/xAAcAAABBQEBAQAAAAAAAAAAAAACAAEDBQYEBwj/xAA+EAACAQIDBQUFBgUDBQEAAAABAgADEQQFIRIxQVFhBiJxgZETMqGxwRRCUmLR8CMzQ3LhBxWCU5KissIW/8QAGgEAAgMBAQAAAAAAAAAAAAAAAQIAAwQFBv/EACYRAAICAgICAgICAwAAAAAAAAABAhEDIQQxEkEiURNhMkIFFCP/2gAMAwEAAhEDEQA/AKS0cR44E4VncCUQwIkEktFbCJRDUQRJBFZBGIRXiEUg8UUUhBRWjQv3vkoDYJk2Gwb1TZFv4TryrK2rHdZRoTym0y7LkorZB58TNOLA5bfRTky10UWA7JLoaxv+VfqZo8FltKkLU0VeoGp850qJMiXm6GOMejJKbfYC0xD9nJPY9YLgiWUJZyYjAUqnvoCefGZ7NezlizU9Rb3TvB6TUlozRJ44yVMaMnHo8yeiVJBGo585A03ec5WKouBZ+f4vGYzGYR6Zsy2PL9Jz82Bw6NmPLZzR4whATMXgmAZI0CFEBhRo4kIMYLCSEQGkTCQsI1oZEG0dEYDSFhJ2EiYRkKRxQrRRrAFaOIhCURRiRBDgrCisgoYgQhAyDmOI0IRSDxgLxQ1CjjGirYspUhxTJ4adR8pZZflVyC/u8rzvyrLO6Kjg3O4NvA5yzwlEX0/WboYEuzG8rZ24GkqgBRa2luk7QICJYbo4NpoWip7OimnpJtoCcYxMB61+MdNIXxbOv7QOcGrVB4zh9prCJ6iDyG8TpvHkKmSrCAGpp1lPm+EFRbG1+BHyBl063E4sRT010t8YrV6Cjz+sjKdltCOAgG/OX2bZYXG0nvdOPiZQ+xte++c3NhcdmzHksEwDCaDM5eKKKIQkHMFoRgtIgkZjQorRiEbCRESZpERGQoEURURQgHEJYIhrIOSLHjLEYoAhDEiEkUwMgUcQbwhFIIzuybCmtVVeA16WE4GM2HYbC3D1SOIUHw1P0l3Hh5ZEirPLxg2WuIpBdNw3X56ayTAUtL6+NpJjUGn7/e+PQawt0nVfZzo9HRObE1lHHXpFVrHcAWPTh4nhK+qL6G1uIB3mK2WRiR18cAd8iGNvfXS0irYNTqVX5zgelTFxqv8Aa5+t5S2zQkix+3AcZ2JiBprM4lNPxE68Wt8p1qy6CwPUEEyKQZRRo1rcjO3Dm4mZo4gg22WB6hpb5fjge6G15GWxlvZROGi22ZzYpdDpJ1fSc9Wpv6yxlKK5ad7i19Rz3TO53hlBLAa3II5TT4Y96ynjrpaRZxl4dXtvttDTfYSrLDygx4S8ZmCMGE5gTjnTFFFHEJBGCYRgGRBGtGMeIwkI2kbSVpE0dAISxihRQgCAhrBEMSDBXjRQhFAMBDEaOICD3hCBHBgYREz0Psc6jDqBvBN/G888M1PYnF7JdDu0PnNPElWQzcqNwNXXW5ud3zkKmxPWdAqq6h1Nxz8CQTIqyXN9wAnSkYYHNWLG4G7xtfrec7U35KfBiD8ROnEOiAtUbZUahBobcL8fKVFbN0b3GHhb0tKpF8SVzU3Ci3qLet7TmrMP6tPZ6VUFj4NukT5m1+Y6H6RjmwtY6g8D/mVWXJP6CFOhvCJf+3akqPSB+4P+Kj6TkOKpDvJTUG4Gii5NjO+jmemvpvkTC0yejXXgwnfRseR8bTkw+Lpt9y/UqJYLSRtTTHksuiiibJGIG7T98ID9IwS2493kbnZ8CYyjWMVsioA3J43uJaVae2p3aqfkROWnS18beRncDsrfkNfjLEtFUns8mrCxIPAkSOS4ltpmI4kn1MiM4Ps666GvHEGEJBhzBMcmDIiCjRR4SEbCRNJmkLRkAC8UUeMAcQhBhLIMFHEaEIoB4VoMK8BBo4ijwBEBNblGZmpUOHTDbIplQGU/+3XjMlNVk6BVq1trZ21o2Yne9jtfKaOM/kVZUvFl5gqPskqJTJISowIO/UB/k0leuCm0PIdeUpf92FOqpBFRaiKKuybmnUpgjb8LEX6CdhpmsGqU62zTuwCoEJcqbF9o3sCQbWHCdK76OfVaZS5sBVu1RiAON7X6zF4muaTk0ztDmd/KXOePVquaeHp+0tclqxGySPugaAmZHN6xpsBsUmuLk7DrY8tCDK4xtlkpeK2i7oZ41iDv03X85Y4DE7W71tuvw8ZkcFXQ2BUo/wCRmYej3+c1uW4RiBaoiabRYhrkA/h5+cWcPofHkXssHp22fP6f5kFbGrT3623jlOxcKKiWOIVai3Ku9gDYajrpeZ7NmK6OQpI+8CxPWw+sXxY7miz/AP1CpYpzts+V7y0wvaZnsVB3H3bEDz3GedrWoK12qX8aTEfOaLs9nNBXADDhYEOuvgy/WWpNFNp+z0jLsxFZA9rNax038wZ1qvwlDSxFIG+3ssxBK1QyXPS+h8pcPWOgUd75Rl+xGvo6qtVaYDHdbX5/ISnxeaVK+ELpTYF7kKAdoJ91mHAkazqqgVXXCg7TkbdZt/s6QOi+LnTwvObtRmdWioqUCoBcAki+nSNkfxYuOHlNIwzCAZ35yuzWqDSxbaFvzANp6yvM4jVOjqJ2hooopBhRo5jSEFHgiFIRgtImkjGRGMgA2jxXijAGtDWDHEgwUIQRCEVgY8QiiEBB4UGFAwinRmuJIwaWOgqOD6Aic8tcry8YujVw5NiSpVuCk3GvSW4f5UCTS2zvyDs7TGEHtlLtWtVe5I2CVsApGosp+JnZ2ewgoVKlNSRTTuKCxNgSzjX+1llrl9IrSRGO0yAIWtba2dL28o1WkQ3tEF9ArKTba2dzA89Tv3+U6SXRz5SttlTnRVdy7I1APPd/n0mCzVA7EjU9BN7mVI1DcpUA5GntaD+wmcVbD0lW1mDX40aov/4yuSd2WwcUjGZPlDM42hYdd80+Q4KpWdyxNOmhdFAABZSwI2jx92/nFh6Gy5NMbTnQIxCjz1vby4TU4DCmnSte7k3LHTaP0HIcAAI0baFktporMzyrYo1WU6hDfT3l4j0vKbHZacThxWemVqW1XiCpIPra83K0r0iDrtaa8pQ4muadM03Oyy6AkaNbdruGkeqQncjzH/a0Y7LbQtpw0vz0mtyfs5hnpGnUZmHvd3RmNuBtuGmgkmIwSV7nZs2neGl/OS4LLXQgBjv14EDT6GJ5yLPxRe/ZcZDgKqJ7Fm9rRudkvqdnkQeM5K+f+zarhMN3sSKhUKVYkIbW2Ta2l953AHlNIjCjTLEX5AfeY7gOpPxj06Ps0VDYvrtEDezHab4kx+il7ZHlVWjhEVKlW+IrXd6jnWq4Cg68hcACc3aCiHoKid7aqAXHqT6Azj7d4MHCrVt/EpOCD+VyFceGqnynLhcwK4DaJ77MVTzFm+F5XknSafVF2OHU13ZTZjVDVGK+7ew8FGyPgJymPEZy27dmtaBjxopBhGNCtAMhBCOYwiMIAGMjYyRpE0ZEGiiihAFaPGjiQYcQxAEMRWRjxCKKAg4hQRCgIKaLsV/MqctgDzLafWZ0S67MY9aFRy/ulDv4kagfOWYXU1ZXlVwdG0RdnT5mIjWVeQ4416Rqneaj+QvpbytO2tX2VLefhOpFpqzDKLTo4s3xq0Ra/e+UxOd5+bWU68+MbP8AHszG8qMqwDYmqCB3F1vzMob8ma4xUI2+zT9h8qqVE+0Oe87kC+9VU208Tea/Oa/su5fhfwEo6VCrS2TRqFbEbSEDZbT4Hwld2gxr3BJvfj4Sx/GOipfKdtmzyqt7VbX3Si7TvWpqzoNF94EXBBnN2cxb2uoueQO/wlnVrYiuj03pinTIsSSCzA77Abo63ER/GZnMCUqjbUAG+qqWXz7pEvcBhNojvvpvtUYm/nc7gZiMc7YTEELcId15pclzUkjXjf8AUfKVRlTpl0oJq0a4YNF2WO05G4u7NsX4gE2B674QG0QTwj+2218RHpnS8vMnRxZ/lTYpBT29imO8xIvt2Og3zLdoXVWFCmLU6QtbmxGpPwm5Wqti51A2wemxf9J5lXql2LnexJPmbzHy3SVezTx7evoAwbxzGmA1CjwY8JBGNEYN5AhRjFGJhIA0jaSGRPGQBRQbxQgDvCEjBhiQYOOIAhiBkYUUUUUghDECEJCDwoMe8ADU9kqv8N0vua9vEf4nbnFfYpEzL5LjfY1AT7rd1voZfZ2u2hF9P8TdhneOvozTj87PP2VsRWFMG19WYn3VG+bzJMFSpqNg6AWAHxJmCph1qstM2ZrDXkLzYZM2IFMqGRntoCpGnRh+ktxtAy2dOaYoC5G8D4/u8yeOxLsLEacN/pLTGti9b0hpqVVrnS+uo1Epv95/6lIjhusbwtNsC0jQdnMRdgBoAL2vxE1eHN9eswGVZrTDbQpt5Lf5TV4HOKBsC+weTgrf1jwdCTXtHP2syD263Ud4ai3OYvJ8S9OoaVQEMpsR9Zvc3zcUrEM7XXghsR4m0xmOPtsYHQWJRdsW43P0i5KHwyl0ei5dUvTuNRad9B+fiZVZYmzTtuj5pi/Z0XI32sPFtB84fKlbK3G3RSYPOiuGrox/iPUew5B2JJHSxlFHMGcueRzqzcopNscwGMKAYqGEDCEAR4SDmNEY0hB4zR4xkIA0jaGZG0dAY0UaNCQIQxIxDEDIGIYkYhiAgUV40UBAoQgrCEAR4ohOnAYNqzhF0G9m/Co3mSMXJ0uxZSUVbBw+HBBeodmkvvNz/KvWWuW5mmIpnY0AJS17kW93XqJlu1+aD+VT7tFNAOZ5nqYX+m9T2j16bGxZVdTyKkj6iddcZY8de/Zzf9hzyfo7svwDNiyQO5YqT47vOaRqQpEa2A9YeFxISqKVRdht4uNHPRtxk2PpipexF+fIcZV40jR5WyozbPAl72PAjcR1vM//AL6p00twudZoMfh8OoAFNWa/eZlBJ9fGVH2Gif6Kb/wCS/seMdaLjKM1osApsSeAmgRkAuiW/MRr6ndKLK8qwraCl7NwRZ6Z2eF+H1l7TwhGhf4b5YmyqaVnFmdEMrObmwuL8eczHZvDFnaq29j8OA9JtczwpemVRrNbiND06Smy/B+yGz976eMrkthjJJFz7QKv71nDnAY4XFAe8tEuDycAuB8B6znzjOKeFQOw23PdpUh99voOZkedY5sJldWtWO1Wqqb3+89UbI05C+7kJs4+NSdvox8rJ4xpdmQyXMhiaYfcw0ZeR/Sd0wfZfHCjVAY2RhsnpyP75zeGcjlYfxTpdPo6HGy/khb7GJgEwmgGUI0jgx4wEeQgxjRzGhIPBMImCTIiAMZGTCeAYxBoo0UILHWSCRKYYMjISCGJEXA3kAdTaclfOaCb6gJ5LrIoOXSFlOMe2WUaZzEdqR/Tp36sbfCVtftFiG3MFH5R9ZfHh5ZeqM8uZij+zbyKrjKa+9UUeLCee1cdVb3qjH/kZAWl8f8AH/cimX+Q+om+fPsMNA+0dwCKSSTuAm9p4X7LhSWFq1QXfmumieXzmI/0l7L+2qfb6y/waRtSUjSpVG9uoX5+E3PaCoWNuG/9/CbOPw4Y35Lsx5uXPIvF9Hk/aEk1Nk8NT4nf+nlH7JZn7DGIfulWU+H7Ek7TUtmo3UA3585nsue+IB5A/KWZFpgg/kj3TFVBUpbQOo1BE4ftLlAxUgjjz6yiyrNCaYUnpv3zQ5biQya6jUa20vwmLs39Gdx2JLHxI/fwnPTrkHrfQ33yXtXUWiwNMDaKgkbxfwlIM24shB392xF/OL4Fn5GjV0ceyVFY6LbXntbhYWl7QzQEEk7K8CfnMVle1XdSCLML3OpA4+B6Swrsq1CrHuqdALcIyixW7LXNc0r1TajZKWl6j+83gOAlTmPaJcOli229rX5yvz3OwNF4aWXcP1mby/Dti6t3uaa6t1/KPh6iWRh5MqlNQRpeymErY/EriK9yoHcXgqX09bfu8P8A1qzcF6WCQ6IBUcdToo9Lnzm+7IZeKNPbYAG1yeAA+gHyngvaDMzi8VWxJ/qOxXol7IP+0Cb6UI0jmSk5ytnEs1nZzPAQKNU94aK549D1mSiBmfNhjlj4stw5ZY5Wj1AwDMllnaVqahKql1G5ge8B575e4XOsPU92oAfwv3T8Zx8nGyQe1o7GPkY5+9lgIUAQ5nNA0UKCZCDQSY8ExkQjaATCcyMxkAUUG8UICsrZ7SXddj0H1ldie0VQ6IAvXeZSXjTrx4uOPqzjT5eWXuievinf33J8TIrwYpeklpGdtvscmNeCTGLXhIFed2T4H7RVWmW2VN2dhvVFBLEdbCw6kTgUS67LN/HK/jpVUHiRtf8Az8YYK2kwS0i3zTPMQVWlRdqWHRdlKNJiAqjnbeeJPGXHYGpUq08RtuzsrUrK7E7KsKlyL9QJnsRT0uPTpD7P5v8AZMQtQ/yz3Kg/ISNfI2PlOhOKrRQmXPaTBbSFrd5b+nGYTKT/ABNrlee1ZngRVUOhupGmumuunjPNsX2Yq4baqgbVEn3he6D8w5dZhzwpWjRhlckh8FizfQ38JosrzLYuDx+cxdN2U3U2lpTJBDlt2pBmFo6UZejQY2mldi7G+yLHZ58BKTH4fZBIGkiwuPYbQsLEk6yLFYssoXhbXfAo7Gc9Fn2ZxSoLk2KsfQi8ixmYFixGlyfEyrwT22rNvHOdWCwVXEHYoIWtvc6Ini30GsdRt0hHNJWyLC5fWxb7NMEgEB30sgPPnuM2+S4LC0Ki4U1UWsLFqbsAxJ1A8db+fSUGK7QLl2G+yYR9vEkk1MTsgBGO/wBmOY3C+7xmCJZ3uWJdmuWJJYkm5YnffrNsMaxrfZz8mR5H+j6D7eY/7HltdgbOyeyT+6p3fkSfKfPSjlNt237Q1K+BwOHqNeoNuo54sEJpUifEbfpMQDJk7oritBRXjGMTKxgrxrwbxzIEsMDmtaj7jm34TqPQzTZd2kpvpVHs25/dPnwmJvDDSjLx8eTtb+y/HyJ4+nr6PT1YEXBuOYiaYDL82q0fca6/gbUH9Jpsv7QUqvdf+G/I+6fA/rObl4k4bW0dHFy4T09MtjAYxyYDGZzUAxkZMJjI2MdAHvFAvGhoBg7xXiindPPDwTFFIQaBuiigGJQZLha7U3WonvKwYeIN7RRQimvzGmrEOmiVFDrpwYXsRKDMh7NSb35Rop0Jv/nZRH+VFl2V7Z1sIBSqA1sPf3S3fQcdgn5GenZTmuGx6F8OxIGjI6EFehG4+RjRTPBt6Hmq2ZHtH2aWiTVpaUyRen+Enl06Smrpdb21tvGkaKYuRFRkqOhxpOUNldSrR3qcvKKKVlp34DA7TU6X3qjqpaw0DEA28BebDtZbL6ApUWKqRsALpfmSd9zrc8bxRTZw/bMXMe4x9HlWIYk3MnybCGrVVBvJAHixtFFLv7oo/qNnWKFWszL/AC1tTQHgid0eurf8jOIiKKZ27Y4gYmjRQBBMLhGigCIGODFFCAIGGDFFIRlplud1KPdPfT8JOo8DNPgsclZdpL9QRYgxRTFy8MPHzS2beHmm5eDeiRzImMUU56OoDePFFCKf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www.pnas.org/content/110/34/13696/F1.medium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7" r="19561"/>
          <a:stretch/>
        </p:blipFill>
        <p:spPr bwMode="auto">
          <a:xfrm>
            <a:off x="8852170" y="1734010"/>
            <a:ext cx="3339830" cy="348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pv2qf2te2gm20k28u30ivdc.wpengine.netdna-cdn.com/wp-content/uploads/2011/11/amazoncom-thinking-fast-and-slow-9780374275631-daniel-kahneman-books-cli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 r="15474"/>
          <a:stretch/>
        </p:blipFill>
        <p:spPr bwMode="auto">
          <a:xfrm>
            <a:off x="0" y="1734010"/>
            <a:ext cx="2508660" cy="365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615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1435</Words>
  <Application>Microsoft Office PowerPoint</Application>
  <PresentationFormat>Широкоэкранный</PresentationFormat>
  <Paragraphs>168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Segoe Print</vt:lpstr>
      <vt:lpstr>等线</vt:lpstr>
      <vt:lpstr>Тема Office</vt:lpstr>
      <vt:lpstr>Критичне мислення</vt:lpstr>
      <vt:lpstr>План на сьогодні:</vt:lpstr>
      <vt:lpstr>COVID-19 та інформаційний колапс</vt:lpstr>
      <vt:lpstr>Презентация PowerPoint</vt:lpstr>
      <vt:lpstr>Характеристики ефективного КМ </vt:lpstr>
      <vt:lpstr>Відкритість розуму і всеосяжність</vt:lpstr>
      <vt:lpstr>Об'єктивність та аналітичність</vt:lpstr>
      <vt:lpstr>Презентация PowerPoint</vt:lpstr>
      <vt:lpstr>Принцип №1 - Люди мислять автоматично</vt:lpstr>
      <vt:lpstr>Презентация PowerPoint</vt:lpstr>
      <vt:lpstr>Завдання:</vt:lpstr>
      <vt:lpstr>Презентация PowerPoint</vt:lpstr>
      <vt:lpstr>Фреймінг!</vt:lpstr>
      <vt:lpstr>Лист від доньки (1)</vt:lpstr>
      <vt:lpstr>Лист від доньки (2)</vt:lpstr>
      <vt:lpstr>Лист від доньки (3)</vt:lpstr>
      <vt:lpstr>Лист від доньки (4)</vt:lpstr>
      <vt:lpstr>Виділяйте припущення.</vt:lpstr>
      <vt:lpstr>Техніки рефреймінгу питань</vt:lpstr>
      <vt:lpstr>Техніки рефреймінгу питань (2)</vt:lpstr>
      <vt:lpstr>П'ять основних правил критичного мислення</vt:lpstr>
      <vt:lpstr>П'ять основних особливостей, які допомагають людям набути здібності до критичного мислення. </vt:lpstr>
      <vt:lpstr>Рефлексивність і розсудливість</vt:lpstr>
      <vt:lpstr>Принцип №2:  Люди мислять ментальними моделями</vt:lpstr>
      <vt:lpstr>Чому це важливо:</vt:lpstr>
      <vt:lpstr>Канонічний приклад ментальних моделей -Стереотипи</vt:lpstr>
      <vt:lpstr>Презентация PowerPoint</vt:lpstr>
      <vt:lpstr>Метафори і аналогії</vt:lpstr>
      <vt:lpstr>Метафори і аналогії - протидія</vt:lpstr>
      <vt:lpstr>Вплив емоцій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Критичне мислення</dc:title>
  <dc:creator>Mihail Krikunov</dc:creator>
  <cp:lastModifiedBy>Учетная запись Майкрософт</cp:lastModifiedBy>
  <cp:revision>61</cp:revision>
  <dcterms:created xsi:type="dcterms:W3CDTF">2020-07-17T12:41:17Z</dcterms:created>
  <dcterms:modified xsi:type="dcterms:W3CDTF">2020-08-31T20:56:04Z</dcterms:modified>
</cp:coreProperties>
</file>