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780" r:id="rId3"/>
    <p:sldId id="783" r:id="rId4"/>
    <p:sldId id="834" r:id="rId5"/>
    <p:sldId id="751" r:id="rId6"/>
    <p:sldId id="832" r:id="rId7"/>
    <p:sldId id="727" r:id="rId8"/>
    <p:sldId id="765" r:id="rId9"/>
    <p:sldId id="736" r:id="rId10"/>
    <p:sldId id="737" r:id="rId11"/>
    <p:sldId id="835" r:id="rId12"/>
    <p:sldId id="839" r:id="rId13"/>
    <p:sldId id="738" r:id="rId14"/>
    <p:sldId id="743" r:id="rId15"/>
    <p:sldId id="740" r:id="rId16"/>
    <p:sldId id="741" r:id="rId17"/>
    <p:sldId id="739" r:id="rId18"/>
    <p:sldId id="742" r:id="rId19"/>
    <p:sldId id="750" r:id="rId20"/>
    <p:sldId id="728" r:id="rId21"/>
    <p:sldId id="729" r:id="rId22"/>
    <p:sldId id="773" r:id="rId23"/>
    <p:sldId id="493" r:id="rId24"/>
    <p:sldId id="774" r:id="rId25"/>
    <p:sldId id="775" r:id="rId26"/>
    <p:sldId id="833" r:id="rId27"/>
    <p:sldId id="831" r:id="rId28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E752-EF0E-4057-B990-FE51CC4AAAD8}" type="datetimeFigureOut">
              <a:rPr lang="aa-ET" smtClean="0"/>
              <a:t>31/08/2020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E00B-30F8-40DD-9228-4FB9448DBED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1184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3E00B-30F8-40DD-9228-4FB9448DBED9}" type="slidenum">
              <a:rPr lang="aa-ET" smtClean="0"/>
              <a:t>12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2851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47CCD-6EB4-4FD7-85B1-1D621C8E8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DB483D-B36D-4BAB-BCDB-AAAEF7B9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7D33A7-1BC6-4EDE-914D-9C3D6D95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430B63-99E0-4649-A8F3-F41905EB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65FCC7-6ADD-45E7-AAC8-24AF23D1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105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1E454-6C1A-480F-B089-134173F8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539A86-7B31-4315-8ECA-2F71A03E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064F5C-2204-474F-A524-EDCE784E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268C4-7E0F-49D8-8F0A-513ADE15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DB51FE-9919-4557-88AB-31764DFB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17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491F2A-75D3-4C77-8F73-596F27B9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22D6D2-734F-4D4B-8515-C60CED73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304D8-C21D-4E76-9644-FC9C17B3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792D47-DC18-49AC-A982-8E1A830F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6C6AB3-C152-4842-8982-81A2CA0C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620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73CE9-A488-42F8-988D-245FBBCB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0E663-E5B2-4E5C-870F-24E95DAC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BBA847-8592-4689-B7F2-2E1A03EB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713A90-F4BF-4058-97F5-DB5A69C7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C2DA23-5562-4926-8BC1-4B6885AF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621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50EB7-D956-4931-9B05-3A87E387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2D0918-A6D1-4D4E-9F24-AAE3754D9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9CAEC7-302C-4FB8-9C22-8C8EA981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77C1BA-084B-4F80-A0AC-EB55C1FB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16FA9-59B8-4C94-92AD-CDC8107F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887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1B5E4-EC1C-407C-9F07-5135E3D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E7FAB2-A096-4C78-964F-E481B158C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647DD5-FDE7-4A9F-BFC5-8729076AB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F87C1E-2B3B-4973-B605-0EF08E5D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B86F1A-021B-4214-B5BA-B675CA7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719220-5095-4AE5-BE80-B4B6FCFF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525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C9481-72FD-490F-B3B4-09EAA5F4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DC35F9-903A-4F54-A221-7DB04822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DC04E3-DF9E-45BF-9309-DFD2EE435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D25A56-E20B-4553-BFAE-4F806AE13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B6DDF7-43FC-437A-9396-689F768FA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9832AC-8173-46CB-BE11-038F1C17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C51BC7-9379-4772-9D94-51349146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B32D56-E34B-4B74-940D-F2566A81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460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513AE-DC4B-42AB-B82A-69AD9564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5AAA9-5728-477A-9268-6063DCDC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753AB8-0007-47DD-8BC4-7141BE8C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AE1F8C-7B22-4258-8B2D-2954FD8F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439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797CAF-398C-4CB2-BD52-68E5BD66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50D345-6857-47CE-BDFD-6CF95980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2B725F-33F1-4A6E-8D57-C9CF008B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7486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F86C2-D2E6-49B2-A99C-212B4AFA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E6EC1-3A83-4A1D-A7E9-D6F0F619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C40BF7-3DD6-4313-8EFC-AFF76FA79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3BBDAE-C167-498E-A21C-B60DEC9E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E31711-1189-40CE-B85A-A3391F5D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82F236-CE8B-499D-8B04-E0404CFE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5692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E581D-B15E-43AA-8741-4D30BD1E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97F933-9B01-4517-9871-C18D17F50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155E59-F44A-4DD7-A2C9-0FB7BBE4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7CC224-7958-4C74-B76B-2DD8D0A2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EAD935-C839-4821-8CA5-B074EB17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1B430E-5912-46A1-B267-2E761C73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036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7E8A2-C29A-4D85-8FFB-273A1E3F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815" y="263149"/>
            <a:ext cx="8152985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F3F8B0-94FC-4949-9010-D06642FF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6086D1-E4C8-4BEC-ACD2-E0F297A9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0C5724-D6AC-4048-9C91-F84AFD7D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25B9EF-1E39-4AEE-B841-3849543BE3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A88456-197A-48C1-8496-6F2A1D1517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B1A1FF-C31B-451E-AA22-4D7DCAAD6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865" y="1029233"/>
            <a:ext cx="9144000" cy="1395413"/>
          </a:xfrm>
        </p:spPr>
        <p:txBody>
          <a:bodyPr/>
          <a:lstStyle/>
          <a:p>
            <a:r>
              <a:rPr lang="uk-UA" dirty="0">
                <a:latin typeface="+mn-lt"/>
              </a:rPr>
              <a:t>Критичне мислення:</a:t>
            </a:r>
            <a:endParaRPr lang="aa-ET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4CA7E0-A0E6-4ED2-A276-8E8149DC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65" y="2476743"/>
            <a:ext cx="9144000" cy="522287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Принципи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інструменти</a:t>
            </a:r>
            <a:endParaRPr lang="aa-ET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900683-E70F-4DE0-A1E9-F4A1B8F95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587A40-3E75-4494-B529-9E14338F1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BDA1226C-9816-4781-B466-CD4427BE2E08}"/>
              </a:ext>
            </a:extLst>
          </p:cNvPr>
          <p:cNvSpPr txBox="1">
            <a:spLocks/>
          </p:cNvSpPr>
          <p:nvPr/>
        </p:nvSpPr>
        <p:spPr>
          <a:xfrm>
            <a:off x="1363578" y="4993686"/>
            <a:ext cx="9144000" cy="52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Михайло </a:t>
            </a:r>
            <a:r>
              <a:rPr lang="uk-UA" dirty="0" err="1"/>
              <a:t>Крікунов</a:t>
            </a:r>
            <a:r>
              <a:rPr lang="uk-UA" dirty="0"/>
              <a:t>, </a:t>
            </a:r>
            <a:r>
              <a:rPr lang="en-US" dirty="0"/>
              <a:t>Ph.D.</a:t>
            </a:r>
            <a:endParaRPr lang="aa-ET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12434A3-73FC-49C4-9D1E-A70954890739}"/>
              </a:ext>
            </a:extLst>
          </p:cNvPr>
          <p:cNvSpPr txBox="1">
            <a:spLocks/>
          </p:cNvSpPr>
          <p:nvPr/>
        </p:nvSpPr>
        <p:spPr>
          <a:xfrm>
            <a:off x="2341147" y="3494415"/>
            <a:ext cx="2673427" cy="52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Модуль №2</a:t>
            </a:r>
            <a:endParaRPr lang="aa-ET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4BB82-F17E-4E04-A32F-06FBD505EAF3}"/>
              </a:ext>
            </a:extLst>
          </p:cNvPr>
          <p:cNvSpPr txBox="1"/>
          <p:nvPr/>
        </p:nvSpPr>
        <p:spPr>
          <a:xfrm>
            <a:off x="5199527" y="3457749"/>
            <a:ext cx="49390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Необхідність аналізу та оцінки інформації</a:t>
            </a:r>
            <a:endParaRPr lang="aa-ET" sz="3200" dirty="0"/>
          </a:p>
        </p:txBody>
      </p:sp>
    </p:spTree>
    <p:extLst>
      <p:ext uri="{BB962C8B-B14F-4D97-AF65-F5344CB8AC3E}">
        <p14:creationId xmlns:p14="http://schemas.microsoft.com/office/powerpoint/2010/main" val="369004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2D29E4C4-A67F-46A6-870E-138AB450AB2C}"/>
              </a:ext>
            </a:extLst>
          </p:cNvPr>
          <p:cNvSpPr/>
          <p:nvPr/>
        </p:nvSpPr>
        <p:spPr>
          <a:xfrm>
            <a:off x="6263309" y="3538844"/>
            <a:ext cx="5271186" cy="2963556"/>
          </a:xfrm>
          <a:prstGeom prst="roundRect">
            <a:avLst>
              <a:gd name="adj" fmla="val 762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E79DBC43-9BEB-481A-ABE4-0850FBC10353}"/>
              </a:ext>
            </a:extLst>
          </p:cNvPr>
          <p:cNvSpPr/>
          <p:nvPr/>
        </p:nvSpPr>
        <p:spPr>
          <a:xfrm>
            <a:off x="657505" y="3538844"/>
            <a:ext cx="5115222" cy="2963556"/>
          </a:xfrm>
          <a:prstGeom prst="roundRect">
            <a:avLst>
              <a:gd name="adj" fmla="val 762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17AE22-4EC4-4182-9B2B-4CAA414A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685" y="1393538"/>
            <a:ext cx="5818803" cy="180802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dirty="0"/>
              <a:t>Як це можна перевірити?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Як дізнатися, чи це правда?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Чим це можна підтвердити?</a:t>
            </a:r>
            <a:endParaRPr lang="aa-E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D2108D-AEB3-4DDE-A6AF-EE803A24E335}"/>
              </a:ext>
            </a:extLst>
          </p:cNvPr>
          <p:cNvSpPr txBox="1"/>
          <p:nvPr/>
        </p:nvSpPr>
        <p:spPr>
          <a:xfrm>
            <a:off x="698144" y="1501280"/>
            <a:ext cx="449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ДОСТОВІРНІСТЬ</a:t>
            </a:r>
            <a:endParaRPr lang="aa-ET" sz="40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BAABF59-ABF0-42DD-80B8-826C315F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576" y="263149"/>
            <a:ext cx="5912224" cy="1130389"/>
          </a:xfrm>
        </p:spPr>
        <p:txBody>
          <a:bodyPr/>
          <a:lstStyle/>
          <a:p>
            <a:r>
              <a:rPr lang="uk-UA" dirty="0"/>
              <a:t>Які питання нам потрібні?</a:t>
            </a:r>
            <a:endParaRPr lang="aa-ET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0838C49-B8F9-4FF6-A197-61B6F2E84EC2}"/>
              </a:ext>
            </a:extLst>
          </p:cNvPr>
          <p:cNvSpPr txBox="1">
            <a:spLocks/>
          </p:cNvSpPr>
          <p:nvPr/>
        </p:nvSpPr>
        <p:spPr>
          <a:xfrm>
            <a:off x="698144" y="2830958"/>
            <a:ext cx="3600847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dirty="0"/>
              <a:t>Що перевіряємо?</a:t>
            </a:r>
            <a:endParaRPr lang="aa-ET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AB073D9-E5CE-4CB8-888A-ABF1EEE2C725}"/>
              </a:ext>
            </a:extLst>
          </p:cNvPr>
          <p:cNvSpPr txBox="1">
            <a:spLocks/>
          </p:cNvSpPr>
          <p:nvPr/>
        </p:nvSpPr>
        <p:spPr>
          <a:xfrm>
            <a:off x="657505" y="3658565"/>
            <a:ext cx="1458009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sz="2400" i="0" dirty="0">
                <a:solidFill>
                  <a:schemeClr val="tx1"/>
                </a:solidFill>
              </a:rPr>
              <a:t>Первинні джерела:</a:t>
            </a:r>
            <a:endParaRPr lang="aa-ET" sz="2400" i="0" dirty="0">
              <a:solidFill>
                <a:schemeClr val="tx1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20AE7E3A-50A5-4027-9C55-3412CD674EA2}"/>
              </a:ext>
            </a:extLst>
          </p:cNvPr>
          <p:cNvSpPr txBox="1">
            <a:spLocks/>
          </p:cNvSpPr>
          <p:nvPr/>
        </p:nvSpPr>
        <p:spPr>
          <a:xfrm>
            <a:off x="2236257" y="4045181"/>
            <a:ext cx="4027052" cy="238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Історичні та правові документи;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Результати діяльності;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Статистичні дані;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Креативні тексти;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Об</a:t>
            </a:r>
            <a:r>
              <a:rPr lang="en-US" sz="2400" i="0" dirty="0">
                <a:solidFill>
                  <a:schemeClr val="tx1"/>
                </a:solidFill>
              </a:rPr>
              <a:t>’</a:t>
            </a:r>
            <a:r>
              <a:rPr lang="uk-UA" sz="2400" i="0" dirty="0" err="1">
                <a:solidFill>
                  <a:schemeClr val="tx1"/>
                </a:solidFill>
              </a:rPr>
              <a:t>єкти</a:t>
            </a:r>
            <a:r>
              <a:rPr lang="uk-UA" sz="2400" i="0" dirty="0">
                <a:solidFill>
                  <a:schemeClr val="tx1"/>
                </a:solidFill>
              </a:rPr>
              <a:t> мистецтва;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Розповіді свідків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aa-ET" sz="2400" i="0" dirty="0">
              <a:solidFill>
                <a:schemeClr val="tx1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46C02F71-9843-4137-AC5D-96ACECAB6480}"/>
              </a:ext>
            </a:extLst>
          </p:cNvPr>
          <p:cNvSpPr txBox="1">
            <a:spLocks/>
          </p:cNvSpPr>
          <p:nvPr/>
        </p:nvSpPr>
        <p:spPr>
          <a:xfrm>
            <a:off x="6263309" y="3691238"/>
            <a:ext cx="1458009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sz="2400" i="0" dirty="0">
                <a:solidFill>
                  <a:schemeClr val="tx1"/>
                </a:solidFill>
              </a:rPr>
              <a:t>Вторинні джерела:</a:t>
            </a:r>
            <a:endParaRPr lang="aa-ET" sz="2400" i="0" dirty="0">
              <a:solidFill>
                <a:schemeClr val="tx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E17A2C73-4A39-4576-BD21-AE48CC7A3DA7}"/>
              </a:ext>
            </a:extLst>
          </p:cNvPr>
          <p:cNvSpPr txBox="1">
            <a:spLocks/>
          </p:cNvSpPr>
          <p:nvPr/>
        </p:nvSpPr>
        <p:spPr>
          <a:xfrm>
            <a:off x="7614381" y="3974969"/>
            <a:ext cx="4027052" cy="238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Коментарі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Інтерпретації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Обговорення оригінального матеріалу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Статті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Книжки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Електронні медіа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aa-ET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8E77EB-BF51-45F7-97A2-D541C66B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627" y="2074020"/>
            <a:ext cx="2769679" cy="1130389"/>
          </a:xfrm>
        </p:spPr>
        <p:txBody>
          <a:bodyPr/>
          <a:lstStyle/>
          <a:p>
            <a:r>
              <a:rPr lang="uk-UA" dirty="0"/>
              <a:t>Перевіряємо:</a:t>
            </a:r>
            <a:endParaRPr lang="aa-ET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4509EEF-C70C-4BE8-A91D-C416C33DEB2E}"/>
              </a:ext>
            </a:extLst>
          </p:cNvPr>
          <p:cNvSpPr txBox="1">
            <a:spLocks/>
          </p:cNvSpPr>
          <p:nvPr/>
        </p:nvSpPr>
        <p:spPr>
          <a:xfrm>
            <a:off x="4351227" y="1398092"/>
            <a:ext cx="7419431" cy="3671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chemeClr val="tx1"/>
                </a:solidFill>
              </a:rPr>
              <a:t>URL (.gov</a:t>
            </a:r>
            <a:r>
              <a:rPr lang="uk-UA" sz="2400" i="0" dirty="0">
                <a:solidFill>
                  <a:schemeClr val="tx1"/>
                </a:solidFill>
              </a:rPr>
              <a:t> ,  </a:t>
            </a:r>
            <a:r>
              <a:rPr lang="pl-PL" sz="2400" i="0" dirty="0">
                <a:solidFill>
                  <a:schemeClr val="tx1"/>
                </a:solidFill>
              </a:rPr>
              <a:t>.edu</a:t>
            </a:r>
            <a:r>
              <a:rPr lang="uk-UA" sz="2400" i="0" dirty="0">
                <a:solidFill>
                  <a:schemeClr val="tx1"/>
                </a:solidFill>
              </a:rPr>
              <a:t> , тощо</a:t>
            </a:r>
            <a:r>
              <a:rPr lang="pl-PL" sz="2400" i="0" dirty="0">
                <a:solidFill>
                  <a:schemeClr val="tx1"/>
                </a:solidFill>
              </a:rPr>
              <a:t>)</a:t>
            </a:r>
            <a:endParaRPr lang="uk-UA" sz="2400" i="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Від якої організації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Чи можна встановити автора?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i="0" dirty="0">
                <a:solidFill>
                  <a:schemeClr val="tx1"/>
                </a:solidFill>
              </a:rPr>
              <a:t>Мета (продає, інформує чи просто розважає?)</a:t>
            </a:r>
            <a:endParaRPr lang="aa-ET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0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9F26FCD-9F19-490A-A8AF-3E30E04892B1}"/>
              </a:ext>
            </a:extLst>
          </p:cNvPr>
          <p:cNvGrpSpPr/>
          <p:nvPr/>
        </p:nvGrpSpPr>
        <p:grpSpPr>
          <a:xfrm>
            <a:off x="4738991" y="1062578"/>
            <a:ext cx="6190035" cy="4732844"/>
            <a:chOff x="3570051" y="1346944"/>
            <a:chExt cx="6190035" cy="47328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A2E7C013-4A19-4CB4-B269-E518F3192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889" t="18983" r="10399" b="6473"/>
            <a:stretch/>
          </p:blipFill>
          <p:spPr>
            <a:xfrm>
              <a:off x="3570051" y="1712069"/>
              <a:ext cx="6190035" cy="436771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951F9CF1-DBEF-44C2-A791-05745824D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00" t="11844" r="20288" b="81924"/>
            <a:stretch/>
          </p:blipFill>
          <p:spPr>
            <a:xfrm>
              <a:off x="3570051" y="1346944"/>
              <a:ext cx="6190035" cy="36512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B69ED83E-6B43-4A69-9EE2-7B4B51294559}"/>
              </a:ext>
            </a:extLst>
          </p:cNvPr>
          <p:cNvGrpSpPr/>
          <p:nvPr/>
        </p:nvGrpSpPr>
        <p:grpSpPr>
          <a:xfrm>
            <a:off x="809137" y="1359187"/>
            <a:ext cx="3686663" cy="4708186"/>
            <a:chOff x="943526" y="535988"/>
            <a:chExt cx="2247090" cy="318094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DF74C31B-935E-4958-B6B8-B9C5DB522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989" t="35106" r="17580" b="4468"/>
            <a:stretch/>
          </p:blipFill>
          <p:spPr>
            <a:xfrm>
              <a:off x="943526" y="535988"/>
              <a:ext cx="2247090" cy="20719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ED5B8757-C6F3-4A98-A127-66EA2C2C20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008" t="43900" r="17739" b="23759"/>
            <a:stretch/>
          </p:blipFill>
          <p:spPr>
            <a:xfrm>
              <a:off x="954363" y="2607979"/>
              <a:ext cx="2225416" cy="11089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C5EB4EE-DD07-457B-84AC-A38F96E72DC9}"/>
              </a:ext>
            </a:extLst>
          </p:cNvPr>
          <p:cNvSpPr/>
          <p:nvPr/>
        </p:nvSpPr>
        <p:spPr>
          <a:xfrm rot="19836997">
            <a:off x="406172" y="4553376"/>
            <a:ext cx="2211456" cy="1543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1FEFFCB3-80EB-4E56-A63F-B1709457DA53}"/>
              </a:ext>
            </a:extLst>
          </p:cNvPr>
          <p:cNvSpPr/>
          <p:nvPr/>
        </p:nvSpPr>
        <p:spPr>
          <a:xfrm>
            <a:off x="2319251" y="3525693"/>
            <a:ext cx="2485505" cy="1080655"/>
          </a:xfrm>
          <a:custGeom>
            <a:avLst/>
            <a:gdLst>
              <a:gd name="connsiteX0" fmla="*/ 0 w 2485505"/>
              <a:gd name="connsiteY0" fmla="*/ 1080655 h 1080655"/>
              <a:gd name="connsiteX1" fmla="*/ 390698 w 2485505"/>
              <a:gd name="connsiteY1" fmla="*/ 714895 h 1080655"/>
              <a:gd name="connsiteX2" fmla="*/ 972589 w 2485505"/>
              <a:gd name="connsiteY2" fmla="*/ 349135 h 1080655"/>
              <a:gd name="connsiteX3" fmla="*/ 1828800 w 2485505"/>
              <a:gd name="connsiteY3" fmla="*/ 99753 h 1080655"/>
              <a:gd name="connsiteX4" fmla="*/ 2485505 w 2485505"/>
              <a:gd name="connsiteY4" fmla="*/ 0 h 1080655"/>
              <a:gd name="connsiteX5" fmla="*/ 2485505 w 2485505"/>
              <a:gd name="connsiteY5" fmla="*/ 0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5505" h="1080655">
                <a:moveTo>
                  <a:pt x="0" y="1080655"/>
                </a:moveTo>
                <a:cubicBezTo>
                  <a:pt x="114300" y="958735"/>
                  <a:pt x="228600" y="836815"/>
                  <a:pt x="390698" y="714895"/>
                </a:cubicBezTo>
                <a:cubicBezTo>
                  <a:pt x="552796" y="592975"/>
                  <a:pt x="732905" y="451659"/>
                  <a:pt x="972589" y="349135"/>
                </a:cubicBezTo>
                <a:cubicBezTo>
                  <a:pt x="1212273" y="246611"/>
                  <a:pt x="1576647" y="157942"/>
                  <a:pt x="1828800" y="99753"/>
                </a:cubicBezTo>
                <a:cubicBezTo>
                  <a:pt x="2080953" y="41564"/>
                  <a:pt x="2485505" y="0"/>
                  <a:pt x="2485505" y="0"/>
                </a:cubicBezTo>
                <a:lnTo>
                  <a:pt x="2485505" y="0"/>
                </a:ln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E54E3D-9361-42D5-80B3-688F1D3BD4D0}"/>
              </a:ext>
            </a:extLst>
          </p:cNvPr>
          <p:cNvSpPr txBox="1"/>
          <p:nvPr/>
        </p:nvSpPr>
        <p:spPr>
          <a:xfrm>
            <a:off x="11097491" y="2669482"/>
            <a:ext cx="96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endParaRPr lang="aa-ET" sz="9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0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17AE22-4EC4-4182-9B2B-4CAA414A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868" y="1641945"/>
            <a:ext cx="7203233" cy="22331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dirty="0"/>
              <a:t>Не могли б Ви уточнити?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Чи не могли б Ви навести більше деталей?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Чи можна більш конкретно?</a:t>
            </a:r>
            <a:endParaRPr lang="aa-E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D2108D-AEB3-4DDE-A6AF-EE803A24E335}"/>
              </a:ext>
            </a:extLst>
          </p:cNvPr>
          <p:cNvSpPr txBox="1"/>
          <p:nvPr/>
        </p:nvSpPr>
        <p:spPr>
          <a:xfrm>
            <a:off x="964370" y="1480580"/>
            <a:ext cx="2513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ТОЧНІСТЬ</a:t>
            </a:r>
            <a:endParaRPr lang="aa-ET" sz="40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278DC37F-93B9-4AD7-B8DB-7CC3C320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576" y="263149"/>
            <a:ext cx="5912224" cy="1130389"/>
          </a:xfrm>
        </p:spPr>
        <p:txBody>
          <a:bodyPr/>
          <a:lstStyle/>
          <a:p>
            <a:r>
              <a:rPr lang="uk-UA" dirty="0"/>
              <a:t>Які питання нам потрібні?</a:t>
            </a:r>
            <a:endParaRPr lang="aa-ET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505AC5A-A3E2-4DBC-BFD9-22B08B700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90" y="3016622"/>
            <a:ext cx="3178269" cy="3178269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648440FA-9A3C-49DB-B4F0-AA7251CE8CC5}"/>
              </a:ext>
            </a:extLst>
          </p:cNvPr>
          <p:cNvSpPr/>
          <p:nvPr/>
        </p:nvSpPr>
        <p:spPr>
          <a:xfrm>
            <a:off x="964370" y="3942256"/>
            <a:ext cx="5271186" cy="1780759"/>
          </a:xfrm>
          <a:prstGeom prst="roundRect">
            <a:avLst>
              <a:gd name="adj" fmla="val 762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2B9C1A98-25EF-4FFE-97A5-9786DC976336}"/>
              </a:ext>
            </a:extLst>
          </p:cNvPr>
          <p:cNvSpPr txBox="1">
            <a:spLocks/>
          </p:cNvSpPr>
          <p:nvPr/>
        </p:nvSpPr>
        <p:spPr>
          <a:xfrm>
            <a:off x="2100988" y="4152029"/>
            <a:ext cx="3151531" cy="1361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i="0" dirty="0" err="1">
                <a:solidFill>
                  <a:schemeClr val="tx1"/>
                </a:solidFill>
              </a:rPr>
              <a:t>Помилки</a:t>
            </a:r>
            <a:endParaRPr lang="ru-RU" sz="2400" i="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i="0" dirty="0" err="1">
                <a:solidFill>
                  <a:schemeClr val="tx1"/>
                </a:solidFill>
              </a:rPr>
              <a:t>Актуальність</a:t>
            </a:r>
            <a:endParaRPr lang="ru-RU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17AE22-4EC4-4182-9B2B-4CAA414A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2840285"/>
            <a:ext cx="7476565" cy="22331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dirty="0"/>
              <a:t>Чи немає у мене особистого інтересу до цього питання?</a:t>
            </a:r>
            <a:endParaRPr lang="ru-RU" dirty="0"/>
          </a:p>
          <a:p>
            <a:pPr>
              <a:spcAft>
                <a:spcPts val="1800"/>
              </a:spcAft>
            </a:pPr>
            <a:r>
              <a:rPr lang="uk-UA" dirty="0"/>
              <a:t>Чи я сприймаю точки зору інших зі співчуттям?</a:t>
            </a:r>
            <a:endParaRPr lang="aa-E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D2108D-AEB3-4DDE-A6AF-EE803A24E335}"/>
              </a:ext>
            </a:extLst>
          </p:cNvPr>
          <p:cNvSpPr txBox="1"/>
          <p:nvPr/>
        </p:nvSpPr>
        <p:spPr>
          <a:xfrm>
            <a:off x="947720" y="1614195"/>
            <a:ext cx="449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ЧЕСНІСТЬ</a:t>
            </a:r>
            <a:endParaRPr lang="aa-ET" sz="40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6393FC4-D6F2-4935-A43E-247F5B98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576" y="263149"/>
            <a:ext cx="5912224" cy="1130389"/>
          </a:xfrm>
        </p:spPr>
        <p:txBody>
          <a:bodyPr/>
          <a:lstStyle/>
          <a:p>
            <a:r>
              <a:rPr lang="uk-UA" dirty="0"/>
              <a:t>Які питання нам потрібні?</a:t>
            </a:r>
            <a:endParaRPr lang="aa-ET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37DC80-ADD3-4453-B8F2-C1CF6E7AB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88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70BC4571-E656-440C-BF07-1D6ED4D8F5CA}"/>
              </a:ext>
            </a:extLst>
          </p:cNvPr>
          <p:cNvSpPr/>
          <p:nvPr/>
        </p:nvSpPr>
        <p:spPr>
          <a:xfrm>
            <a:off x="1424269" y="3223387"/>
            <a:ext cx="6801759" cy="3002132"/>
          </a:xfrm>
          <a:prstGeom prst="roundRect">
            <a:avLst>
              <a:gd name="adj" fmla="val 762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17AE22-4EC4-4182-9B2B-4CAA414A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492" y="1393538"/>
            <a:ext cx="7203233" cy="22331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dirty="0"/>
              <a:t>Що ускладнює цю проблему?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складність</a:t>
            </a:r>
            <a:r>
              <a:rPr lang="ru-RU" dirty="0"/>
              <a:t>?</a:t>
            </a:r>
          </a:p>
          <a:p>
            <a:pPr>
              <a:spcAft>
                <a:spcPts val="1200"/>
              </a:spcAft>
            </a:pPr>
            <a:r>
              <a:rPr lang="uk-UA" dirty="0"/>
              <a:t>З  якими труднощами нам доведеться зіткнутися?</a:t>
            </a:r>
            <a:endParaRPr lang="aa-E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D2108D-AEB3-4DDE-A6AF-EE803A24E335}"/>
              </a:ext>
            </a:extLst>
          </p:cNvPr>
          <p:cNvSpPr txBox="1"/>
          <p:nvPr/>
        </p:nvSpPr>
        <p:spPr>
          <a:xfrm>
            <a:off x="480275" y="1393538"/>
            <a:ext cx="449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ГЛИБИНА</a:t>
            </a:r>
            <a:endParaRPr lang="aa-ET" sz="40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9237AF3-7B35-4033-AE88-FB907F22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576" y="263149"/>
            <a:ext cx="5912224" cy="1130389"/>
          </a:xfrm>
        </p:spPr>
        <p:txBody>
          <a:bodyPr/>
          <a:lstStyle/>
          <a:p>
            <a:r>
              <a:rPr lang="uk-UA" dirty="0"/>
              <a:t>Які питання нам потрібні?</a:t>
            </a:r>
            <a:endParaRPr lang="aa-E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6F2D4D-6529-4BE3-A388-25DBC525C74E}"/>
              </a:ext>
            </a:extLst>
          </p:cNvPr>
          <p:cNvSpPr txBox="1"/>
          <p:nvPr/>
        </p:nvSpPr>
        <p:spPr>
          <a:xfrm>
            <a:off x="176859" y="4294142"/>
            <a:ext cx="1503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Глибина інформації</a:t>
            </a:r>
            <a:endParaRPr lang="aa-E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B1A39DE-FDE6-4F5D-8A12-2DBD2ADDAC73}"/>
              </a:ext>
            </a:extLst>
          </p:cNvPr>
          <p:cNvSpPr txBox="1"/>
          <p:nvPr/>
        </p:nvSpPr>
        <p:spPr>
          <a:xfrm>
            <a:off x="1529441" y="4422851"/>
            <a:ext cx="150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Поверхова</a:t>
            </a:r>
            <a:endParaRPr lang="aa-ET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B5F414-341F-4DB7-9A15-58C9C46850FB}"/>
              </a:ext>
            </a:extLst>
          </p:cNvPr>
          <p:cNvSpPr txBox="1"/>
          <p:nvPr/>
        </p:nvSpPr>
        <p:spPr>
          <a:xfrm>
            <a:off x="7128448" y="4422851"/>
            <a:ext cx="150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Глибока</a:t>
            </a:r>
            <a:endParaRPr lang="aa-ET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2FC7CBC-48FB-4B8C-A7C6-D1BA76A779D4}"/>
              </a:ext>
            </a:extLst>
          </p:cNvPr>
          <p:cNvSpPr txBox="1"/>
          <p:nvPr/>
        </p:nvSpPr>
        <p:spPr>
          <a:xfrm>
            <a:off x="3461649" y="6141352"/>
            <a:ext cx="2937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/>
              <a:t>Напіврозпад інформації</a:t>
            </a:r>
            <a:endParaRPr lang="aa-ET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1CD030-04B0-4F19-BD86-59229B0A5F20}"/>
              </a:ext>
            </a:extLst>
          </p:cNvPr>
          <p:cNvSpPr txBox="1"/>
          <p:nvPr/>
        </p:nvSpPr>
        <p:spPr>
          <a:xfrm>
            <a:off x="4182735" y="5856187"/>
            <a:ext cx="150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Швидко</a:t>
            </a:r>
            <a:endParaRPr lang="aa-ET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628572-5F33-421C-9963-57F9876D0877}"/>
              </a:ext>
            </a:extLst>
          </p:cNvPr>
          <p:cNvSpPr txBox="1"/>
          <p:nvPr/>
        </p:nvSpPr>
        <p:spPr>
          <a:xfrm>
            <a:off x="4178996" y="3245804"/>
            <a:ext cx="150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Довго</a:t>
            </a:r>
            <a:endParaRPr lang="aa-ET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Стрелка: влево-вправо 25">
            <a:extLst>
              <a:ext uri="{FF2B5EF4-FFF2-40B4-BE49-F238E27FC236}">
                <a16:creationId xmlns:a16="http://schemas.microsoft.com/office/drawing/2014/main" xmlns="" id="{EF02AC05-B4BF-4E22-BFD2-3D87C955E5FA}"/>
              </a:ext>
            </a:extLst>
          </p:cNvPr>
          <p:cNvSpPr/>
          <p:nvPr/>
        </p:nvSpPr>
        <p:spPr>
          <a:xfrm>
            <a:off x="2993668" y="4498106"/>
            <a:ext cx="3905896" cy="23840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7" name="Стрелка: влево-вправо 26">
            <a:extLst>
              <a:ext uri="{FF2B5EF4-FFF2-40B4-BE49-F238E27FC236}">
                <a16:creationId xmlns:a16="http://schemas.microsoft.com/office/drawing/2014/main" xmlns="" id="{AA1B70CE-341B-4148-80CC-2327D4AF1985}"/>
              </a:ext>
            </a:extLst>
          </p:cNvPr>
          <p:cNvSpPr/>
          <p:nvPr/>
        </p:nvSpPr>
        <p:spPr>
          <a:xfrm rot="5400000">
            <a:off x="3742804" y="4601402"/>
            <a:ext cx="2403095" cy="23840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F2AC8D-AC24-4898-B13D-A6EAA61473EC}"/>
              </a:ext>
            </a:extLst>
          </p:cNvPr>
          <p:cNvSpPr txBox="1"/>
          <p:nvPr/>
        </p:nvSpPr>
        <p:spPr>
          <a:xfrm>
            <a:off x="3040789" y="3842190"/>
            <a:ext cx="150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/>
              <a:t>Блоги</a:t>
            </a:r>
            <a:endParaRPr lang="aa-ET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0A4A87A-0FC3-422F-B5BA-7ED136AA1C4A}"/>
              </a:ext>
            </a:extLst>
          </p:cNvPr>
          <p:cNvSpPr txBox="1"/>
          <p:nvPr/>
        </p:nvSpPr>
        <p:spPr>
          <a:xfrm>
            <a:off x="3117445" y="5126564"/>
            <a:ext cx="150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/>
              <a:t>Мікро-блоги</a:t>
            </a:r>
            <a:endParaRPr lang="aa-ET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040E5B1-BEF8-4D24-B417-E86F48D4AD26}"/>
              </a:ext>
            </a:extLst>
          </p:cNvPr>
          <p:cNvSpPr txBox="1"/>
          <p:nvPr/>
        </p:nvSpPr>
        <p:spPr>
          <a:xfrm>
            <a:off x="5344085" y="5006019"/>
            <a:ext cx="1503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/>
              <a:t>Соціальні мережі</a:t>
            </a:r>
            <a:endParaRPr lang="aa-ET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F7AFD15-236A-4A76-8E44-39B220E48F5D}"/>
              </a:ext>
            </a:extLst>
          </p:cNvPr>
          <p:cNvSpPr txBox="1"/>
          <p:nvPr/>
        </p:nvSpPr>
        <p:spPr>
          <a:xfrm>
            <a:off x="5177155" y="3769024"/>
            <a:ext cx="1503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/>
              <a:t>Інтернет-спільноти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921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17AE22-4EC4-4182-9B2B-4CAA414A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835" y="2786496"/>
            <a:ext cx="6429525" cy="22331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dirty="0"/>
              <a:t>Чи варто розглянути це з іншої позиції?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Чи потрібно враховувати іншу точку зору?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D2108D-AEB3-4DDE-A6AF-EE803A24E335}"/>
              </a:ext>
            </a:extLst>
          </p:cNvPr>
          <p:cNvSpPr txBox="1"/>
          <p:nvPr/>
        </p:nvSpPr>
        <p:spPr>
          <a:xfrm>
            <a:off x="2255287" y="1834155"/>
            <a:ext cx="449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ШИРИНА</a:t>
            </a:r>
            <a:endParaRPr lang="aa-ET" sz="40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0843B60-8B6D-4FD3-943F-07B03229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576" y="263149"/>
            <a:ext cx="5912224" cy="1130389"/>
          </a:xfrm>
        </p:spPr>
        <p:txBody>
          <a:bodyPr/>
          <a:lstStyle/>
          <a:p>
            <a:r>
              <a:rPr lang="uk-UA" dirty="0"/>
              <a:t>Які питання нам потрібні?</a:t>
            </a:r>
            <a:endParaRPr lang="aa-ET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EE00073-C725-438A-B88C-18AB026B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28D94"/>
              </a:clrFrom>
              <a:clrTo>
                <a:srgbClr val="028D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2"/>
          <a:stretch/>
        </p:blipFill>
        <p:spPr>
          <a:xfrm>
            <a:off x="-254459" y="2359707"/>
            <a:ext cx="6117377" cy="42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17AE22-4EC4-4182-9B2B-4CAA414A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071" y="1986555"/>
            <a:ext cx="7203233" cy="22331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dirty="0"/>
              <a:t>Як це пов'язано з проблемою?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Як це впливає на питання?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Як це допоможе нам з проблемою?</a:t>
            </a:r>
            <a:endParaRPr lang="aa-E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D2108D-AEB3-4DDE-A6AF-EE803A24E335}"/>
              </a:ext>
            </a:extLst>
          </p:cNvPr>
          <p:cNvSpPr txBox="1"/>
          <p:nvPr/>
        </p:nvSpPr>
        <p:spPr>
          <a:xfrm>
            <a:off x="525099" y="1986555"/>
            <a:ext cx="449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РЕЛЕВАНТНІСТЬ</a:t>
            </a:r>
            <a:endParaRPr lang="aa-ET" sz="40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928A325-4722-40B4-A905-2CAD2517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576" y="263149"/>
            <a:ext cx="5912224" cy="1130389"/>
          </a:xfrm>
        </p:spPr>
        <p:txBody>
          <a:bodyPr/>
          <a:lstStyle/>
          <a:p>
            <a:r>
              <a:rPr lang="uk-UA" dirty="0"/>
              <a:t>Які питання нам потрібні?</a:t>
            </a:r>
            <a:endParaRPr lang="aa-ET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FFB7EC4-1311-4A63-A99B-395DF46B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803" y="3885358"/>
            <a:ext cx="60769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17AE22-4EC4-4182-9B2B-4CAA414A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56" y="2913025"/>
            <a:ext cx="5912225" cy="22331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dirty="0"/>
              <a:t>Чи має все це сенс?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Чи відповідає перший абзац останньому?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Чи випливає те, про що Ви говорите, з наведених доказів?</a:t>
            </a:r>
            <a:endParaRPr lang="aa-E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D2108D-AEB3-4DDE-A6AF-EE803A24E335}"/>
              </a:ext>
            </a:extLst>
          </p:cNvPr>
          <p:cNvSpPr txBox="1"/>
          <p:nvPr/>
        </p:nvSpPr>
        <p:spPr>
          <a:xfrm>
            <a:off x="1322957" y="1744508"/>
            <a:ext cx="449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ЛОГ</a:t>
            </a:r>
            <a:r>
              <a:rPr lang="uk-UA" sz="4000" dirty="0"/>
              <a:t>І</a:t>
            </a:r>
            <a:r>
              <a:rPr lang="ru-RU" sz="4000" dirty="0"/>
              <a:t>КА</a:t>
            </a:r>
            <a:endParaRPr lang="aa-ET" sz="40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79F126A-7DF8-4115-BDB4-CA6CE1D0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576" y="263149"/>
            <a:ext cx="5912224" cy="1130389"/>
          </a:xfrm>
        </p:spPr>
        <p:txBody>
          <a:bodyPr/>
          <a:lstStyle/>
          <a:p>
            <a:r>
              <a:rPr lang="uk-UA" dirty="0"/>
              <a:t>Які питання нам потрібні?</a:t>
            </a:r>
            <a:endParaRPr lang="aa-ET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2086655-9B14-410A-A84E-101FCC957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25" y="1949824"/>
            <a:ext cx="52990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47DCF-80DE-4C8F-8A94-8DA68C14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696" y="2143369"/>
            <a:ext cx="8523831" cy="199105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+mn-lt"/>
              </a:rPr>
              <a:t>Відкидати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чуже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судження</a:t>
            </a:r>
            <a:r>
              <a:rPr lang="ru-RU" dirty="0">
                <a:latin typeface="+mn-lt"/>
              </a:rPr>
              <a:t> просто тому,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воно</a:t>
            </a:r>
            <a:r>
              <a:rPr lang="ru-RU" dirty="0">
                <a:latin typeface="+mn-lt"/>
              </a:rPr>
              <a:t> нам не </a:t>
            </a:r>
            <a:r>
              <a:rPr lang="ru-RU" dirty="0" err="1">
                <a:latin typeface="+mn-lt"/>
              </a:rPr>
              <a:t>подобається</a:t>
            </a:r>
            <a:r>
              <a:rPr lang="ru-RU" dirty="0">
                <a:latin typeface="+mn-lt"/>
              </a:rPr>
              <a:t>, - не </a:t>
            </a:r>
            <a:r>
              <a:rPr lang="ru-RU" dirty="0" err="1">
                <a:latin typeface="+mn-lt"/>
              </a:rPr>
              <a:t>означає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ставитися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нього</a:t>
            </a:r>
            <a:r>
              <a:rPr lang="ru-RU" dirty="0">
                <a:latin typeface="+mn-lt"/>
              </a:rPr>
              <a:t> критично. </a:t>
            </a:r>
            <a:r>
              <a:rPr lang="ru-RU" dirty="0" err="1">
                <a:latin typeface="+mn-lt"/>
              </a:rPr>
              <a:t>Це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означає</a:t>
            </a:r>
            <a:r>
              <a:rPr lang="ru-RU" dirty="0">
                <a:latin typeface="+mn-lt"/>
              </a:rPr>
              <a:t> просто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не </a:t>
            </a:r>
            <a:r>
              <a:rPr lang="ru-RU" dirty="0" err="1">
                <a:solidFill>
                  <a:srgbClr val="FF0000"/>
                </a:solidFill>
                <a:latin typeface="+mn-lt"/>
              </a:rPr>
              <a:t>зрозуміти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</a:rPr>
              <a:t>його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</a:rPr>
              <a:t>суті</a:t>
            </a:r>
            <a:r>
              <a:rPr lang="ru-RU" dirty="0">
                <a:latin typeface="+mn-lt"/>
              </a:rPr>
              <a:t>.</a:t>
            </a:r>
            <a:endParaRPr lang="aa-E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41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40D72-FFDD-455B-B9CF-B0042A7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891" y="263149"/>
            <a:ext cx="6686909" cy="1130389"/>
          </a:xfrm>
        </p:spPr>
        <p:txBody>
          <a:bodyPr/>
          <a:lstStyle/>
          <a:p>
            <a:r>
              <a:rPr lang="uk-UA" dirty="0"/>
              <a:t>План на сьогодні: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705938-1A90-4B91-87C2-C1C97F43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0" y="1825624"/>
            <a:ext cx="9283460" cy="3781545"/>
          </a:xfrm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sz="2400" dirty="0"/>
              <a:t>Необхідність аналізу та оцінки інформації</a:t>
            </a:r>
            <a:endParaRPr lang="aa-ET" sz="2400" dirty="0"/>
          </a:p>
          <a:p>
            <a:r>
              <a:rPr lang="uk-UA" dirty="0"/>
              <a:t>Питання, обов'язкові для критичного сприйняття</a:t>
            </a:r>
          </a:p>
          <a:p>
            <a:r>
              <a:rPr lang="uk-UA" dirty="0"/>
              <a:t>Якість інформації та якість аналізу</a:t>
            </a:r>
          </a:p>
          <a:p>
            <a:r>
              <a:rPr lang="uk-UA" dirty="0"/>
              <a:t>Напрями аналізу інформації</a:t>
            </a:r>
          </a:p>
          <a:p>
            <a:r>
              <a:rPr lang="uk-UA" dirty="0"/>
              <a:t>Характеристики ефективного КМ і три типи омани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8067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81474F-4D46-4877-94C7-7C149A0D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109" y="365127"/>
            <a:ext cx="7886700" cy="959821"/>
          </a:xfrm>
        </p:spPr>
        <p:txBody>
          <a:bodyPr>
            <a:normAutofit fontScale="90000"/>
          </a:bodyPr>
          <a:lstStyle/>
          <a:p>
            <a:r>
              <a:rPr lang="uk-UA" dirty="0"/>
              <a:t>Всі ідеї і думки можна досліджувати як мінімум за чотирма напрямами: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AAE45F-0F82-4708-B1AF-68927A543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572467"/>
            <a:ext cx="8900831" cy="4716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1) </a:t>
            </a:r>
            <a:r>
              <a:rPr lang="uk-UA" b="1" dirty="0"/>
              <a:t>Їх походження</a:t>
            </a:r>
            <a:r>
              <a:rPr lang="uk-UA" dirty="0"/>
              <a:t>:</a:t>
            </a:r>
            <a:endParaRPr lang="aa-ET" dirty="0"/>
          </a:p>
          <a:p>
            <a:pPr lvl="1"/>
            <a:r>
              <a:rPr lang="uk-UA" dirty="0"/>
              <a:t>Як ти до цього додумався?</a:t>
            </a:r>
            <a:endParaRPr lang="aa-ET" dirty="0"/>
          </a:p>
          <a:p>
            <a:pPr lvl="1"/>
            <a:r>
              <a:rPr lang="uk-UA" dirty="0"/>
              <a:t>Чи можеш ти пригадати обставини, при яких сформулював цю думку?</a:t>
            </a:r>
            <a:endParaRPr lang="ru-RU" dirty="0"/>
          </a:p>
          <a:p>
            <a:pPr marL="0" indent="0">
              <a:spcBef>
                <a:spcPts val="1200"/>
              </a:spcBef>
              <a:buNone/>
            </a:pPr>
            <a:r>
              <a:rPr lang="ru-RU" b="1" dirty="0"/>
              <a:t>2) </a:t>
            </a:r>
            <a:r>
              <a:rPr lang="uk-UA" b="1" dirty="0"/>
              <a:t>На що вони спираються:</a:t>
            </a:r>
            <a:endParaRPr lang="aa-ET" b="1" dirty="0"/>
          </a:p>
          <a:p>
            <a:pPr lvl="1"/>
            <a:r>
              <a:rPr lang="uk-UA" dirty="0"/>
              <a:t>Чому ти так вважаєш?</a:t>
            </a:r>
            <a:endParaRPr lang="aa-ET" dirty="0"/>
          </a:p>
          <a:p>
            <a:pPr lvl="1"/>
            <a:r>
              <a:rPr lang="uk-UA" dirty="0"/>
              <a:t>Чи є у тебе будь яке підтвердження цього?</a:t>
            </a:r>
            <a:endParaRPr lang="aa-ET" dirty="0"/>
          </a:p>
          <a:p>
            <a:pPr lvl="1"/>
            <a:r>
              <a:rPr lang="uk-UA" dirty="0"/>
              <a:t>Які ще існують причини, через які люди вірять в це?</a:t>
            </a:r>
            <a:endParaRPr lang="aa-ET" dirty="0"/>
          </a:p>
          <a:p>
            <a:pPr lvl="1"/>
            <a:r>
              <a:rPr lang="uk-UA" dirty="0"/>
              <a:t>Чи не допускаєш ти, що саме це є істиною?</a:t>
            </a:r>
            <a:endParaRPr lang="ru-RU" dirty="0"/>
          </a:p>
          <a:p>
            <a:pPr lvl="1"/>
            <a:r>
              <a:rPr lang="uk-UA" dirty="0"/>
              <a:t>Як ти вважаєш, це взагалі вірне припущення?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794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CB92B9-1C27-44F8-B754-8A5A7C9B2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144" y="1071126"/>
            <a:ext cx="7886700" cy="5195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3) </a:t>
            </a:r>
            <a:r>
              <a:rPr lang="uk-UA" b="1" dirty="0"/>
              <a:t>Їх протиріччя з іншими ідеями і думками:</a:t>
            </a:r>
            <a:endParaRPr lang="ru-RU" b="1" dirty="0"/>
          </a:p>
          <a:p>
            <a:pPr lvl="1"/>
            <a:r>
              <a:rPr lang="uk-UA" dirty="0"/>
              <a:t>Деякі люди можуть заперечити тобі, сказавши .... Як би ти їм відповів?</a:t>
            </a:r>
            <a:endParaRPr lang="aa-ET" dirty="0"/>
          </a:p>
          <a:p>
            <a:pPr lvl="1"/>
            <a:r>
              <a:rPr lang="uk-UA" dirty="0"/>
              <a:t>Що ти думаєш з приводу протилежної точки зору?</a:t>
            </a:r>
            <a:endParaRPr lang="aa-ET" dirty="0"/>
          </a:p>
          <a:p>
            <a:pPr lvl="1">
              <a:spcAft>
                <a:spcPts val="1200"/>
              </a:spcAft>
            </a:pPr>
            <a:r>
              <a:rPr lang="uk-UA" dirty="0"/>
              <a:t>Як би ти відповів на заперечення, що ...?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4) </a:t>
            </a:r>
            <a:r>
              <a:rPr lang="uk-UA" b="1" dirty="0"/>
              <a:t>Їх висновки і наслідки:</a:t>
            </a:r>
            <a:endParaRPr lang="aa-ET" b="1" dirty="0"/>
          </a:p>
          <a:p>
            <a:pPr lvl="1"/>
            <a:r>
              <a:rPr lang="uk-UA" dirty="0"/>
              <a:t>До яких практичних наслідків призводить віра в це?</a:t>
            </a:r>
            <a:endParaRPr lang="aa-ET" dirty="0"/>
          </a:p>
          <a:p>
            <a:pPr lvl="1"/>
            <a:r>
              <a:rPr lang="uk-UA" dirty="0"/>
              <a:t>Що нам потрібно зробити для того, щоб це здійснити?</a:t>
            </a:r>
            <a:endParaRPr lang="aa-ET" dirty="0"/>
          </a:p>
          <a:p>
            <a:pPr lvl="1"/>
            <a:r>
              <a:rPr lang="uk-UA" dirty="0"/>
              <a:t>Що випливає з того, що ...?</a:t>
            </a:r>
            <a:endParaRPr lang="aa-ET" dirty="0"/>
          </a:p>
          <a:p>
            <a:pPr lvl="1"/>
            <a:r>
              <a:rPr lang="uk-UA" dirty="0"/>
              <a:t>Чи не маємо ми також вважати, що ..., щоб не впадати в протиріччя?</a:t>
            </a:r>
            <a:endParaRPr lang="aa-ET" dirty="0"/>
          </a:p>
          <a:p>
            <a:pPr lvl="1"/>
            <a:r>
              <a:rPr lang="uk-UA" dirty="0"/>
              <a:t>Ти маєш на увазі (припускаєш, натякаєш), що ...?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7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F5E3FA-4B90-401B-97C9-438D16B4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329" y="263149"/>
            <a:ext cx="6611471" cy="1130389"/>
          </a:xfrm>
        </p:spPr>
        <p:txBody>
          <a:bodyPr/>
          <a:lstStyle/>
          <a:p>
            <a:r>
              <a:rPr lang="uk-UA" dirty="0"/>
              <a:t>Не забувайте про увагу:</a:t>
            </a:r>
            <a:endParaRPr lang="aa-ET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80675F-16E0-4232-8108-0162AA106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693372"/>
            <a:ext cx="7886700" cy="1150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>
                <a:solidFill>
                  <a:srgbClr val="FF0000"/>
                </a:solidFill>
              </a:rPr>
              <a:t>Увага - це обмежений ресурс!</a:t>
            </a:r>
            <a:endParaRPr lang="aa-ET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5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</a:t>
            </a:r>
            <a:r>
              <a:rPr lang="ru-RU" dirty="0" err="1"/>
              <a:t>ефективного</a:t>
            </a:r>
            <a:r>
              <a:rPr lang="ru-RU" dirty="0"/>
              <a:t> КМ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744" y="2660043"/>
            <a:ext cx="4653344" cy="2926307"/>
          </a:xfrm>
        </p:spPr>
        <p:txBody>
          <a:bodyPr/>
          <a:lstStyle/>
          <a:p>
            <a:r>
              <a:rPr lang="uk-UA" dirty="0"/>
              <a:t>Відкритість розуму і всеосяжність</a:t>
            </a:r>
          </a:p>
          <a:p>
            <a:r>
              <a:rPr lang="ru-RU" dirty="0"/>
              <a:t>Об</a:t>
            </a:r>
            <a:r>
              <a:rPr lang="en-GB" dirty="0"/>
              <a:t>’</a:t>
            </a:r>
            <a:r>
              <a:rPr lang="uk-UA" dirty="0"/>
              <a:t>є</a:t>
            </a:r>
            <a:r>
              <a:rPr lang="ru-RU" dirty="0" err="1"/>
              <a:t>ктивність</a:t>
            </a:r>
            <a:r>
              <a:rPr lang="ru-RU" dirty="0"/>
              <a:t> та </a:t>
            </a:r>
            <a:r>
              <a:rPr lang="ru-RU" dirty="0" err="1"/>
              <a:t>аналітичність</a:t>
            </a:r>
            <a:endParaRPr lang="ru-RU" dirty="0"/>
          </a:p>
          <a:p>
            <a:r>
              <a:rPr lang="ru-RU" dirty="0" err="1"/>
              <a:t>Рефлексивність</a:t>
            </a:r>
            <a:r>
              <a:rPr lang="ru-RU" dirty="0"/>
              <a:t> й </a:t>
            </a:r>
            <a:r>
              <a:rPr lang="uk-UA" dirty="0"/>
              <a:t>розважливість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0651" t="5712" r="3067"/>
          <a:stretch/>
        </p:blipFill>
        <p:spPr>
          <a:xfrm>
            <a:off x="7267149" y="1393538"/>
            <a:ext cx="4924851" cy="4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14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1BBA3F-0E93-4AB9-BDFC-09C72F47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850" y="296721"/>
            <a:ext cx="7886700" cy="763878"/>
          </a:xfrm>
        </p:spPr>
        <p:txBody>
          <a:bodyPr>
            <a:normAutofit fontScale="90000"/>
          </a:bodyPr>
          <a:lstStyle/>
          <a:p>
            <a:r>
              <a:rPr lang="uk-UA" dirty="0"/>
              <a:t>Оцініть свою здатність мислити критично</a:t>
            </a:r>
            <a:r>
              <a:rPr lang="ru-RU" dirty="0"/>
              <a:t/>
            </a:r>
            <a:br>
              <a:rPr lang="ru-RU" dirty="0"/>
            </a:b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14CCE1-5069-48F7-8532-4E227E6E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1" y="1520032"/>
            <a:ext cx="10478620" cy="89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Дайте відповідь на п'ять запитань, виставляючи по кожному бали від 0 до 10, де 10 - «абсолютно впевнений», а 0 - «абсолютно невпевнений».</a:t>
            </a:r>
            <a:endParaRPr lang="aa-ET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D6ED06B2-0BE2-4A1E-AD07-545580B99AFD}"/>
              </a:ext>
            </a:extLst>
          </p:cNvPr>
          <p:cNvSpPr txBox="1">
            <a:spLocks/>
          </p:cNvSpPr>
          <p:nvPr/>
        </p:nvSpPr>
        <p:spPr>
          <a:xfrm>
            <a:off x="2045074" y="2878279"/>
            <a:ext cx="7886700" cy="118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aa-ET" sz="24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BA3D346-68DA-4A3F-9D3A-1711A95E65E2}"/>
              </a:ext>
            </a:extLst>
          </p:cNvPr>
          <p:cNvSpPr txBox="1">
            <a:spLocks/>
          </p:cNvSpPr>
          <p:nvPr/>
        </p:nvSpPr>
        <p:spPr>
          <a:xfrm>
            <a:off x="2045074" y="2485158"/>
            <a:ext cx="6145374" cy="3825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uk-UA" sz="2400" dirty="0"/>
              <a:t>Я можу приділяти пильну увагу детальному розгляду відомостей і ідей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Я можу резюмувати і пояснювати інформацію, з якою ознайомився</a:t>
            </a:r>
            <a:r>
              <a:rPr lang="en-GB" sz="2400" dirty="0"/>
              <a:t>/-</a:t>
            </a:r>
            <a:r>
              <a:rPr lang="uk-UA" sz="2400" dirty="0" err="1"/>
              <a:t>лася</a:t>
            </a:r>
            <a:endParaRPr lang="uk-UA" sz="2400" dirty="0"/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Мені легко зрозуміти точку зору інших людей і причини, через які вони переконані в своїй правоті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Я можу ясно викласти свою власну точку зору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Я готовий</a:t>
            </a:r>
            <a:r>
              <a:rPr lang="en-GB" sz="2400" dirty="0"/>
              <a:t>/</a:t>
            </a:r>
            <a:r>
              <a:rPr lang="uk-UA" sz="2400" dirty="0"/>
              <a:t>-ва змінити свою точку зору і переконання, якщо дізнаюсь щось нове</a:t>
            </a:r>
            <a:r>
              <a:rPr lang="ru-RU" sz="2400" dirty="0"/>
              <a:t>.</a:t>
            </a:r>
            <a:endParaRPr lang="aa-ET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BD0397-C3FA-480E-A00B-5A3562C53468}"/>
              </a:ext>
            </a:extLst>
          </p:cNvPr>
          <p:cNvSpPr txBox="1"/>
          <p:nvPr/>
        </p:nvSpPr>
        <p:spPr>
          <a:xfrm>
            <a:off x="8190448" y="2615500"/>
            <a:ext cx="156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________ /10</a:t>
            </a:r>
            <a:endParaRPr lang="aa-E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68E197-9B0A-41F7-8E91-EC7D367F983E}"/>
              </a:ext>
            </a:extLst>
          </p:cNvPr>
          <p:cNvSpPr txBox="1"/>
          <p:nvPr/>
        </p:nvSpPr>
        <p:spPr>
          <a:xfrm>
            <a:off x="8190448" y="3361838"/>
            <a:ext cx="156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________ /10</a:t>
            </a:r>
            <a:endParaRPr lang="aa-E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DEC9BC-EE0F-4D82-9706-C5177CB7B194}"/>
              </a:ext>
            </a:extLst>
          </p:cNvPr>
          <p:cNvSpPr txBox="1"/>
          <p:nvPr/>
        </p:nvSpPr>
        <p:spPr>
          <a:xfrm>
            <a:off x="8190448" y="4291191"/>
            <a:ext cx="156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________ /10</a:t>
            </a:r>
            <a:endParaRPr lang="aa-E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6503EE-78B0-47EF-B444-8DBA525F7E97}"/>
              </a:ext>
            </a:extLst>
          </p:cNvPr>
          <p:cNvSpPr txBox="1"/>
          <p:nvPr/>
        </p:nvSpPr>
        <p:spPr>
          <a:xfrm>
            <a:off x="8190448" y="5003765"/>
            <a:ext cx="156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________ /10</a:t>
            </a:r>
            <a:endParaRPr lang="aa-E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9E34C5-897F-4E64-90E5-0508BFFB47C6}"/>
              </a:ext>
            </a:extLst>
          </p:cNvPr>
          <p:cNvSpPr txBox="1"/>
          <p:nvPr/>
        </p:nvSpPr>
        <p:spPr>
          <a:xfrm>
            <a:off x="8190448" y="5652829"/>
            <a:ext cx="156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________ /10</a:t>
            </a:r>
            <a:endParaRPr lang="aa-ET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7A1A27B-5E7B-470B-B810-7A30174F3548}"/>
              </a:ext>
            </a:extLst>
          </p:cNvPr>
          <p:cNvCxnSpPr/>
          <p:nvPr/>
        </p:nvCxnSpPr>
        <p:spPr>
          <a:xfrm flipV="1">
            <a:off x="5547103" y="6219805"/>
            <a:ext cx="4027326" cy="3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69C718-5975-4B63-AC64-A4C10E53DBDE}"/>
              </a:ext>
            </a:extLst>
          </p:cNvPr>
          <p:cNvSpPr txBox="1"/>
          <p:nvPr/>
        </p:nvSpPr>
        <p:spPr>
          <a:xfrm>
            <a:off x="8371696" y="6216025"/>
            <a:ext cx="156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ВСЬОГО /50</a:t>
            </a:r>
            <a:endParaRPr lang="aa-E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72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CC6633D-40DC-4799-94D5-F56EE5208608}"/>
              </a:ext>
            </a:extLst>
          </p:cNvPr>
          <p:cNvSpPr/>
          <p:nvPr/>
        </p:nvSpPr>
        <p:spPr>
          <a:xfrm>
            <a:off x="977153" y="3220653"/>
            <a:ext cx="9637059" cy="1369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7CF3195-E2CC-47E8-A1F6-04EBA3BBAF4B}"/>
              </a:ext>
            </a:extLst>
          </p:cNvPr>
          <p:cNvSpPr/>
          <p:nvPr/>
        </p:nvSpPr>
        <p:spPr>
          <a:xfrm>
            <a:off x="977153" y="1976244"/>
            <a:ext cx="9637059" cy="1000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FB815-ABD5-43AA-BD32-F00364C3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835" y="827703"/>
            <a:ext cx="6306671" cy="1130389"/>
          </a:xfrm>
        </p:spPr>
        <p:txBody>
          <a:bodyPr/>
          <a:lstStyle/>
          <a:p>
            <a:r>
              <a:rPr lang="ru-RU" dirty="0" err="1"/>
              <a:t>Результати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79576C-445A-4E8A-B1D2-807A91D61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647" y="1976244"/>
            <a:ext cx="7794812" cy="27302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Більше 40 балів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uk-UA" dirty="0"/>
              <a:t>Ви або дуже впевнені в собі, або майстер критичного мислення (можливо, те й інше).</a:t>
            </a:r>
            <a:endParaRPr lang="ru-RU" dirty="0"/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Менше 20 балів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uk-UA" dirty="0"/>
              <a:t>не засмучуйтеся. Сьогодні Вам не вистачає впевненості, але практика і цілеспрямованість змінять ситуацію на краще.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69671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A0240D4A-175B-4319-85CC-5562EC891F51}"/>
              </a:ext>
            </a:extLst>
          </p:cNvPr>
          <p:cNvSpPr/>
          <p:nvPr/>
        </p:nvSpPr>
        <p:spPr>
          <a:xfrm>
            <a:off x="7830672" y="1482993"/>
            <a:ext cx="3675530" cy="194907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131F32E8-1B35-481D-96D5-D29BB49FC182}"/>
              </a:ext>
            </a:extLst>
          </p:cNvPr>
          <p:cNvSpPr/>
          <p:nvPr/>
        </p:nvSpPr>
        <p:spPr>
          <a:xfrm>
            <a:off x="3922164" y="1277610"/>
            <a:ext cx="4137107" cy="23068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872B82-3E97-41B6-9594-EE509295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030" y="345819"/>
            <a:ext cx="4481939" cy="1130389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КМ і три типи омани</a:t>
            </a:r>
            <a:r>
              <a:rPr lang="aa-ET" dirty="0"/>
              <a:t/>
            </a:r>
            <a:br>
              <a:rPr lang="aa-ET" dirty="0"/>
            </a:br>
            <a:endParaRPr lang="aa-ET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9FB3D056-E30B-4195-97D6-352E5CDFC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854638"/>
              </p:ext>
            </p:extLst>
          </p:nvPr>
        </p:nvGraphicFramePr>
        <p:xfrm>
          <a:off x="98425" y="98425"/>
          <a:ext cx="19478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ackager Shell Object" showAsIcon="1" r:id="rId3" imgW="1947960" imgH="439560" progId="Package">
                  <p:embed/>
                </p:oleObj>
              </mc:Choice>
              <mc:Fallback>
                <p:oleObj name="Packager Shell Object" showAsIcon="1" r:id="rId3" imgW="194796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9478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767BDC-59DF-4914-A3D8-E753C63527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7962" y="3831373"/>
            <a:ext cx="6915150" cy="2570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E58859-B092-4A94-A95E-0806FEC96C3A}"/>
              </a:ext>
            </a:extLst>
          </p:cNvPr>
          <p:cNvSpPr txBox="1"/>
          <p:nvPr/>
        </p:nvSpPr>
        <p:spPr>
          <a:xfrm>
            <a:off x="3483348" y="4652321"/>
            <a:ext cx="1649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ОМАНА</a:t>
            </a:r>
            <a:endParaRPr lang="aa-ET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AA3841-AFF4-4F9B-B828-9C7F5F20FEEC}"/>
              </a:ext>
            </a:extLst>
          </p:cNvPr>
          <p:cNvSpPr txBox="1"/>
          <p:nvPr/>
        </p:nvSpPr>
        <p:spPr>
          <a:xfrm>
            <a:off x="7641084" y="4708819"/>
            <a:ext cx="1649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ПРАВДА</a:t>
            </a:r>
            <a:endParaRPr lang="aa-ET" sz="2800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097BFA80-178F-43B9-8B12-850D791ECA80}"/>
              </a:ext>
            </a:extLst>
          </p:cNvPr>
          <p:cNvSpPr/>
          <p:nvPr/>
        </p:nvSpPr>
        <p:spPr>
          <a:xfrm>
            <a:off x="703729" y="1528604"/>
            <a:ext cx="3675530" cy="194907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E02B59-FD80-4984-9770-F815DE07EE80}"/>
              </a:ext>
            </a:extLst>
          </p:cNvPr>
          <p:cNvSpPr txBox="1"/>
          <p:nvPr/>
        </p:nvSpPr>
        <p:spPr>
          <a:xfrm>
            <a:off x="1081321" y="2231849"/>
            <a:ext cx="2689412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uk-UA" sz="2800" dirty="0"/>
              <a:t>Омана на вході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7A60B2-AC4F-45EB-A6F8-66890C3FC1F0}"/>
              </a:ext>
            </a:extLst>
          </p:cNvPr>
          <p:cNvSpPr txBox="1"/>
          <p:nvPr/>
        </p:nvSpPr>
        <p:spPr>
          <a:xfrm>
            <a:off x="8130988" y="2187850"/>
            <a:ext cx="3585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Омана на </a:t>
            </a:r>
            <a:r>
              <a:rPr lang="ru-RU" sz="2800" dirty="0" err="1"/>
              <a:t>виході</a:t>
            </a:r>
            <a:endParaRPr lang="aa-ET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0204E8-E2DE-4E8C-9256-7E2C4E6D4629}"/>
              </a:ext>
            </a:extLst>
          </p:cNvPr>
          <p:cNvSpPr txBox="1"/>
          <p:nvPr/>
        </p:nvSpPr>
        <p:spPr>
          <a:xfrm>
            <a:off x="4643717" y="2231850"/>
            <a:ext cx="3415553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uk-UA" sz="2800" dirty="0"/>
              <a:t>Омана в процесі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8632BF4-8FFD-4EC1-B97E-60CB3B6C7BA2}"/>
              </a:ext>
            </a:extLst>
          </p:cNvPr>
          <p:cNvSpPr txBox="1"/>
          <p:nvPr/>
        </p:nvSpPr>
        <p:spPr>
          <a:xfrm>
            <a:off x="4671098" y="4538996"/>
            <a:ext cx="425617" cy="65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pl-PL" sz="3600" dirty="0">
                <a:latin typeface="Arial Narrow" panose="020B0606020202030204" pitchFamily="34" charset="0"/>
              </a:rPr>
              <a:t>?</a:t>
            </a:r>
            <a:endParaRPr lang="uk-UA" sz="3600" dirty="0"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86F2DA1-B054-4227-9CCB-472F657F682E}"/>
              </a:ext>
            </a:extLst>
          </p:cNvPr>
          <p:cNvSpPr txBox="1"/>
          <p:nvPr/>
        </p:nvSpPr>
        <p:spPr>
          <a:xfrm>
            <a:off x="8864973" y="4587784"/>
            <a:ext cx="425617" cy="65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pl-PL" sz="3600" dirty="0">
                <a:latin typeface="Arial Narrow" panose="020B0606020202030204" pitchFamily="34" charset="0"/>
              </a:rPr>
              <a:t>?</a:t>
            </a:r>
            <a:endParaRPr lang="uk-UA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22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9A789-8FAC-4197-B19C-E969E54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899" y="1170737"/>
            <a:ext cx="3389766" cy="1130389"/>
          </a:xfrm>
        </p:spPr>
        <p:txBody>
          <a:bodyPr/>
          <a:lstStyle/>
          <a:p>
            <a:r>
              <a:rPr lang="uk-UA" dirty="0"/>
              <a:t>Дякую за увагу!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749F03-47B2-4336-9AF8-937BF100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5125"/>
            <a:ext cx="10515600" cy="74187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У наступному модулі  - </a:t>
            </a:r>
            <a:r>
              <a:rPr lang="uk-UA" sz="2400" dirty="0"/>
              <a:t> Омана на вході</a:t>
            </a:r>
            <a:r>
              <a:rPr lang="uk-UA" dirty="0"/>
              <a:t>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9023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985267-3199-4733-8723-324A6E85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878" y="1984607"/>
            <a:ext cx="9432073" cy="207640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dirty="0" err="1"/>
              <a:t>Шукаючи</a:t>
            </a:r>
            <a:r>
              <a:rPr lang="ru-RU" sz="2800" dirty="0"/>
              <a:t> </a:t>
            </a:r>
            <a:r>
              <a:rPr lang="ru-RU" sz="2800" dirty="0" err="1"/>
              <a:t>інформацію</a:t>
            </a:r>
            <a:r>
              <a:rPr lang="ru-RU" sz="2800" dirty="0"/>
              <a:t>, </a:t>
            </a:r>
            <a:r>
              <a:rPr lang="ru-RU" sz="2800" dirty="0" err="1"/>
              <a:t>звичайні</a:t>
            </a:r>
            <a:r>
              <a:rPr lang="ru-RU" sz="2800" dirty="0"/>
              <a:t> люди </a:t>
            </a:r>
            <a:r>
              <a:rPr lang="ru-RU" sz="2800" dirty="0" err="1"/>
              <a:t>обмежують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пошук</a:t>
            </a:r>
            <a:r>
              <a:rPr lang="ru-RU" sz="2800" dirty="0"/>
              <a:t> першими </a:t>
            </a:r>
            <a:r>
              <a:rPr lang="ru-RU" sz="2800" dirty="0" err="1"/>
              <a:t>двома</a:t>
            </a:r>
            <a:r>
              <a:rPr lang="ru-RU" sz="2800" dirty="0"/>
              <a:t> </a:t>
            </a:r>
            <a:r>
              <a:rPr lang="ru-RU" sz="2800" dirty="0" err="1"/>
              <a:t>сторінками</a:t>
            </a:r>
            <a:r>
              <a:rPr lang="ru-RU" sz="2800" dirty="0"/>
              <a:t> </a:t>
            </a:r>
            <a:r>
              <a:rPr lang="ru-RU" sz="2800" dirty="0" err="1"/>
              <a:t>пошуковика</a:t>
            </a:r>
            <a:r>
              <a:rPr lang="ru-RU" sz="2800" dirty="0"/>
              <a:t> Гугл</a:t>
            </a:r>
          </a:p>
          <a:p>
            <a:pPr>
              <a:spcAft>
                <a:spcPts val="1800"/>
              </a:spcAft>
            </a:pPr>
            <a:r>
              <a:rPr lang="uk-UA" sz="2800" dirty="0"/>
              <a:t>Інженери, зазвичай, при пошуку інформації переглядають не менше 10 сторінок Гугл</a:t>
            </a:r>
            <a:endParaRPr lang="aa-ET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A3C1DA-5F20-4F63-AED5-62B7192C4601}"/>
              </a:ext>
            </a:extLst>
          </p:cNvPr>
          <p:cNvSpPr txBox="1"/>
          <p:nvPr/>
        </p:nvSpPr>
        <p:spPr>
          <a:xfrm>
            <a:off x="4598020" y="257555"/>
            <a:ext cx="468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>
                <a:solidFill>
                  <a:schemeClr val="accent5">
                    <a:lumMod val="50000"/>
                  </a:schemeClr>
                </a:solidFill>
              </a:rPr>
              <a:t>Ту </a:t>
            </a:r>
            <a:r>
              <a:rPr lang="ru-RU" sz="5400" i="1" dirty="0" err="1">
                <a:solidFill>
                  <a:schemeClr val="accent5">
                    <a:lumMod val="50000"/>
                  </a:schemeClr>
                </a:solidFill>
              </a:rPr>
              <a:t>Гугль</a:t>
            </a:r>
            <a:r>
              <a:rPr lang="ru-RU" sz="5400" i="1" dirty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aa-ET" sz="5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25EFC40-D595-4C1B-AC1C-71B0DDB59559}"/>
              </a:ext>
            </a:extLst>
          </p:cNvPr>
          <p:cNvSpPr txBox="1">
            <a:spLocks/>
          </p:cNvSpPr>
          <p:nvPr/>
        </p:nvSpPr>
        <p:spPr>
          <a:xfrm>
            <a:off x="1551878" y="4279945"/>
            <a:ext cx="9432073" cy="2076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uk-UA" sz="2800" dirty="0"/>
              <a:t>В чому причина?</a:t>
            </a:r>
          </a:p>
          <a:p>
            <a:pPr>
              <a:spcAft>
                <a:spcPts val="1800"/>
              </a:spcAft>
            </a:pPr>
            <a:r>
              <a:rPr lang="uk-UA" sz="2800" dirty="0"/>
              <a:t>В інженерів більш точні критерії й мета пошуку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415247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66DC3A-08F2-4531-9497-74F529C5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388" y="2190560"/>
            <a:ext cx="5714585" cy="274002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Критичне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мислення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починається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правильних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питань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aa-E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CB7AC39-DC97-474B-A260-51DC69A29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83"/>
            <a:ext cx="6683612" cy="44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0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1AFFF5-A55F-470F-8287-0566AF56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404" y="334867"/>
            <a:ext cx="8152985" cy="1130389"/>
          </a:xfrm>
        </p:spPr>
        <p:txBody>
          <a:bodyPr/>
          <a:lstStyle/>
          <a:p>
            <a:pPr algn="ctr"/>
            <a:r>
              <a:rPr lang="uk-UA" dirty="0"/>
              <a:t>4 обов'язкових питання для критичного сприйняття: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BB2B1B-9CDD-4FD8-B0AF-BE0F1CB83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133" y="1779494"/>
            <a:ext cx="6936949" cy="45944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uk-UA" sz="2600" dirty="0"/>
              <a:t>Чому я маю довіряти цьому твердженню?</a:t>
            </a:r>
            <a:r>
              <a:rPr lang="ru-RU" sz="2600" dirty="0"/>
              <a:t> 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uk-UA" sz="2600" dirty="0"/>
              <a:t>Чому людина, яка стверджує це, довіряє цій інформації – може вона хоче схилити до цієї точки зору мене</a:t>
            </a:r>
            <a:r>
              <a:rPr lang="ru-RU" sz="2600" dirty="0"/>
              <a:t>?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uk-UA" sz="2600" dirty="0"/>
              <a:t>Що ще відомо з цього приводу з інших джерел?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uk-UA" sz="2600" dirty="0"/>
              <a:t>Чи достатньо я знаю, щоб впевнено відповісти на попередні питання?</a:t>
            </a:r>
            <a:r>
              <a:rPr lang="uk-UA" dirty="0"/>
              <a:t/>
            </a:r>
            <a:br>
              <a:rPr lang="uk-UA" dirty="0"/>
            </a:br>
            <a:endParaRPr lang="aa-ET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16C731A-0341-4A9D-8D3C-B209052E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r="16357"/>
          <a:stretch/>
        </p:blipFill>
        <p:spPr>
          <a:xfrm>
            <a:off x="8059271" y="1779494"/>
            <a:ext cx="4132729" cy="42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364891-C32D-4C7A-971A-AD9C646E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 отримали лист, з адреси свого друга ...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B9A984-63F8-4CC6-A23B-D1D41F680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7" y="1155037"/>
            <a:ext cx="9641541" cy="520131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1800" dirty="0"/>
              <a:t>Вітання!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1800" dirty="0"/>
              <a:t>Це я твій приятель, </a:t>
            </a:r>
            <a:r>
              <a:rPr lang="uk-UA" sz="1800" dirty="0" err="1"/>
              <a:t>Михаіло</a:t>
            </a:r>
            <a:r>
              <a:rPr lang="uk-UA" sz="1800" dirty="0"/>
              <a:t>. Я пишу ці рядки зі сльозами на очах, Моя сім'я, ми приїхали сюди, до Маніли, на Філіппіни, в коротку відпустку, на жаль нас пограбували в парку в готелі де ми зупинилися, вся готівка, гаманець, кредитна карта і телефони - забрали все . Ще пощастило, що у нас залишився паспорт в номері готелю... Ми були тут в консульстві, і в поліції теж, але вони такими речами не займаються, взагалі ... Наш літак відлітає всього через пару годин, але у нас проблеми оплатити свої рахунки в готелі.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1800" dirty="0"/>
              <a:t>Ми дуже шкодуємо, якщо доставляємо вам занепокоєння, але у нас є зовсім мало людей, до кого звернутися. Ми будемо справді дуже вдячні, якщо ви зможете дати нам швидку позику ($ 2450). Це дозволить нам, нещасним, розібратися зі своїми рахунками і повернутися додому. Ми будемо вдячні за будь-яку посильну допомогу через </a:t>
            </a:r>
            <a:r>
              <a:rPr lang="uk-UA" sz="1800" dirty="0" err="1"/>
              <a:t>western</a:t>
            </a:r>
            <a:r>
              <a:rPr lang="uk-UA" sz="1800" dirty="0"/>
              <a:t> </a:t>
            </a:r>
            <a:r>
              <a:rPr lang="uk-UA" sz="1800" dirty="0" err="1"/>
              <a:t>union</a:t>
            </a:r>
            <a:r>
              <a:rPr lang="uk-UA" sz="1800" dirty="0"/>
              <a:t>. Ми обіцяємо все погасити в повному обсязі, як тільки повернемося. Прошу повідомити, якщо можете чимось нам допомогти. Будь ласка, відгукніться якомога швидше. Спасибі, дуже дякую!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1800" dirty="0"/>
              <a:t>Спасибі, </a:t>
            </a:r>
            <a:r>
              <a:rPr lang="uk-UA" sz="1800" dirty="0" err="1"/>
              <a:t>Михаіло</a:t>
            </a:r>
            <a:endParaRPr lang="aa-ET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690913-5679-4E43-80E4-164CFBEFD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22" t="13993" r="14857" b="17274"/>
          <a:stretch/>
        </p:blipFill>
        <p:spPr>
          <a:xfrm>
            <a:off x="10192871" y="4563035"/>
            <a:ext cx="1898277" cy="14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9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B22A62-F718-48DE-AF14-321614AA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0" y="99132"/>
            <a:ext cx="7886700" cy="1325563"/>
          </a:xfrm>
        </p:spPr>
        <p:txBody>
          <a:bodyPr/>
          <a:lstStyle/>
          <a:p>
            <a:r>
              <a:rPr lang="uk-UA" dirty="0"/>
              <a:t>Необхідно аналізувати і оцінювати: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405A13-D9F4-4833-81DE-712E486ED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274" y="1262676"/>
            <a:ext cx="7886700" cy="51929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Проблему або питання в предметі обговорення.</a:t>
            </a:r>
            <a:endParaRPr lang="aa-ET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/>
              <a:t>Мету </a:t>
            </a:r>
            <a:r>
              <a:rPr lang="ru-RU" dirty="0" err="1" smtClean="0"/>
              <a:t>мислення</a:t>
            </a:r>
            <a:r>
              <a:rPr lang="ru-RU" dirty="0" smtClean="0"/>
              <a:t>.</a:t>
            </a:r>
            <a:endParaRPr lang="aa-ET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Структуру посилань, залучені точки зору.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Зроблені припущення.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Центральні концепції і залучені ідеї.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Принципи або теорії, що </a:t>
            </a:r>
            <a:r>
              <a:rPr lang="uk-UA" dirty="0" smtClean="0"/>
              <a:t>використовуються.</a:t>
            </a:r>
            <a:endParaRPr lang="uk-UA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Факти, дані, або їх відсутність.</a:t>
            </a:r>
            <a:endParaRPr lang="aa-ET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 err="1"/>
              <a:t>Інтерпретації</a:t>
            </a:r>
            <a:r>
              <a:rPr lang="ru-RU" dirty="0"/>
              <a:t> та </a:t>
            </a:r>
            <a:r>
              <a:rPr lang="ru-RU" dirty="0" err="1"/>
              <a:t>аналітичні</a:t>
            </a:r>
            <a:r>
              <a:rPr lang="ru-RU" dirty="0"/>
              <a:t> рамки.</a:t>
            </a:r>
            <a:endParaRPr lang="aa-ET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Висновки, міркування і лінії сформульованої думки.</a:t>
            </a:r>
            <a:endParaRPr lang="aa-ET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dirty="0"/>
              <a:t>Значення й наслідки, що випливають із </a:t>
            </a:r>
            <a:r>
              <a:rPr lang="uk-UA" dirty="0" smtClean="0"/>
              <a:t>цього.</a:t>
            </a:r>
            <a:endParaRPr lang="aa-ET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aa-E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AC9F21-6E4D-4105-BA54-719FEED71588}"/>
              </a:ext>
            </a:extLst>
          </p:cNvPr>
          <p:cNvSpPr txBox="1"/>
          <p:nvPr/>
        </p:nvSpPr>
        <p:spPr>
          <a:xfrm>
            <a:off x="8643097" y="142469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5157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6A86A-275F-4EE2-BC55-E3B98911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296" y="3109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Критерії якості інформації, що аналізується, обов'язкові для критичного сприйняття</a:t>
            </a:r>
            <a:endParaRPr lang="aa-E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D52DFB-1F75-4D84-8BF7-AD6E987B2C3F}"/>
              </a:ext>
            </a:extLst>
          </p:cNvPr>
          <p:cNvSpPr txBox="1"/>
          <p:nvPr/>
        </p:nvSpPr>
        <p:spPr>
          <a:xfrm>
            <a:off x="3548869" y="1843469"/>
            <a:ext cx="209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ЯСНІСТЬ</a:t>
            </a:r>
            <a:endParaRPr lang="aa-ET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F8676B-CFE2-4C17-84CF-47435ED4BA3F}"/>
              </a:ext>
            </a:extLst>
          </p:cNvPr>
          <p:cNvSpPr txBox="1"/>
          <p:nvPr/>
        </p:nvSpPr>
        <p:spPr>
          <a:xfrm>
            <a:off x="6828496" y="1843469"/>
            <a:ext cx="449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ДОСТОВІРНІСТЬ</a:t>
            </a:r>
            <a:endParaRPr lang="aa-ET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14DDF7-0640-41CF-8F17-9044CBA292BE}"/>
              </a:ext>
            </a:extLst>
          </p:cNvPr>
          <p:cNvSpPr txBox="1"/>
          <p:nvPr/>
        </p:nvSpPr>
        <p:spPr>
          <a:xfrm>
            <a:off x="1719955" y="2887751"/>
            <a:ext cx="294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/>
              <a:t>ТОЧНІСТЬ</a:t>
            </a:r>
            <a:endParaRPr lang="aa-ET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33CF67-67F6-42B0-81FC-6DFE068201A2}"/>
              </a:ext>
            </a:extLst>
          </p:cNvPr>
          <p:cNvSpPr txBox="1"/>
          <p:nvPr/>
        </p:nvSpPr>
        <p:spPr>
          <a:xfrm>
            <a:off x="2688155" y="4876266"/>
            <a:ext cx="449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РЕЛЕВАНТНІСТЬ</a:t>
            </a:r>
            <a:endParaRPr lang="aa-ET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5BB78E-72DE-4D94-95EF-664D4002FB71}"/>
              </a:ext>
            </a:extLst>
          </p:cNvPr>
          <p:cNvSpPr txBox="1"/>
          <p:nvPr/>
        </p:nvSpPr>
        <p:spPr>
          <a:xfrm>
            <a:off x="2723571" y="3932033"/>
            <a:ext cx="2503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ГЛИБИНА</a:t>
            </a:r>
            <a:endParaRPr lang="aa-ET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4CD09E-0CB1-4068-BE5A-99EF697FBDC8}"/>
              </a:ext>
            </a:extLst>
          </p:cNvPr>
          <p:cNvSpPr txBox="1"/>
          <p:nvPr/>
        </p:nvSpPr>
        <p:spPr>
          <a:xfrm>
            <a:off x="7443985" y="3996512"/>
            <a:ext cx="270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ШИРИНА</a:t>
            </a:r>
            <a:endParaRPr lang="aa-ET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B39D3F-F5F9-4131-B7AD-B7721BF4981E}"/>
              </a:ext>
            </a:extLst>
          </p:cNvPr>
          <p:cNvSpPr txBox="1"/>
          <p:nvPr/>
        </p:nvSpPr>
        <p:spPr>
          <a:xfrm>
            <a:off x="6977551" y="4864662"/>
            <a:ext cx="229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ЛОГІКА</a:t>
            </a:r>
            <a:endParaRPr lang="aa-ET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63479A2-3D69-4D9E-80A1-B3330088B2E6}"/>
              </a:ext>
            </a:extLst>
          </p:cNvPr>
          <p:cNvSpPr txBox="1"/>
          <p:nvPr/>
        </p:nvSpPr>
        <p:spPr>
          <a:xfrm>
            <a:off x="8126081" y="2963834"/>
            <a:ext cx="356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ЧЕСНІСТЬ</a:t>
            </a:r>
            <a:endParaRPr lang="aa-ET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326E76-AF61-4F62-866E-3A0274EA8899}"/>
              </a:ext>
            </a:extLst>
          </p:cNvPr>
          <p:cNvSpPr txBox="1"/>
          <p:nvPr/>
        </p:nvSpPr>
        <p:spPr>
          <a:xfrm>
            <a:off x="6018379" y="2722259"/>
            <a:ext cx="1620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FF0000"/>
                </a:solidFill>
              </a:rPr>
              <a:t>?</a:t>
            </a:r>
            <a:endParaRPr lang="aa-ET" sz="9600" dirty="0">
              <a:solidFill>
                <a:srgbClr val="FF0000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5DDD7E17-0517-4D5B-98C1-58C0AC612186}"/>
              </a:ext>
            </a:extLst>
          </p:cNvPr>
          <p:cNvSpPr txBox="1">
            <a:spLocks/>
          </p:cNvSpPr>
          <p:nvPr/>
        </p:nvSpPr>
        <p:spPr>
          <a:xfrm>
            <a:off x="1458760" y="5651083"/>
            <a:ext cx="9274480" cy="1034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Це також є напрямками аналізу інформації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68400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9DE66-C53E-4F09-8523-5027E4C9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576" y="263149"/>
            <a:ext cx="5912224" cy="1130389"/>
          </a:xfrm>
        </p:spPr>
        <p:txBody>
          <a:bodyPr/>
          <a:lstStyle/>
          <a:p>
            <a:r>
              <a:rPr lang="uk-UA" dirty="0"/>
              <a:t>Які питання нам потрібні?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17AE22-4EC4-4182-9B2B-4CAA414A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765" y="1472543"/>
            <a:ext cx="5818803" cy="17816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uk-UA" dirty="0"/>
              <a:t>Про що, власне, мова?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Чи не могли б Ви навести приклад?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uk-UA" dirty="0"/>
              <a:t>Що Ви маєте на увазі?</a:t>
            </a:r>
            <a:endParaRPr lang="aa-E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D2108D-AEB3-4DDE-A6AF-EE803A24E335}"/>
              </a:ext>
            </a:extLst>
          </p:cNvPr>
          <p:cNvSpPr txBox="1"/>
          <p:nvPr/>
        </p:nvSpPr>
        <p:spPr>
          <a:xfrm>
            <a:off x="973335" y="1472542"/>
            <a:ext cx="222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ЯСНІСТЬ</a:t>
            </a:r>
            <a:endParaRPr lang="aa-ET" sz="4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CA3E463-FD39-4C48-8964-4613E02FD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 b="22734"/>
          <a:stretch/>
        </p:blipFill>
        <p:spPr>
          <a:xfrm>
            <a:off x="0" y="3333194"/>
            <a:ext cx="12192000" cy="26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1176</Words>
  <Application>Microsoft Office PowerPoint</Application>
  <PresentationFormat>Широкоэкранный</PresentationFormat>
  <Paragraphs>176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Тема Office</vt:lpstr>
      <vt:lpstr>Packager Shell Object</vt:lpstr>
      <vt:lpstr>Критичне мислення:</vt:lpstr>
      <vt:lpstr>План на сьогодні:</vt:lpstr>
      <vt:lpstr>Презентация PowerPoint</vt:lpstr>
      <vt:lpstr>Критичне мислення починається з правильних питань!</vt:lpstr>
      <vt:lpstr>4 обов'язкових питання для критичного сприйняття:</vt:lpstr>
      <vt:lpstr>Ви отримали лист, з адреси свого друга ...</vt:lpstr>
      <vt:lpstr>Необхідно аналізувати і оцінювати:</vt:lpstr>
      <vt:lpstr> Критерії якості інформації, що аналізується, обов'язкові для критичного сприйняття</vt:lpstr>
      <vt:lpstr>Які питання нам потрібні?</vt:lpstr>
      <vt:lpstr>Які питання нам потрібні?</vt:lpstr>
      <vt:lpstr>Перевіряємо:</vt:lpstr>
      <vt:lpstr>Презентация PowerPoint</vt:lpstr>
      <vt:lpstr>Які питання нам потрібні?</vt:lpstr>
      <vt:lpstr>Які питання нам потрібні?</vt:lpstr>
      <vt:lpstr>Які питання нам потрібні?</vt:lpstr>
      <vt:lpstr>Які питання нам потрібні?</vt:lpstr>
      <vt:lpstr>Які питання нам потрібні?</vt:lpstr>
      <vt:lpstr>Які питання нам потрібні?</vt:lpstr>
      <vt:lpstr>Відкидати чуже судження просто тому, що воно нам не подобається, - не означає ставитися до нього критично. Це означає просто не зрозуміти його суті.</vt:lpstr>
      <vt:lpstr>Всі ідеї і думки можна досліджувати як мінімум за чотирма напрямами:</vt:lpstr>
      <vt:lpstr>Презентация PowerPoint</vt:lpstr>
      <vt:lpstr>Не забувайте про увагу:</vt:lpstr>
      <vt:lpstr>Характеристики ефективного КМ </vt:lpstr>
      <vt:lpstr>Оцініть свою здатність мислити критично </vt:lpstr>
      <vt:lpstr>Результати</vt:lpstr>
      <vt:lpstr>КМ і три типи омани 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Критичне мислення</dc:title>
  <dc:creator>Mihail Krikunov</dc:creator>
  <cp:lastModifiedBy>Учетная запись Майкрософт</cp:lastModifiedBy>
  <cp:revision>52</cp:revision>
  <dcterms:created xsi:type="dcterms:W3CDTF">2020-07-17T12:41:17Z</dcterms:created>
  <dcterms:modified xsi:type="dcterms:W3CDTF">2020-08-31T20:22:47Z</dcterms:modified>
</cp:coreProperties>
</file>