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780" r:id="rId3"/>
    <p:sldId id="822" r:id="rId4"/>
    <p:sldId id="821" r:id="rId5"/>
    <p:sldId id="300" r:id="rId6"/>
    <p:sldId id="813" r:id="rId7"/>
    <p:sldId id="784" r:id="rId8"/>
    <p:sldId id="499" r:id="rId9"/>
    <p:sldId id="500" r:id="rId10"/>
    <p:sldId id="830" r:id="rId11"/>
    <p:sldId id="258" r:id="rId12"/>
    <p:sldId id="578" r:id="rId13"/>
    <p:sldId id="638" r:id="rId14"/>
    <p:sldId id="639" r:id="rId15"/>
    <p:sldId id="823" r:id="rId16"/>
    <p:sldId id="824" r:id="rId17"/>
    <p:sldId id="825" r:id="rId18"/>
    <p:sldId id="827" r:id="rId19"/>
    <p:sldId id="826" r:id="rId20"/>
    <p:sldId id="637" r:id="rId21"/>
    <p:sldId id="828" r:id="rId22"/>
    <p:sldId id="257" r:id="rId23"/>
    <p:sldId id="832" r:id="rId24"/>
    <p:sldId id="302" r:id="rId25"/>
    <p:sldId id="303" r:id="rId26"/>
    <p:sldId id="304" r:id="rId27"/>
    <p:sldId id="305" r:id="rId28"/>
    <p:sldId id="831" r:id="rId29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31/08/2020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D8E6E-7195-4866-8799-3F2CA5BADD66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217CEA-A7F5-4A09-92A1-7D26548CDC6C}" type="slidenum">
              <a:rPr lang="ru-RU" altLang="ru-RU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0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235" y="6423498"/>
            <a:ext cx="5054274" cy="251183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Критичне мислення - Михайло Крікунов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0548326" y="6441721"/>
            <a:ext cx="1039536" cy="251183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04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086D1-E4C8-4BEC-ACD2-E0F297A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E%D0%B1'%D1%94%D0%BA%D1%82_(%D1%84%D1%96%D0%BB%D0%BE%D1%81%D0%BE%D1%84%D1%96%D1%8F)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9FB36CB-00EE-464D-9DEF-48DFE1580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65" y="1029233"/>
            <a:ext cx="9144000" cy="1395413"/>
          </a:xfrm>
        </p:spPr>
        <p:txBody>
          <a:bodyPr/>
          <a:lstStyle/>
          <a:p>
            <a:r>
              <a:rPr lang="uk-UA">
                <a:latin typeface="+mn-lt"/>
              </a:rPr>
              <a:t>Критичне мислення:</a:t>
            </a:r>
            <a:endParaRPr lang="aa-ET" dirty="0">
              <a:latin typeface="+mn-lt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A9F95D68-BD5A-4A65-BE89-E33AE126D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інструменти</a:t>
            </a:r>
            <a:endParaRPr lang="aa-E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3394A447-5C7E-431C-8B72-F099D1C36F2C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</a:t>
            </a:r>
            <a:r>
              <a:rPr lang="uk-UA" dirty="0" err="1"/>
              <a:t>Крікунов</a:t>
            </a:r>
            <a:r>
              <a:rPr lang="uk-UA" dirty="0"/>
              <a:t>, </a:t>
            </a:r>
            <a:r>
              <a:rPr lang="en-US" dirty="0"/>
              <a:t>Ph.D.</a:t>
            </a:r>
            <a:endParaRPr lang="aa-ET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C40BCF57-F89D-4454-BC20-F4826B272163}"/>
              </a:ext>
            </a:extLst>
          </p:cNvPr>
          <p:cNvSpPr txBox="1">
            <a:spLocks/>
          </p:cNvSpPr>
          <p:nvPr/>
        </p:nvSpPr>
        <p:spPr>
          <a:xfrm>
            <a:off x="2341147" y="3494415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Модуль №1</a:t>
            </a:r>
            <a:endParaRPr lang="aa-ET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918E52-CD7B-4BBA-86CA-CD2EC7ABCBF0}"/>
              </a:ext>
            </a:extLst>
          </p:cNvPr>
          <p:cNvSpPr txBox="1"/>
          <p:nvPr/>
        </p:nvSpPr>
        <p:spPr>
          <a:xfrm>
            <a:off x="5151400" y="3304865"/>
            <a:ext cx="517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Що таке критичне мислення </a:t>
            </a:r>
            <a:r>
              <a:rPr lang="uk-UA" sz="4000" dirty="0"/>
              <a:t> </a:t>
            </a:r>
            <a:r>
              <a:rPr lang="uk-UA" sz="3200" dirty="0"/>
              <a:t>і навіщо воно потрібне</a:t>
            </a: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8A67E-4174-412D-919E-FA03E64D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28644"/>
            <a:ext cx="8152985" cy="1130389"/>
          </a:xfrm>
        </p:spPr>
        <p:txBody>
          <a:bodyPr/>
          <a:lstStyle/>
          <a:p>
            <a:r>
              <a:rPr lang="uk-UA" dirty="0"/>
              <a:t>КМ – як принцип та якість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686370-796A-40DC-8F8A-04518BD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06" y="2005012"/>
            <a:ext cx="9763664" cy="23513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sz="2800" dirty="0"/>
              <a:t>Критичне мислення - це здатність </a:t>
            </a:r>
            <a:r>
              <a:rPr lang="uk-UA" sz="2800" dirty="0">
                <a:solidFill>
                  <a:srgbClr val="FF0000"/>
                </a:solidFill>
              </a:rPr>
              <a:t>чітко </a:t>
            </a:r>
            <a:r>
              <a:rPr lang="uk-UA" sz="2800" dirty="0"/>
              <a:t>та </a:t>
            </a:r>
            <a:r>
              <a:rPr lang="uk-UA" sz="2800" dirty="0">
                <a:solidFill>
                  <a:srgbClr val="FF0000"/>
                </a:solidFill>
              </a:rPr>
              <a:t>раціонально</a:t>
            </a:r>
            <a:r>
              <a:rPr lang="uk-UA" sz="2800" dirty="0"/>
              <a:t> мислити, що робити, чи у що вірити. 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uk-UA" sz="2800" dirty="0"/>
              <a:t>Воно включає здатність займатися </a:t>
            </a:r>
            <a:r>
              <a:rPr lang="uk-UA" sz="2800" dirty="0">
                <a:solidFill>
                  <a:srgbClr val="FF0000"/>
                </a:solidFill>
              </a:rPr>
              <a:t>рефлексивним та самостійним мисленням</a:t>
            </a:r>
            <a:r>
              <a:rPr lang="uk-UA" sz="2800" dirty="0"/>
              <a:t>. ... розмірковувати над обґрунтуванням власних переконань та цінностей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208875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0989AE6-7024-405D-B560-7CD4E5019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1444" r="35941" b="2506"/>
          <a:stretch/>
        </p:blipFill>
        <p:spPr>
          <a:xfrm>
            <a:off x="8312775" y="8626"/>
            <a:ext cx="3879225" cy="684937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20B8717-91B2-43EC-BE5C-34D21E3EE174}"/>
              </a:ext>
            </a:extLst>
          </p:cNvPr>
          <p:cNvSpPr txBox="1">
            <a:spLocks/>
          </p:cNvSpPr>
          <p:nvPr/>
        </p:nvSpPr>
        <p:spPr>
          <a:xfrm>
            <a:off x="3630427" y="316817"/>
            <a:ext cx="4931146" cy="873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Що таке критичне мислення як процес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0DBD42D0-AC57-4532-B8E0-E39A7829239F}"/>
              </a:ext>
            </a:extLst>
          </p:cNvPr>
          <p:cNvSpPr txBox="1">
            <a:spLocks/>
          </p:cNvSpPr>
          <p:nvPr/>
        </p:nvSpPr>
        <p:spPr>
          <a:xfrm>
            <a:off x="3630427" y="5068225"/>
            <a:ext cx="4477153" cy="1132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err="1"/>
              <a:t>Підпис</a:t>
            </a:r>
            <a:r>
              <a:rPr lang="ru-RU" dirty="0"/>
              <a:t> на фото: «Сарана, </a:t>
            </a:r>
            <a:r>
              <a:rPr lang="uk-UA" dirty="0"/>
              <a:t>підстрелена близько м. </a:t>
            </a:r>
            <a:r>
              <a:rPr lang="uk-UA" dirty="0" err="1" smtClean="0"/>
              <a:t>Манден</a:t>
            </a:r>
            <a:r>
              <a:rPr lang="uk-UA" dirty="0"/>
              <a:t>, Північна </a:t>
            </a:r>
            <a:r>
              <a:rPr lang="uk-UA" dirty="0" err="1"/>
              <a:t>Дакота</a:t>
            </a:r>
            <a:r>
              <a:rPr lang="ru-RU" dirty="0"/>
              <a:t>. 1937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A6DFD2-0BF3-4DC7-9D09-6322DFA0A8AE}"/>
              </a:ext>
            </a:extLst>
          </p:cNvPr>
          <p:cNvSpPr txBox="1"/>
          <p:nvPr/>
        </p:nvSpPr>
        <p:spPr>
          <a:xfrm>
            <a:off x="1049914" y="2308121"/>
            <a:ext cx="68367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Критичне мислення </a:t>
            </a:r>
            <a:r>
              <a:rPr lang="uk-UA" sz="2800" dirty="0"/>
              <a:t>- це процес оцінки </a:t>
            </a:r>
            <a:r>
              <a:rPr lang="uk-UA" sz="2800" dirty="0">
                <a:solidFill>
                  <a:srgbClr val="FF0000"/>
                </a:solidFill>
              </a:rPr>
              <a:t>правдивості</a:t>
            </a:r>
            <a:r>
              <a:rPr lang="uk-UA" sz="2800" dirty="0"/>
              <a:t> і цінності інформації і суджень </a:t>
            </a:r>
            <a:r>
              <a:rPr lang="uk-UA" sz="2800" dirty="0">
                <a:solidFill>
                  <a:srgbClr val="FF0000"/>
                </a:solidFill>
              </a:rPr>
              <a:t>систематичним, цілеспрямованим </a:t>
            </a:r>
            <a:r>
              <a:rPr lang="uk-UA" sz="2800" dirty="0"/>
              <a:t>і </a:t>
            </a:r>
            <a:r>
              <a:rPr lang="uk-UA" sz="2800" dirty="0">
                <a:solidFill>
                  <a:srgbClr val="FF0000"/>
                </a:solidFill>
              </a:rPr>
              <a:t>ефективним</a:t>
            </a:r>
            <a:r>
              <a:rPr lang="uk-UA" sz="2800" dirty="0"/>
              <a:t> чином.</a:t>
            </a:r>
            <a:endParaRPr lang="aa-ET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053" y="120040"/>
            <a:ext cx="7886700" cy="1325563"/>
          </a:xfrm>
        </p:spPr>
        <p:txBody>
          <a:bodyPr/>
          <a:lstStyle/>
          <a:p>
            <a:pPr algn="ctr"/>
            <a:r>
              <a:rPr lang="ru-RU" dirty="0" err="1"/>
              <a:t>Процес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043549" y="2072814"/>
            <a:ext cx="2555204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Вивчення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питання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601879" y="2072814"/>
            <a:ext cx="2454611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Мета та </a:t>
            </a:r>
            <a:r>
              <a:rPr lang="ru-RU" sz="2400" dirty="0" err="1">
                <a:solidFill>
                  <a:schemeClr val="tx1"/>
                </a:solidFill>
              </a:rPr>
              <a:t>критерії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059616" y="2072814"/>
            <a:ext cx="2454611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Збір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492909" y="2087087"/>
            <a:ext cx="2389252" cy="1524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ВИСНОВКИ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757" y="3890240"/>
            <a:ext cx="2376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125" indent="-315125">
              <a:buFont typeface="Arial" panose="020B0604020202020204" pitchFamily="34" charset="0"/>
              <a:buChar char="•"/>
            </a:pPr>
            <a:r>
              <a:rPr lang="ru-RU" sz="2000" dirty="0" err="1"/>
              <a:t>Формулювання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7938" y="3861253"/>
            <a:ext cx="2121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125" indent="-315125">
              <a:buFont typeface="Arial" panose="020B0604020202020204" pitchFamily="34" charset="0"/>
              <a:buChar char="•"/>
            </a:pPr>
            <a:r>
              <a:rPr lang="ru-RU" sz="2000" dirty="0" err="1"/>
              <a:t>Попередній</a:t>
            </a:r>
            <a:r>
              <a:rPr lang="ru-RU" sz="2000" dirty="0"/>
              <a:t>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</a:p>
          <a:p>
            <a:pPr marL="315125" indent="-315125">
              <a:buFont typeface="Arial" panose="020B0604020202020204" pitchFamily="34" charset="0"/>
              <a:buChar char="•"/>
            </a:pP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бажаного</a:t>
            </a:r>
            <a:r>
              <a:rPr lang="ru-RU" sz="2000" dirty="0"/>
              <a:t> результату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113" y="3861253"/>
            <a:ext cx="2433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зібраних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C493AD-3146-470F-A653-28F2FF449A88}"/>
              </a:ext>
            </a:extLst>
          </p:cNvPr>
          <p:cNvSpPr txBox="1"/>
          <p:nvPr/>
        </p:nvSpPr>
        <p:spPr>
          <a:xfrm>
            <a:off x="8492909" y="3890240"/>
            <a:ext cx="262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125" indent="-315125">
              <a:buFont typeface="Arial" panose="020B0604020202020204" pitchFamily="34" charset="0"/>
              <a:buChar char="•"/>
            </a:pPr>
            <a:r>
              <a:rPr lang="ru-RU" sz="2000" dirty="0" err="1"/>
              <a:t>Факти</a:t>
            </a:r>
            <a:r>
              <a:rPr lang="ru-RU" sz="2000" dirty="0"/>
              <a:t>, </a:t>
            </a:r>
            <a:r>
              <a:rPr lang="ru-RU" sz="2000" dirty="0" err="1"/>
              <a:t>гіпотези</a:t>
            </a:r>
            <a:r>
              <a:rPr lang="ru-RU" sz="2000" dirty="0"/>
              <a:t>, </a:t>
            </a:r>
            <a:r>
              <a:rPr lang="ru-RU" sz="2000" dirty="0" err="1"/>
              <a:t>ідеї</a:t>
            </a:r>
            <a:r>
              <a:rPr lang="ru-RU" sz="2000" dirty="0"/>
              <a:t> для </a:t>
            </a:r>
            <a:r>
              <a:rPr lang="ru-RU" sz="2000" dirty="0" err="1"/>
              <a:t>перевірки</a:t>
            </a:r>
            <a:endParaRPr lang="ru-RU" sz="2000" dirty="0"/>
          </a:p>
          <a:p>
            <a:pPr marL="315125" indent="-315125">
              <a:buFont typeface="Arial" panose="020B0604020202020204" pitchFamily="34" charset="0"/>
              <a:buChar char="•"/>
            </a:pPr>
            <a:r>
              <a:rPr lang="ru-RU" sz="2000" dirty="0" err="1"/>
              <a:t>Висновки</a:t>
            </a:r>
            <a:r>
              <a:rPr lang="ru-RU" sz="2000" dirty="0"/>
              <a:t> та  </a:t>
            </a:r>
            <a:r>
              <a:rPr lang="ru-RU" sz="2000" dirty="0" err="1"/>
              <a:t>рішення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4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2"/>
          <p:cNvSpPr>
            <a:spLocks noChangeArrowheads="1"/>
          </p:cNvSpPr>
          <p:nvPr/>
        </p:nvSpPr>
        <p:spPr bwMode="auto">
          <a:xfrm>
            <a:off x="0" y="4313"/>
            <a:ext cx="12192000" cy="684937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</a:pPr>
            <a:endParaRPr lang="ru-RU" altLang="ru-RU" sz="3200" dirty="0">
              <a:latin typeface="+mn-lt"/>
            </a:endParaRP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86612" y="903202"/>
            <a:ext cx="8533147" cy="178235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uk-UA" sz="3200" dirty="0"/>
              <a:t>Подумайте про когось, з ким Ви працювали і кого вважаєте ефективним в застосуванні КМ</a:t>
            </a:r>
            <a:endParaRPr lang="en-US" altLang="ru-RU" sz="3623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70354" y="2865095"/>
            <a:ext cx="10551502" cy="1646702"/>
          </a:xfrm>
          <a:prstGeom prst="rect">
            <a:avLst/>
          </a:prstGeom>
        </p:spPr>
        <p:txBody>
          <a:bodyPr vert="horz" lIns="91325" tIns="45662" rIns="91325" bIns="4566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40000"/>
              </a:spcAft>
              <a:buNone/>
            </a:pPr>
            <a:r>
              <a:rPr lang="uk-UA" sz="5400" dirty="0"/>
              <a:t>Які персональні характеристики і поведінка характерні для них?</a:t>
            </a:r>
            <a:endParaRPr lang="en-US" altLang="ru-RU" sz="489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862" y="396071"/>
            <a:ext cx="7995125" cy="752601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Характеристики </a:t>
            </a:r>
            <a:r>
              <a:rPr lang="ru-RU" sz="3200" i="1">
                <a:solidFill>
                  <a:schemeClr val="accent5">
                    <a:lumMod val="50000"/>
                  </a:schemeClr>
                </a:solidFill>
                <a:latin typeface="+mn-lt"/>
              </a:rPr>
              <a:t>ефективного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350" y="1873527"/>
            <a:ext cx="3864275" cy="3372766"/>
          </a:xfrm>
        </p:spPr>
        <p:txBody>
          <a:bodyPr>
            <a:normAutofit fontScale="92500" lnSpcReduction="10000"/>
          </a:bodyPr>
          <a:lstStyle/>
          <a:p>
            <a:pPr marL="414086" indent="-414086">
              <a:spcAft>
                <a:spcPts val="1087"/>
              </a:spcAft>
            </a:pPr>
            <a:r>
              <a:rPr lang="uk-UA" sz="2800" dirty="0"/>
              <a:t>Відкритість розуму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Всеосяжність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Об'єктивність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Аналітичність</a:t>
            </a:r>
          </a:p>
          <a:p>
            <a:pPr marL="414086" indent="-414086">
              <a:spcAft>
                <a:spcPts val="1087"/>
              </a:spcAft>
            </a:pPr>
            <a:r>
              <a:rPr lang="uk-UA" sz="2800" dirty="0" err="1"/>
              <a:t>Рефлексивність</a:t>
            </a:r>
            <a:endParaRPr lang="uk-UA" sz="2800" dirty="0"/>
          </a:p>
          <a:p>
            <a:pPr marL="414086" indent="-414086">
              <a:spcAft>
                <a:spcPts val="1087"/>
              </a:spcAft>
            </a:pPr>
            <a:r>
              <a:rPr lang="uk-UA" sz="2800" dirty="0"/>
              <a:t>Розсудливість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0651" t="5712" r="3067" b="1476"/>
          <a:stretch/>
        </p:blipFill>
        <p:spPr>
          <a:xfrm>
            <a:off x="7192537" y="1328041"/>
            <a:ext cx="4999463" cy="46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D7A6782-AFDF-4667-98B4-E46A093C17B8}"/>
              </a:ext>
            </a:extLst>
          </p:cNvPr>
          <p:cNvSpPr txBox="1">
            <a:spLocks/>
          </p:cNvSpPr>
          <p:nvPr/>
        </p:nvSpPr>
        <p:spPr>
          <a:xfrm>
            <a:off x="1572657" y="4404518"/>
            <a:ext cx="9781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i="0" dirty="0">
                <a:solidFill>
                  <a:schemeClr val="tx1"/>
                </a:solidFill>
              </a:rPr>
              <a:t>Відмова приймати на віру бездоказові твердження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aa-E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AD2592-C630-4468-8AC8-CA5508EA90CF}"/>
              </a:ext>
            </a:extLst>
          </p:cNvPr>
          <p:cNvSpPr txBox="1">
            <a:spLocks/>
          </p:cNvSpPr>
          <p:nvPr/>
        </p:nvSpPr>
        <p:spPr>
          <a:xfrm>
            <a:off x="4272923" y="532628"/>
            <a:ext cx="450912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таке СКЕПТИЦИЗМ?</a:t>
            </a:r>
            <a:endParaRPr lang="aa-E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F8619E3-D2A1-425B-BB90-F88D59A7ABA5}"/>
              </a:ext>
            </a:extLst>
          </p:cNvPr>
          <p:cNvSpPr txBox="1">
            <a:spLocks/>
          </p:cNvSpPr>
          <p:nvPr/>
        </p:nvSpPr>
        <p:spPr>
          <a:xfrm>
            <a:off x="1420257" y="1508544"/>
            <a:ext cx="9781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i="0" dirty="0">
                <a:solidFill>
                  <a:schemeClr val="tx1"/>
                </a:solidFill>
              </a:rPr>
              <a:t>Критика – сумнів – не-віра – скептицизм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aa-E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7A4FEB9-6145-475C-9220-ECA47BFB59EA}"/>
              </a:ext>
            </a:extLst>
          </p:cNvPr>
          <p:cNvSpPr txBox="1">
            <a:spLocks/>
          </p:cNvSpPr>
          <p:nvPr/>
        </p:nvSpPr>
        <p:spPr>
          <a:xfrm>
            <a:off x="1914525" y="2285216"/>
            <a:ext cx="6467475" cy="228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chemeClr val="tx1"/>
                </a:solidFill>
              </a:rPr>
              <a:t>Сумніви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щодо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певного</a:t>
            </a:r>
            <a:r>
              <a:rPr lang="ru-RU" sz="4400" dirty="0">
                <a:solidFill>
                  <a:schemeClr val="tx1"/>
                </a:solidFill>
              </a:rPr>
              <a:t>  </a:t>
            </a:r>
            <a:r>
              <a:rPr lang="ru-RU" sz="4400" dirty="0" err="1">
                <a:solidFill>
                  <a:schemeClr val="tx1"/>
                </a:solidFill>
              </a:rPr>
              <a:t>явища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чи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існування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або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властивостей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певного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об</a:t>
            </a:r>
            <a:r>
              <a:rPr lang="ru-RU" sz="4400" dirty="0" err="1">
                <a:solidFill>
                  <a:schemeClr val="tx1"/>
                </a:solidFill>
                <a:hlinkClick r:id="rId2" tooltip="Об'єкт (філософія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’</a:t>
            </a:r>
            <a:r>
              <a:rPr lang="ru-RU" sz="4400" dirty="0" err="1">
                <a:solidFill>
                  <a:schemeClr val="tx1"/>
                </a:solidFill>
              </a:rPr>
              <a:t>єкту</a:t>
            </a:r>
            <a:r>
              <a:rPr lang="ru-RU" sz="4400" dirty="0">
                <a:solidFill>
                  <a:schemeClr val="tx1"/>
                </a:solidFill>
              </a:rPr>
              <a:t>,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</a:rPr>
              <a:t>метод </a:t>
            </a:r>
            <a:r>
              <a:rPr lang="ru-RU" sz="4400" dirty="0" err="1">
                <a:solidFill>
                  <a:schemeClr val="tx1"/>
                </a:solidFill>
              </a:rPr>
              <a:t>судження</a:t>
            </a:r>
            <a:r>
              <a:rPr lang="ru-RU" sz="4400" dirty="0">
                <a:solidFill>
                  <a:schemeClr val="tx1"/>
                </a:solidFill>
              </a:rPr>
              <a:t>, </a:t>
            </a:r>
            <a:r>
              <a:rPr lang="ru-RU" sz="4400" dirty="0" err="1">
                <a:solidFill>
                  <a:schemeClr val="tx1"/>
                </a:solidFill>
              </a:rPr>
              <a:t>що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засновується</a:t>
            </a:r>
            <a:r>
              <a:rPr lang="ru-RU" sz="4400" dirty="0">
                <a:solidFill>
                  <a:schemeClr val="tx1"/>
                </a:solidFill>
              </a:rPr>
              <a:t> на </a:t>
            </a:r>
            <a:r>
              <a:rPr lang="ru-RU" sz="4400" dirty="0" err="1">
                <a:solidFill>
                  <a:schemeClr val="tx1"/>
                </a:solidFill>
              </a:rPr>
              <a:t>неприйнятті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передчасних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висновків</a:t>
            </a:r>
            <a:r>
              <a:rPr lang="ru-RU" sz="4400" dirty="0">
                <a:solidFill>
                  <a:schemeClr val="tx1"/>
                </a:solidFill>
              </a:rPr>
              <a:t>.</a:t>
            </a:r>
          </a:p>
          <a:p>
            <a:pPr lvl="0"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aa-E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2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D239E0A-BC40-445E-AC37-576CA626A5E9}"/>
              </a:ext>
            </a:extLst>
          </p:cNvPr>
          <p:cNvGrpSpPr/>
          <p:nvPr/>
        </p:nvGrpSpPr>
        <p:grpSpPr>
          <a:xfrm>
            <a:off x="0" y="1596185"/>
            <a:ext cx="11958162" cy="4286252"/>
            <a:chOff x="0" y="1596185"/>
            <a:chExt cx="11958162" cy="428625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FFD49726-70BC-4650-B094-50F5B343C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8"/>
            <a:stretch/>
          </p:blipFill>
          <p:spPr>
            <a:xfrm>
              <a:off x="0" y="1596187"/>
              <a:ext cx="6791864" cy="428625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B679A2F-A676-4AB7-A075-0564B0816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00"/>
            <a:stretch/>
          </p:blipFill>
          <p:spPr>
            <a:xfrm rot="10800000">
              <a:off x="6784213" y="1596187"/>
              <a:ext cx="1295400" cy="428625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1DB6B5EA-A99E-4132-ACE3-63F5BF2EE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00"/>
            <a:stretch/>
          </p:blipFill>
          <p:spPr>
            <a:xfrm rot="10800000">
              <a:off x="8079613" y="1596187"/>
              <a:ext cx="1295400" cy="428625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C742D440-F82F-4D52-905C-8F96ABDCE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00"/>
            <a:stretch/>
          </p:blipFill>
          <p:spPr>
            <a:xfrm rot="10800000">
              <a:off x="9367362" y="1596187"/>
              <a:ext cx="1295400" cy="428625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25E8FAA9-2F40-47C9-BD11-745475029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00"/>
            <a:stretch/>
          </p:blipFill>
          <p:spPr>
            <a:xfrm rot="10800000">
              <a:off x="10662762" y="1596185"/>
              <a:ext cx="1295400" cy="428625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AC32F-DBF3-4780-BD2E-8B87A1DB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37" y="4026876"/>
            <a:ext cx="3786994" cy="1130389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Рене Декарт (</a:t>
            </a:r>
            <a:r>
              <a:rPr lang="ru-RU" sz="2400" dirty="0" err="1">
                <a:solidFill>
                  <a:schemeClr val="bg1"/>
                </a:solidFill>
              </a:rPr>
              <a:t>Картезій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endParaRPr lang="aa-ET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158BF2-8C67-4FDD-9109-9B9F4F8A4533}"/>
              </a:ext>
            </a:extLst>
          </p:cNvPr>
          <p:cNvSpPr txBox="1"/>
          <p:nvPr/>
        </p:nvSpPr>
        <p:spPr>
          <a:xfrm>
            <a:off x="5675107" y="3426246"/>
            <a:ext cx="4228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Cogito</a:t>
            </a:r>
            <a:r>
              <a:rPr lang="ru-RU" sz="4400" i="1" dirty="0">
                <a:solidFill>
                  <a:schemeClr val="bg1"/>
                </a:solidFill>
              </a:rPr>
              <a:t>,</a:t>
            </a:r>
            <a:r>
              <a:rPr lang="en-US" sz="4400" i="1" dirty="0">
                <a:solidFill>
                  <a:schemeClr val="bg1"/>
                </a:solidFill>
              </a:rPr>
              <a:t> Ergo</a:t>
            </a:r>
            <a:r>
              <a:rPr lang="ru-RU" sz="4400" i="1" dirty="0">
                <a:solidFill>
                  <a:schemeClr val="bg1"/>
                </a:solidFill>
              </a:rPr>
              <a:t> </a:t>
            </a:r>
            <a:r>
              <a:rPr lang="en-US" sz="4400" i="1" dirty="0">
                <a:solidFill>
                  <a:schemeClr val="bg1"/>
                </a:solidFill>
              </a:rPr>
              <a:t>Sum</a:t>
            </a:r>
            <a:endParaRPr lang="aa-ET" sz="4400" dirty="0">
              <a:solidFill>
                <a:schemeClr val="bg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2027FDA-59CC-48AE-AE67-2DDE0A636923}"/>
              </a:ext>
            </a:extLst>
          </p:cNvPr>
          <p:cNvSpPr txBox="1">
            <a:spLocks/>
          </p:cNvSpPr>
          <p:nvPr/>
        </p:nvSpPr>
        <p:spPr>
          <a:xfrm>
            <a:off x="3543507" y="5408523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aa-ET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8616A7C-756C-4724-9A78-FC4F36346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0" r="12703"/>
          <a:stretch/>
        </p:blipFill>
        <p:spPr>
          <a:xfrm rot="10800000">
            <a:off x="11864193" y="1596182"/>
            <a:ext cx="327391" cy="4286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968819-4A00-48A1-B4C5-5DDE85A32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31" y="0"/>
            <a:ext cx="2501069" cy="32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2FDC3-1866-4094-894D-A1B34FE9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Що</a:t>
            </a:r>
            <a:r>
              <a:rPr lang="ru-RU" dirty="0"/>
              <a:t> таке об</a:t>
            </a:r>
            <a:r>
              <a:rPr lang="pl-PL" dirty="0"/>
              <a:t>’</a:t>
            </a:r>
            <a:r>
              <a:rPr lang="uk-UA" dirty="0" err="1"/>
              <a:t>єктивність</a:t>
            </a:r>
            <a:r>
              <a:rPr lang="uk-UA" dirty="0"/>
              <a:t>?</a:t>
            </a:r>
            <a:endParaRPr lang="aa-E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0D7495-BA49-40C5-A3C9-8BDED9BCC934}"/>
              </a:ext>
            </a:extLst>
          </p:cNvPr>
          <p:cNvSpPr txBox="1"/>
          <p:nvPr/>
        </p:nvSpPr>
        <p:spPr>
          <a:xfrm>
            <a:off x="1973140" y="1817666"/>
            <a:ext cx="87364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Об'єктивність (лат. </a:t>
            </a:r>
            <a:r>
              <a:rPr lang="uk-UA" sz="2400" dirty="0" err="1"/>
              <a:t>Objectum</a:t>
            </a:r>
            <a:r>
              <a:rPr lang="uk-UA" sz="2400" dirty="0"/>
              <a:t> - предмет) - здатність давати незалежну оцінку. Суб'єкт, що володіє об'єктивністю, має можливість розглядати об'єкт таким, яким він є насправді - без відсилання до власного досвіду, смаку, бажань і </a:t>
            </a:r>
            <a:r>
              <a:rPr lang="uk-UA" sz="2400" dirty="0" err="1"/>
              <a:t>т.д</a:t>
            </a:r>
            <a:r>
              <a:rPr lang="uk-UA" sz="2400" dirty="0"/>
              <a:t>.</a:t>
            </a:r>
            <a:endParaRPr lang="ru-RU" sz="2400" dirty="0"/>
          </a:p>
          <a:p>
            <a:endParaRPr lang="aa-E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536130-217F-4A52-B47E-610587273D3C}"/>
              </a:ext>
            </a:extLst>
          </p:cNvPr>
          <p:cNvSpPr txBox="1"/>
          <p:nvPr/>
        </p:nvSpPr>
        <p:spPr>
          <a:xfrm>
            <a:off x="2683230" y="4271673"/>
            <a:ext cx="22135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400" dirty="0"/>
              <a:t>Сприйняття</a:t>
            </a:r>
          </a:p>
          <a:p>
            <a:pPr algn="r"/>
            <a:r>
              <a:rPr lang="uk-UA" sz="2400" dirty="0"/>
              <a:t>Емоції</a:t>
            </a:r>
          </a:p>
          <a:p>
            <a:pPr algn="r"/>
            <a:r>
              <a:rPr lang="uk-UA" sz="2400" dirty="0"/>
              <a:t>Уява</a:t>
            </a:r>
          </a:p>
          <a:p>
            <a:pPr algn="r"/>
            <a:endParaRPr lang="aa-ET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5AE91A-083A-4492-8BD9-769A8A94F102}"/>
              </a:ext>
            </a:extLst>
          </p:cNvPr>
          <p:cNvSpPr txBox="1"/>
          <p:nvPr/>
        </p:nvSpPr>
        <p:spPr>
          <a:xfrm>
            <a:off x="7033404" y="4594838"/>
            <a:ext cx="1577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Контекст</a:t>
            </a: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xmlns="" id="{6B9A314F-783E-44FC-BC75-FBC61AE59FD5}"/>
              </a:ext>
            </a:extLst>
          </p:cNvPr>
          <p:cNvSpPr/>
          <p:nvPr/>
        </p:nvSpPr>
        <p:spPr>
          <a:xfrm>
            <a:off x="5080897" y="4594838"/>
            <a:ext cx="1768415" cy="56071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6590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68FB69-6911-4AB6-9D87-7A0D042D0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2"/>
          <a:stretch/>
        </p:blipFill>
        <p:spPr>
          <a:xfrm>
            <a:off x="2933655" y="250166"/>
            <a:ext cx="7226872" cy="5878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A07EC4-6BE6-4FCB-AE00-09E515CA4D8B}"/>
              </a:ext>
            </a:extLst>
          </p:cNvPr>
          <p:cNvSpPr txBox="1"/>
          <p:nvPr/>
        </p:nvSpPr>
        <p:spPr>
          <a:xfrm>
            <a:off x="3377650" y="5813599"/>
            <a:ext cx="695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«У цьому календарі кількість днів відповідає моїм відчуттям»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4488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4BFDF-B523-4DDA-B177-3C486CF2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338" y="630660"/>
            <a:ext cx="8152985" cy="1130389"/>
          </a:xfrm>
        </p:spPr>
        <p:txBody>
          <a:bodyPr/>
          <a:lstStyle/>
          <a:p>
            <a:r>
              <a:rPr lang="uk-UA" dirty="0"/>
              <a:t>Чи можна бути об'єктивним?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5F5941-99F2-4DB4-92AC-8460939B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571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/>
              <a:t>Справді, це неможливо, оскільки всі звідкись прийшли. Це не означає, що Ви не можете використовувати хороші методи оцінки доказів, встановлення фактів. З точки зору мислення, Ви можете прийняти думку, яка не бере до уваги звідки Ви родом, але </a:t>
            </a:r>
            <a:r>
              <a:rPr lang="uk-UA" sz="3600" dirty="0" err="1"/>
              <a:t>пам</a:t>
            </a:r>
            <a:r>
              <a:rPr lang="en-US" sz="3600" dirty="0"/>
              <a:t>’</a:t>
            </a:r>
            <a:r>
              <a:rPr lang="uk-UA" sz="3600" dirty="0" err="1"/>
              <a:t>ятаймо</a:t>
            </a:r>
            <a:r>
              <a:rPr lang="uk-UA" sz="3600" dirty="0"/>
              <a:t> вислів Кім </a:t>
            </a:r>
            <a:r>
              <a:rPr lang="uk-UA" sz="3600" dirty="0" err="1"/>
              <a:t>TallBear</a:t>
            </a:r>
            <a:r>
              <a:rPr lang="uk-UA" sz="3600" dirty="0"/>
              <a:t>:</a:t>
            </a:r>
            <a:r>
              <a:rPr lang="uk-UA" dirty="0"/>
              <a:t/>
            </a:r>
            <a:br>
              <a:rPr lang="uk-UA" dirty="0"/>
            </a:br>
            <a:endParaRPr lang="aa-ET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D7B322-F552-417D-9905-8FC150D7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412" y="3718750"/>
            <a:ext cx="2352927" cy="2352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EF76E1-5C4C-4A9F-B302-B95E4C0EC0DE}"/>
              </a:ext>
            </a:extLst>
          </p:cNvPr>
          <p:cNvSpPr txBox="1"/>
          <p:nvPr/>
        </p:nvSpPr>
        <p:spPr>
          <a:xfrm>
            <a:off x="1502032" y="4139434"/>
            <a:ext cx="7606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«Всі ми маємо звідкись бруд на </a:t>
            </a:r>
            <a:r>
              <a:rPr lang="uk-UA" sz="3200" dirty="0" smtClean="0"/>
              <a:t>ногах».</a:t>
            </a: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266341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40D72-FFDD-455B-B9CF-B0042A7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551" y="263149"/>
            <a:ext cx="6471249" cy="1130389"/>
          </a:xfrm>
        </p:spPr>
        <p:txBody>
          <a:bodyPr/>
          <a:lstStyle/>
          <a:p>
            <a:r>
              <a:rPr lang="uk-UA" dirty="0"/>
              <a:t>План на сьогодні: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532" y="1842878"/>
            <a:ext cx="958251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Що таке критичне мислення (КМ) і навіщо воно потрібне?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Мислити критично - це як?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Що таке критичність, скептицизм, об'єктивність?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Плюси і мінуси критичного мислення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Доводи на користь критичного мислення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Критичне мислення як елемент стратегічного планування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5169" y="745548"/>
            <a:ext cx="7459408" cy="445986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Користь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критичного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мислення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230" y="1477505"/>
            <a:ext cx="4605790" cy="129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7" dirty="0" err="1">
                <a:solidFill>
                  <a:schemeClr val="tx1"/>
                </a:solidFill>
              </a:rPr>
              <a:t>Більш</a:t>
            </a:r>
            <a:r>
              <a:rPr lang="ru-RU" sz="2397" dirty="0">
                <a:solidFill>
                  <a:schemeClr val="tx1"/>
                </a:solidFill>
              </a:rPr>
              <a:t> </a:t>
            </a:r>
            <a:r>
              <a:rPr lang="ru-RU" sz="2397" dirty="0" err="1">
                <a:solidFill>
                  <a:schemeClr val="tx1"/>
                </a:solidFill>
              </a:rPr>
              <a:t>ефективна</a:t>
            </a:r>
            <a:r>
              <a:rPr lang="ru-RU" sz="2397" dirty="0">
                <a:solidFill>
                  <a:schemeClr val="tx1"/>
                </a:solidFill>
              </a:rPr>
              <a:t> </a:t>
            </a:r>
            <a:r>
              <a:rPr lang="ru-RU" sz="2397" dirty="0" err="1">
                <a:solidFill>
                  <a:schemeClr val="tx1"/>
                </a:solidFill>
              </a:rPr>
              <a:t>комунікація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4023" y="1477505"/>
            <a:ext cx="4605790" cy="129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7" dirty="0" err="1">
                <a:solidFill>
                  <a:schemeClr val="tx1"/>
                </a:solidFill>
              </a:rPr>
              <a:t>Незалежність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230" y="3014933"/>
            <a:ext cx="4605790" cy="129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Менша кількість помилок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4023" y="3014932"/>
            <a:ext cx="4605790" cy="129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7" dirty="0" err="1">
                <a:solidFill>
                  <a:schemeClr val="tx1"/>
                </a:solidFill>
              </a:rPr>
              <a:t>Зменшення</a:t>
            </a:r>
            <a:r>
              <a:rPr lang="ru-RU" sz="2397" dirty="0">
                <a:solidFill>
                  <a:schemeClr val="tx1"/>
                </a:solidFill>
              </a:rPr>
              <a:t> </a:t>
            </a:r>
            <a:r>
              <a:rPr lang="ru-RU" sz="2397" dirty="0" err="1">
                <a:solidFill>
                  <a:schemeClr val="tx1"/>
                </a:solidFill>
              </a:rPr>
              <a:t>ризиків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6335" y="4552361"/>
            <a:ext cx="4605790" cy="129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Краще розуміння себе та інших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4023" y="4552361"/>
            <a:ext cx="4605790" cy="1295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Більш висока ймовірність знаходження правильних рішень</a:t>
            </a:r>
            <a:endParaRPr lang="ru-RU" sz="239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295" y="796675"/>
            <a:ext cx="7459408" cy="445986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Мінуси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критичного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мислення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977" y="2383279"/>
            <a:ext cx="4605790" cy="1295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7" dirty="0" err="1">
                <a:solidFill>
                  <a:schemeClr val="tx1"/>
                </a:solidFill>
              </a:rPr>
              <a:t>Соціальні</a:t>
            </a:r>
            <a:r>
              <a:rPr lang="ru-RU" sz="2397" dirty="0">
                <a:solidFill>
                  <a:schemeClr val="tx1"/>
                </a:solidFill>
              </a:rPr>
              <a:t> та </a:t>
            </a:r>
            <a:r>
              <a:rPr lang="ru-RU" sz="2397" dirty="0" err="1">
                <a:solidFill>
                  <a:schemeClr val="tx1"/>
                </a:solidFill>
              </a:rPr>
              <a:t>комунікаційні</a:t>
            </a:r>
            <a:r>
              <a:rPr lang="ru-RU" sz="2397" dirty="0">
                <a:solidFill>
                  <a:schemeClr val="tx1"/>
                </a:solidFill>
              </a:rPr>
              <a:t> </a:t>
            </a:r>
            <a:r>
              <a:rPr lang="ru-RU" sz="2397" dirty="0" err="1">
                <a:solidFill>
                  <a:schemeClr val="tx1"/>
                </a:solidFill>
              </a:rPr>
              <a:t>ускладнення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6770" y="2383279"/>
            <a:ext cx="4605790" cy="1295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Правда може бути неприємною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5977" y="3920707"/>
            <a:ext cx="4605790" cy="1295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Репутація </a:t>
            </a:r>
            <a:r>
              <a:rPr lang="uk-UA" sz="2400" dirty="0" err="1">
                <a:solidFill>
                  <a:schemeClr val="tx1"/>
                </a:solidFill>
              </a:rPr>
              <a:t>негативіста</a:t>
            </a:r>
            <a:endParaRPr lang="ru-RU" sz="2397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6770" y="3920706"/>
            <a:ext cx="4605790" cy="1295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7" dirty="0" err="1">
                <a:solidFill>
                  <a:schemeClr val="tx1"/>
                </a:solidFill>
              </a:rPr>
              <a:t>Відсутність</a:t>
            </a:r>
            <a:r>
              <a:rPr lang="ru-RU" sz="2397" dirty="0">
                <a:solidFill>
                  <a:schemeClr val="tx1"/>
                </a:solidFill>
              </a:rPr>
              <a:t> </a:t>
            </a:r>
            <a:r>
              <a:rPr lang="ru-RU" sz="2397" dirty="0" err="1">
                <a:solidFill>
                  <a:schemeClr val="tx1"/>
                </a:solidFill>
              </a:rPr>
              <a:t>ілюзій</a:t>
            </a:r>
            <a:endParaRPr lang="ru-RU" sz="239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67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AFD8C3-3254-4384-A342-62BC7C29523E}"/>
              </a:ext>
            </a:extLst>
          </p:cNvPr>
          <p:cNvSpPr txBox="1"/>
          <p:nvPr/>
        </p:nvSpPr>
        <p:spPr>
          <a:xfrm>
            <a:off x="2181425" y="2411281"/>
            <a:ext cx="7829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effectLst/>
              </a:rPr>
              <a:t>Найнеприємніше</a:t>
            </a:r>
            <a:r>
              <a:rPr lang="ru-RU" sz="4000" dirty="0">
                <a:effectLst/>
              </a:rPr>
              <a:t> в критичному </a:t>
            </a:r>
            <a:r>
              <a:rPr lang="ru-RU" sz="4000" dirty="0" err="1">
                <a:effectLst/>
              </a:rPr>
              <a:t>мисленні</a:t>
            </a:r>
            <a:r>
              <a:rPr lang="en-GB" sz="4000" dirty="0">
                <a:effectLst/>
              </a:rPr>
              <a:t> –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це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розуміти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що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ти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можеш</a:t>
            </a:r>
            <a:r>
              <a:rPr lang="ru-RU" sz="4000" dirty="0">
                <a:effectLst/>
              </a:rPr>
              <a:t> бути </a:t>
            </a:r>
            <a:r>
              <a:rPr lang="ru-RU" sz="4000" dirty="0" err="1">
                <a:effectLst/>
              </a:rPr>
              <a:t>неправий</a:t>
            </a:r>
            <a:endParaRPr lang="ru-RU" sz="4000" dirty="0">
              <a:effectLst/>
            </a:endParaRPr>
          </a:p>
          <a:p>
            <a:endParaRPr lang="aa-E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9A154A-350C-43D2-B333-0E6AA58CB05D}"/>
              </a:ext>
            </a:extLst>
          </p:cNvPr>
          <p:cNvSpPr txBox="1"/>
          <p:nvPr/>
        </p:nvSpPr>
        <p:spPr>
          <a:xfrm>
            <a:off x="7488778" y="4673439"/>
            <a:ext cx="409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Михайло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Крікунов</a:t>
            </a:r>
            <a:endParaRPr lang="aa-E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8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FFE1B6-250E-4BFA-8E48-D01BEC73C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4502" y="398944"/>
            <a:ext cx="7208982" cy="57126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9FCF3-34B1-4043-9627-C9E5CBA1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45337" y="2408819"/>
            <a:ext cx="6480527" cy="102018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dirty="0"/>
              <a:t>Критичне мислення як елемент стратегічного планування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705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66677" y="189278"/>
            <a:ext cx="8762976" cy="113038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dirty="0"/>
              <a:t>Стратегія – це про майбутнє.</a:t>
            </a:r>
            <a:br>
              <a:rPr lang="uk-UA" dirty="0"/>
            </a:br>
            <a:r>
              <a:rPr lang="uk-UA" dirty="0"/>
              <a:t>Як ми намагаємося зрозуміти, що буде з нами в майбутньому?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102776" y="1716159"/>
            <a:ext cx="8762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400" dirty="0">
                <a:solidFill>
                  <a:srgbClr val="FF0000"/>
                </a:solidFill>
              </a:rPr>
              <a:t>Вибачте за терміни - у нас ще немає адекватних власних.</a:t>
            </a:r>
            <a:endParaRPr lang="ru-RU" altLang="ru-RU" sz="2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5B6A40-F55C-4B04-AD85-CE6FD8CC8BAD}"/>
              </a:ext>
            </a:extLst>
          </p:cNvPr>
          <p:cNvSpPr txBox="1"/>
          <p:nvPr/>
        </p:nvSpPr>
        <p:spPr>
          <a:xfrm>
            <a:off x="1192346" y="2574316"/>
            <a:ext cx="1016145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400" i="1" dirty="0" err="1">
                <a:solidFill>
                  <a:schemeClr val="accent5">
                    <a:lumMod val="50000"/>
                  </a:schemeClr>
                </a:solidFill>
              </a:rPr>
              <a:t>Forecasting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- екстраполяція </a:t>
            </a:r>
            <a:r>
              <a:rPr lang="uk-UA" sz="2400" dirty="0"/>
              <a:t> -  від минулих результатів до здогадів про майбутнє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400" i="1" dirty="0" err="1">
                <a:solidFill>
                  <a:schemeClr val="accent5">
                    <a:lumMod val="50000"/>
                  </a:schemeClr>
                </a:solidFill>
              </a:rPr>
              <a:t>Backcasting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ретрополяція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dirty="0"/>
              <a:t> - зворотний прогноз: від бажаного майбутнього до теперішнього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uk-UA" sz="2400" i="1" dirty="0" err="1">
                <a:solidFill>
                  <a:schemeClr val="accent5">
                    <a:lumMod val="50000"/>
                  </a:schemeClr>
                </a:solidFill>
              </a:rPr>
              <a:t>Sidecasting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ціркумполяція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dirty="0"/>
              <a:t> - від аналізу цілісної картинки теперішнього до припущень про сценарії майбутнього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216460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47" y="1052602"/>
            <a:ext cx="899318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4771905" y="8758"/>
            <a:ext cx="4234072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ru-RU" dirty="0">
                <a:solidFill>
                  <a:schemeClr val="accent5">
                    <a:lumMod val="75000"/>
                  </a:schemeClr>
                </a:solidFill>
              </a:rPr>
              <a:t>Forecasting</a:t>
            </a: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315440" y="4493270"/>
            <a:ext cx="1439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1800" dirty="0"/>
              <a:t>Теперішнє</a:t>
            </a: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8029860" y="2759036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latin typeface="Arial Narrow" panose="020B0606020202030204" pitchFamily="34" charset="0"/>
              </a:rPr>
              <a:t>Майбутнє</a:t>
            </a: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9469723" y="2081877"/>
            <a:ext cx="1439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solidFill>
                  <a:srgbClr val="666633"/>
                </a:solidFill>
                <a:latin typeface="Arial Narrow" panose="020B0606020202030204" pitchFamily="34" charset="0"/>
              </a:rPr>
              <a:t>Чого</a:t>
            </a:r>
            <a:r>
              <a:rPr lang="ru-RU" altLang="ru-RU" sz="1800" dirty="0">
                <a:solidFill>
                  <a:srgbClr val="666633"/>
                </a:solidFill>
                <a:latin typeface="Arial Narrow" panose="020B0606020202030204" pitchFamily="34" charset="0"/>
              </a:rPr>
              <a:t> я </a:t>
            </a:r>
            <a:r>
              <a:rPr lang="ru-RU" altLang="ru-RU" sz="1800" dirty="0" err="1">
                <a:solidFill>
                  <a:srgbClr val="666633"/>
                </a:solidFill>
                <a:latin typeface="Arial Narrow" panose="020B0606020202030204" pitchFamily="34" charset="0"/>
              </a:rPr>
              <a:t>бажаю</a:t>
            </a:r>
            <a:r>
              <a:rPr lang="ru-RU" altLang="ru-RU" sz="1800" dirty="0">
                <a:solidFill>
                  <a:srgbClr val="666633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979972" y="1863048"/>
            <a:ext cx="381635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sz="1600" dirty="0"/>
              <a:t>Що я маю робити завтра, щоб реалізувати це бачення?</a:t>
            </a:r>
            <a:endParaRPr lang="ru-RU" altLang="ru-RU" sz="1800" i="1" dirty="0">
              <a:latin typeface="Arial Narrow" panose="020B0606020202030204" pitchFamily="34" charset="0"/>
            </a:endParaRP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829286" y="4246969"/>
            <a:ext cx="496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1.     </a:t>
            </a:r>
            <a:r>
              <a:rPr lang="uk-UA" sz="1800" dirty="0">
                <a:latin typeface="+mn-lt"/>
              </a:rPr>
              <a:t>Починати, думаючи про минулий досвід</a:t>
            </a:r>
            <a:endParaRPr lang="ru-RU" altLang="ru-RU" sz="1800" dirty="0">
              <a:latin typeface="+mn-lt"/>
            </a:endParaRP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5844366" y="4559989"/>
            <a:ext cx="5615782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2.     </a:t>
            </a:r>
            <a:r>
              <a:rPr lang="uk-UA" sz="1800" dirty="0">
                <a:latin typeface="+mn-lt"/>
              </a:rPr>
              <a:t>Рухатися від минулого до бачення майбутнього</a:t>
            </a:r>
            <a:endParaRPr lang="ru-RU" altLang="ru-RU" sz="1800" dirty="0">
              <a:latin typeface="+mn-lt"/>
            </a:endParaRP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5829286" y="4895940"/>
            <a:ext cx="545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3.     </a:t>
            </a:r>
            <a:r>
              <a:rPr lang="uk-UA" altLang="ru-RU" sz="1800" dirty="0">
                <a:latin typeface="+mn-lt"/>
              </a:rPr>
              <a:t>К</a:t>
            </a:r>
            <a:r>
              <a:rPr lang="uk-UA" sz="1800" dirty="0">
                <a:latin typeface="+mn-lt"/>
              </a:rPr>
              <a:t>рок за кроком порівнювати план з фактом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56122" y="4268877"/>
            <a:ext cx="704850" cy="2492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 rot="-1103515">
            <a:off x="2587610" y="4605428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Arial Narrow" panose="020B0606020202030204" pitchFamily="34" charset="0"/>
              </a:rPr>
              <a:t>МИНУЛЕ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125FF1A3-648E-4A86-8897-4297AB4E09B7}"/>
              </a:ext>
            </a:extLst>
          </p:cNvPr>
          <p:cNvSpPr txBox="1">
            <a:spLocks noChangeArrowheads="1"/>
          </p:cNvSpPr>
          <p:nvPr/>
        </p:nvSpPr>
        <p:spPr>
          <a:xfrm>
            <a:off x="259084" y="2166151"/>
            <a:ext cx="3789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altLang="ru-RU" sz="2400" dirty="0">
                <a:solidFill>
                  <a:srgbClr val="C00000"/>
                </a:solidFill>
              </a:rPr>
              <a:t>Чим краще та чим детальніше ми знаємо та розуміємо минуле, тим кращі робимо прогнози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4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"/>
          <a:stretch>
            <a:fillRect/>
          </a:stretch>
        </p:blipFill>
        <p:spPr bwMode="auto">
          <a:xfrm>
            <a:off x="2502260" y="1471613"/>
            <a:ext cx="8993188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5007335" y="2070101"/>
            <a:ext cx="3816350" cy="4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sz="1600" dirty="0"/>
              <a:t>Що я роблю сьогодні, щоб реалізувати це бачення?</a:t>
            </a:r>
            <a:endParaRPr lang="ru-RU" altLang="ru-RU" sz="1800" i="1" dirty="0">
              <a:latin typeface="Arial Narrow" panose="020B0606020202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918869" y="-65483"/>
            <a:ext cx="78867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ru-RU" dirty="0" err="1">
                <a:solidFill>
                  <a:schemeClr val="accent5">
                    <a:lumMod val="75000"/>
                  </a:schemeClr>
                </a:solidFill>
              </a:rPr>
              <a:t>Backcasting</a:t>
            </a: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xmlns="" id="{1A0EDED3-1A9B-4062-8153-4E8D4D9E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0110" y="2222281"/>
            <a:ext cx="1439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solidFill>
                  <a:srgbClr val="666633"/>
                </a:solidFill>
                <a:latin typeface="Arial Narrow" panose="020B0606020202030204" pitchFamily="34" charset="0"/>
              </a:rPr>
              <a:t>Чого</a:t>
            </a:r>
            <a:r>
              <a:rPr lang="ru-RU" altLang="ru-RU" sz="1800" dirty="0">
                <a:solidFill>
                  <a:srgbClr val="666633"/>
                </a:solidFill>
                <a:latin typeface="Arial Narrow" panose="020B0606020202030204" pitchFamily="34" charset="0"/>
              </a:rPr>
              <a:t> я </a:t>
            </a:r>
            <a:r>
              <a:rPr lang="ru-RU" altLang="ru-RU" sz="1800" dirty="0" err="1">
                <a:solidFill>
                  <a:srgbClr val="666633"/>
                </a:solidFill>
                <a:latin typeface="Arial Narrow" panose="020B0606020202030204" pitchFamily="34" charset="0"/>
              </a:rPr>
              <a:t>бажаю</a:t>
            </a:r>
            <a:r>
              <a:rPr lang="ru-RU" altLang="ru-RU" sz="1800" dirty="0">
                <a:solidFill>
                  <a:srgbClr val="666633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BF5864D6-FE2D-4064-9160-CDCF6735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417" y="4668977"/>
            <a:ext cx="1439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1800" dirty="0"/>
              <a:t>Теперішнє</a:t>
            </a: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C6646921-1620-4A36-B543-B437F8FAD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775" y="295830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latin typeface="Arial Narrow" panose="020B0606020202030204" pitchFamily="34" charset="0"/>
              </a:rPr>
              <a:t>Майбутнє</a:t>
            </a: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448593E-CACE-4452-929E-CA505A996812}"/>
              </a:ext>
            </a:extLst>
          </p:cNvPr>
          <p:cNvSpPr/>
          <p:nvPr/>
        </p:nvSpPr>
        <p:spPr>
          <a:xfrm>
            <a:off x="5738379" y="4595543"/>
            <a:ext cx="556943" cy="992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5F45B30-D9F2-4485-AB19-6E56632B1AE9}"/>
              </a:ext>
            </a:extLst>
          </p:cNvPr>
          <p:cNvSpPr txBox="1">
            <a:spLocks noChangeArrowheads="1"/>
          </p:cNvSpPr>
          <p:nvPr/>
        </p:nvSpPr>
        <p:spPr>
          <a:xfrm>
            <a:off x="259084" y="2166151"/>
            <a:ext cx="3789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altLang="ru-RU" sz="2400" dirty="0">
                <a:solidFill>
                  <a:srgbClr val="C00000"/>
                </a:solidFill>
              </a:rPr>
              <a:t>Чим краще ми знаємо та розуміємо себе, тим краще можемо </a:t>
            </a:r>
            <a:r>
              <a:rPr lang="uk-UA" altLang="ru-RU" sz="2400" dirty="0" err="1">
                <a:solidFill>
                  <a:srgbClr val="C00000"/>
                </a:solidFill>
              </a:rPr>
              <a:t>спроєктувати</a:t>
            </a:r>
            <a:r>
              <a:rPr lang="uk-UA" altLang="ru-RU" sz="2400" dirty="0">
                <a:solidFill>
                  <a:srgbClr val="C00000"/>
                </a:solidFill>
              </a:rPr>
              <a:t> кроки у майбутнє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5790406" y="4562844"/>
            <a:ext cx="5033963" cy="37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1800" dirty="0">
                <a:latin typeface="+mn-lt"/>
              </a:rPr>
              <a:t>1.  Починати, думаючи про завершення</a:t>
            </a:r>
            <a:endParaRPr lang="ru-RU" altLang="ru-RU" sz="1800" dirty="0">
              <a:latin typeface="+mn-lt"/>
            </a:endParaRP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5790406" y="5646068"/>
            <a:ext cx="5588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1800" dirty="0">
                <a:latin typeface="+mn-lt"/>
              </a:rPr>
              <a:t>3. Планувати дії для досягнення опорних результатів</a:t>
            </a:r>
            <a:endParaRPr lang="ru-RU" altLang="ru-RU" sz="1800" dirty="0">
              <a:latin typeface="+mn-lt"/>
            </a:endParaRP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5790406" y="4953644"/>
            <a:ext cx="587351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2.  </a:t>
            </a:r>
            <a:r>
              <a:rPr lang="uk-UA" sz="1800" dirty="0">
                <a:latin typeface="+mn-lt"/>
              </a:rPr>
              <a:t>Рухатися від бачення майбутнього до теперішнього , встановлюючи ключові опорні результати  для етапів руху</a:t>
            </a:r>
            <a:endParaRPr lang="ru-RU" alt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352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 rot="19748750" flipV="1">
            <a:off x="72359" y="2101714"/>
            <a:ext cx="6594475" cy="1543050"/>
          </a:xfrm>
          <a:prstGeom prst="triangle">
            <a:avLst>
              <a:gd name="adj" fmla="val 101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xmlns="" id="{623C4B0E-9131-46D8-A602-F1BBF3B1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454" y="5032648"/>
            <a:ext cx="548175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1" y="6265864"/>
            <a:ext cx="2276475" cy="53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0219239" flipV="1">
            <a:off x="2823496" y="4217851"/>
            <a:ext cx="6153150" cy="1752600"/>
          </a:xfrm>
          <a:prstGeom prst="triangle">
            <a:avLst>
              <a:gd name="adj" fmla="val 21070"/>
            </a:avLst>
          </a:prstGeom>
          <a:solidFill>
            <a:srgbClr val="F2F2F2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>
          <a:xfrm>
            <a:off x="6437439" y="177816"/>
            <a:ext cx="4398963" cy="65237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ru-RU" dirty="0" err="1">
                <a:solidFill>
                  <a:schemeClr val="accent5">
                    <a:lumMod val="75000"/>
                  </a:schemeClr>
                </a:solidFill>
              </a:rPr>
              <a:t>Sidecasting</a:t>
            </a: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5159" y="2706552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 Narrow" panose="020B0606020202030204" pitchFamily="34" charset="0"/>
              </a:rPr>
              <a:t>Будущее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684948" y="4627426"/>
            <a:ext cx="5475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1. </a:t>
            </a:r>
            <a:r>
              <a:rPr lang="ru-RU" altLang="ru-RU" sz="1800" dirty="0" err="1">
                <a:latin typeface="+mn-lt"/>
              </a:rPr>
              <a:t>Розпочинати</a:t>
            </a:r>
            <a:r>
              <a:rPr lang="ru-RU" altLang="ru-RU" sz="1800" dirty="0">
                <a:latin typeface="+mn-lt"/>
              </a:rPr>
              <a:t>, </a:t>
            </a:r>
            <a:r>
              <a:rPr lang="ru-RU" altLang="ru-RU" sz="1800" dirty="0" err="1">
                <a:latin typeface="+mn-lt"/>
              </a:rPr>
              <a:t>думаючи</a:t>
            </a:r>
            <a:r>
              <a:rPr lang="ru-RU" altLang="ru-RU" sz="1800" dirty="0">
                <a:latin typeface="+mn-lt"/>
              </a:rPr>
              <a:t> про те, </a:t>
            </a:r>
            <a:r>
              <a:rPr lang="ru-RU" altLang="ru-RU" sz="1800" dirty="0" err="1">
                <a:latin typeface="+mn-lt"/>
              </a:rPr>
              <a:t>що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err="1">
                <a:latin typeface="+mn-lt"/>
              </a:rPr>
              <a:t>відбувається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6701279" y="5434208"/>
            <a:ext cx="49564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3. </a:t>
            </a:r>
            <a:r>
              <a:rPr lang="ru-RU" altLang="ru-RU" sz="1800" dirty="0" err="1">
                <a:latin typeface="+mn-lt"/>
              </a:rPr>
              <a:t>Рухатися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err="1">
                <a:latin typeface="+mn-lt"/>
              </a:rPr>
              <a:t>між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err="1" smtClean="0">
                <a:latin typeface="+mn-lt"/>
              </a:rPr>
              <a:t>варіантами</a:t>
            </a:r>
            <a:r>
              <a:rPr lang="ru-RU" altLang="ru-RU" sz="1800" dirty="0" smtClean="0">
                <a:latin typeface="+mn-lt"/>
              </a:rPr>
              <a:t> </a:t>
            </a:r>
            <a:r>
              <a:rPr lang="ru-RU" altLang="ru-RU" sz="1800" dirty="0" err="1">
                <a:latin typeface="+mn-lt"/>
              </a:rPr>
              <a:t>теперішнього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725571" y="5798713"/>
            <a:ext cx="5264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latin typeface="+mn-lt"/>
              </a:rPr>
              <a:t>4</a:t>
            </a:r>
            <a:r>
              <a:rPr lang="ru-RU" altLang="ru-RU" sz="1600" b="1" dirty="0">
                <a:latin typeface="+mn-lt"/>
              </a:rPr>
              <a:t>.</a:t>
            </a:r>
            <a:r>
              <a:rPr lang="ru-RU" altLang="ru-RU" sz="1600" dirty="0">
                <a:latin typeface="+mn-lt"/>
              </a:rPr>
              <a:t> К</a:t>
            </a:r>
            <a:r>
              <a:rPr lang="uk-UA" sz="1800" dirty="0">
                <a:latin typeface="+mn-lt"/>
              </a:rPr>
              <a:t>рок за кроком порівнювати </a:t>
            </a:r>
            <a:r>
              <a:rPr lang="ru-RU" altLang="ru-RU" sz="1800" dirty="0">
                <a:latin typeface="Arial Narrow" panose="020B0606020202030204" pitchFamily="34" charset="0"/>
              </a:rPr>
              <a:t>план з фактом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20219239" flipV="1">
            <a:off x="1356647" y="3098664"/>
            <a:ext cx="8194675" cy="1752600"/>
          </a:xfrm>
          <a:prstGeom prst="triangle">
            <a:avLst>
              <a:gd name="adj" fmla="val 169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850358" y="3690801"/>
            <a:ext cx="260350" cy="1031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55197" y="4709976"/>
            <a:ext cx="287337" cy="1333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51847" y="4148001"/>
            <a:ext cx="287337" cy="1333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37958" y="5773601"/>
            <a:ext cx="287338" cy="1333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69683" y="4440101"/>
            <a:ext cx="260350" cy="1031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64971" y="3547926"/>
            <a:ext cx="260350" cy="1031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07921" y="3708265"/>
            <a:ext cx="260350" cy="1047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90521" y="2981190"/>
            <a:ext cx="260350" cy="1031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50946" y="3036751"/>
            <a:ext cx="260350" cy="1031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70046" y="2433502"/>
            <a:ext cx="260350" cy="1047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47647" y="5094152"/>
            <a:ext cx="287337" cy="1317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29783" y="3020877"/>
            <a:ext cx="260350" cy="1047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350922" y="4494076"/>
            <a:ext cx="287337" cy="1333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45833" y="3141527"/>
            <a:ext cx="260350" cy="1047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049421" y="3290752"/>
            <a:ext cx="260350" cy="1047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725321" y="1835836"/>
            <a:ext cx="260350" cy="1031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Выгнутая вправо стрелка 38"/>
          <p:cNvSpPr/>
          <p:nvPr/>
        </p:nvSpPr>
        <p:spPr>
          <a:xfrm rot="16786233" flipH="1">
            <a:off x="1353471" y="4168639"/>
            <a:ext cx="919163" cy="1963738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право стрелка 39"/>
          <p:cNvSpPr/>
          <p:nvPr/>
        </p:nvSpPr>
        <p:spPr>
          <a:xfrm rot="17941103" flipH="1" flipV="1">
            <a:off x="2553621" y="4730614"/>
            <a:ext cx="1098550" cy="240665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17118231" flipV="1">
            <a:off x="1475709" y="3163752"/>
            <a:ext cx="873125" cy="1819275"/>
          </a:xfrm>
          <a:prstGeom prst="curvedLeftArrow">
            <a:avLst>
              <a:gd name="adj1" fmla="val 20415"/>
              <a:gd name="adj2" fmla="val 50000"/>
              <a:gd name="adj3" fmla="val 2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1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21" y="4152764"/>
            <a:ext cx="1346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Рисунок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380">
            <a:off x="4106196" y="3049451"/>
            <a:ext cx="6524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8465">
            <a:off x="5090447" y="2544626"/>
            <a:ext cx="7651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Рисунок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8465">
            <a:off x="6454108" y="2055677"/>
            <a:ext cx="6810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97" y="3049452"/>
            <a:ext cx="6254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Рисунок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83" y="2382702"/>
            <a:ext cx="8651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Рисунок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39" y="1599441"/>
            <a:ext cx="1806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>
            <a:stCxn id="16" idx="0"/>
            <a:endCxn id="17" idx="2"/>
          </p:cNvCxnSpPr>
          <p:nvPr/>
        </p:nvCxnSpPr>
        <p:spPr>
          <a:xfrm flipH="1" flipV="1">
            <a:off x="143795" y="3901940"/>
            <a:ext cx="4460876" cy="2693987"/>
          </a:xfrm>
          <a:prstGeom prst="line">
            <a:avLst/>
          </a:prstGeom>
          <a:ln w="571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1" y="4736964"/>
            <a:ext cx="17256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3" name="Text Box 7"/>
          <p:cNvSpPr txBox="1">
            <a:spLocks noChangeArrowheads="1"/>
          </p:cNvSpPr>
          <p:nvPr/>
        </p:nvSpPr>
        <p:spPr bwMode="auto">
          <a:xfrm>
            <a:off x="1358234" y="4846502"/>
            <a:ext cx="1439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latin typeface="+mn-lt"/>
              </a:rPr>
              <a:t>Що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err="1">
                <a:latin typeface="+mn-lt"/>
              </a:rPr>
              <a:t>відбувається</a:t>
            </a:r>
            <a:r>
              <a:rPr lang="ru-RU" altLang="ru-RU" sz="1800" dirty="0">
                <a:latin typeface="Arial Narrow" panose="020B0606020202030204" pitchFamily="34" charset="0"/>
              </a:rPr>
              <a:t>?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405858" y="3146289"/>
            <a:ext cx="4141788" cy="2449512"/>
          </a:xfrm>
          <a:prstGeom prst="line">
            <a:avLst/>
          </a:prstGeom>
          <a:ln w="571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6" idx="5"/>
          </p:cNvCxnSpPr>
          <p:nvPr/>
        </p:nvCxnSpPr>
        <p:spPr>
          <a:xfrm flipH="1" flipV="1">
            <a:off x="2378997" y="2493827"/>
            <a:ext cx="4117975" cy="2346325"/>
          </a:xfrm>
          <a:prstGeom prst="line">
            <a:avLst/>
          </a:prstGeom>
          <a:ln w="571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639472" y="1825489"/>
            <a:ext cx="3690937" cy="2152650"/>
          </a:xfrm>
          <a:prstGeom prst="line">
            <a:avLst/>
          </a:prstGeom>
          <a:ln w="571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505">
            <a:off x="1539163" y="1424574"/>
            <a:ext cx="5849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гнутая вправо стрелка 34"/>
          <p:cNvSpPr/>
          <p:nvPr/>
        </p:nvSpPr>
        <p:spPr>
          <a:xfrm rot="17941103">
            <a:off x="3356897" y="3697152"/>
            <a:ext cx="1265237" cy="2290763"/>
          </a:xfrm>
          <a:prstGeom prst="curvedLeftArrow">
            <a:avLst>
              <a:gd name="adj1" fmla="val 20236"/>
              <a:gd name="adj2" fmla="val 51019"/>
              <a:gd name="adj3" fmla="val 2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90" name="Text Box 11"/>
          <p:cNvSpPr txBox="1">
            <a:spLocks noChangeArrowheads="1"/>
          </p:cNvSpPr>
          <p:nvPr/>
        </p:nvSpPr>
        <p:spPr bwMode="auto">
          <a:xfrm>
            <a:off x="475306" y="1224337"/>
            <a:ext cx="558528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 err="1">
                <a:latin typeface="Arial Narrow" panose="020B0606020202030204" pitchFamily="34" charset="0"/>
              </a:rPr>
              <a:t>Що</a:t>
            </a:r>
            <a:r>
              <a:rPr lang="ru-RU" altLang="ru-RU" sz="1800" i="1" dirty="0">
                <a:latin typeface="Arial Narrow" panose="020B0606020202030204" pitchFamily="34" charset="0"/>
              </a:rPr>
              <a:t> </a:t>
            </a:r>
            <a:r>
              <a:rPr lang="ru-RU" altLang="ru-RU" sz="1800" i="1" dirty="0" err="1">
                <a:latin typeface="Arial Narrow" panose="020B0606020202030204" pitchFamily="34" charset="0"/>
              </a:rPr>
              <a:t>мені</a:t>
            </a:r>
            <a:r>
              <a:rPr lang="ru-RU" altLang="ru-RU" sz="1800" i="1" dirty="0">
                <a:latin typeface="Arial Narrow" panose="020B0606020202030204" pitchFamily="34" charset="0"/>
              </a:rPr>
              <a:t> </a:t>
            </a:r>
            <a:r>
              <a:rPr lang="ru-RU" altLang="ru-RU" sz="1800" i="1" dirty="0" err="1">
                <a:latin typeface="Arial Narrow" panose="020B0606020202030204" pitchFamily="34" charset="0"/>
              </a:rPr>
              <a:t>робити</a:t>
            </a:r>
            <a:r>
              <a:rPr lang="ru-RU" altLang="ru-RU" sz="1800" i="1" dirty="0">
                <a:latin typeface="Arial Narrow" panose="020B0606020202030204" pitchFamily="34" charset="0"/>
              </a:rPr>
              <a:t> </a:t>
            </a:r>
            <a:r>
              <a:rPr lang="ru-RU" altLang="ru-RU" sz="1800" i="1" dirty="0" err="1">
                <a:latin typeface="Arial Narrow" panose="020B0606020202030204" pitchFamily="34" charset="0"/>
              </a:rPr>
              <a:t>сьогодні</a:t>
            </a:r>
            <a:r>
              <a:rPr lang="ru-RU" altLang="ru-RU" sz="1800" i="1" dirty="0">
                <a:latin typeface="Arial Narrow" panose="020B0606020202030204" pitchFamily="34" charset="0"/>
              </a:rPr>
              <a:t>, </a:t>
            </a:r>
            <a:r>
              <a:rPr lang="ru-RU" altLang="ru-RU" sz="1800" i="1" dirty="0" err="1">
                <a:latin typeface="Arial Narrow" panose="020B0606020202030204" pitchFamily="34" charset="0"/>
              </a:rPr>
              <a:t>щоб</a:t>
            </a:r>
            <a:r>
              <a:rPr lang="ru-RU" altLang="ru-RU" sz="1800" i="1" dirty="0">
                <a:latin typeface="Arial Narrow" panose="020B0606020202030204" pitchFamily="34" charset="0"/>
              </a:rPr>
              <a:t> </a:t>
            </a:r>
            <a:r>
              <a:rPr lang="ru-RU" altLang="ru-RU" sz="1800" i="1" dirty="0" err="1">
                <a:latin typeface="Arial Narrow" panose="020B0606020202030204" pitchFamily="34" charset="0"/>
              </a:rPr>
              <a:t>наблизитись</a:t>
            </a:r>
            <a:r>
              <a:rPr lang="ru-RU" altLang="ru-RU" sz="1800" i="1" dirty="0">
                <a:latin typeface="Arial Narrow" panose="020B0606020202030204" pitchFamily="34" charset="0"/>
              </a:rPr>
              <a:t> до </a:t>
            </a:r>
            <a:r>
              <a:rPr lang="ru-RU" altLang="ru-RU" sz="1800" i="1" dirty="0" err="1">
                <a:latin typeface="Arial Narrow" panose="020B0606020202030204" pitchFamily="34" charset="0"/>
              </a:rPr>
              <a:t>бачення</a:t>
            </a:r>
            <a:r>
              <a:rPr lang="ru-RU" altLang="ru-RU" sz="1800" i="1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0291" name="Text Box 11"/>
          <p:cNvSpPr txBox="1">
            <a:spLocks noChangeArrowheads="1"/>
          </p:cNvSpPr>
          <p:nvPr/>
        </p:nvSpPr>
        <p:spPr bwMode="auto">
          <a:xfrm>
            <a:off x="6698644" y="5028986"/>
            <a:ext cx="5640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2.  </a:t>
            </a:r>
            <a:r>
              <a:rPr lang="ru-RU" altLang="ru-RU" sz="1800" dirty="0" err="1">
                <a:latin typeface="+mn-lt"/>
              </a:rPr>
              <a:t>Намагатися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err="1">
                <a:latin typeface="+mn-lt"/>
              </a:rPr>
              <a:t>зрозуміти</a:t>
            </a:r>
            <a:r>
              <a:rPr lang="ru-RU" altLang="ru-RU" sz="1800" dirty="0">
                <a:latin typeface="+mn-lt"/>
              </a:rPr>
              <a:t>, як </a:t>
            </a:r>
            <a:r>
              <a:rPr lang="ru-RU" altLang="ru-RU" sz="1800" dirty="0" err="1">
                <a:latin typeface="+mn-lt"/>
              </a:rPr>
              <a:t>це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err="1">
                <a:latin typeface="+mn-lt"/>
              </a:rPr>
              <a:t>пов</a:t>
            </a:r>
            <a:r>
              <a:rPr lang="en-US" altLang="ru-RU" sz="1800" dirty="0">
                <a:latin typeface="+mn-lt"/>
              </a:rPr>
              <a:t>’</a:t>
            </a:r>
            <a:r>
              <a:rPr lang="ru-RU" altLang="ru-RU" sz="1800" dirty="0" err="1">
                <a:latin typeface="+mn-lt"/>
              </a:rPr>
              <a:t>язано</a:t>
            </a:r>
            <a:r>
              <a:rPr lang="ru-RU" altLang="ru-RU" sz="1800" dirty="0">
                <a:latin typeface="+mn-lt"/>
              </a:rPr>
              <a:t> з </a:t>
            </a:r>
            <a:r>
              <a:rPr lang="ru-RU" altLang="ru-RU" sz="1800" dirty="0" err="1">
                <a:latin typeface="+mn-lt"/>
              </a:rPr>
              <a:t>минулим</a:t>
            </a:r>
            <a:endParaRPr lang="ru-RU" altLang="ru-RU" sz="1800" dirty="0">
              <a:latin typeface="+mn-lt"/>
            </a:endParaRPr>
          </a:p>
        </p:txBody>
      </p:sp>
      <p:pic>
        <p:nvPicPr>
          <p:cNvPr id="10242" name="Рисунок 6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3238" flipV="1">
            <a:off x="1407516" y="3666988"/>
            <a:ext cx="70627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5543F177-77B7-493E-A739-EDA4DA21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409" y="1835915"/>
            <a:ext cx="1439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solidFill>
                  <a:srgbClr val="666633"/>
                </a:solidFill>
                <a:latin typeface="Arial Narrow" panose="020B0606020202030204" pitchFamily="34" charset="0"/>
              </a:rPr>
              <a:t>Чого</a:t>
            </a:r>
            <a:r>
              <a:rPr lang="ru-RU" altLang="ru-RU" sz="1800" dirty="0">
                <a:solidFill>
                  <a:srgbClr val="666633"/>
                </a:solidFill>
                <a:latin typeface="Arial Narrow" panose="020B0606020202030204" pitchFamily="34" charset="0"/>
              </a:rPr>
              <a:t> я </a:t>
            </a:r>
            <a:r>
              <a:rPr lang="ru-RU" altLang="ru-RU" sz="1800" dirty="0" err="1">
                <a:solidFill>
                  <a:srgbClr val="666633"/>
                </a:solidFill>
                <a:latin typeface="Arial Narrow" panose="020B0606020202030204" pitchFamily="34" charset="0"/>
              </a:rPr>
              <a:t>бажаю</a:t>
            </a:r>
            <a:r>
              <a:rPr lang="ru-RU" altLang="ru-RU" sz="1800" dirty="0">
                <a:solidFill>
                  <a:srgbClr val="666633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B514AAE9-1A11-4B8E-9B1C-A71FBB6D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960" y="4744168"/>
            <a:ext cx="1439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sz="1800" dirty="0"/>
              <a:t>Теперішнє</a:t>
            </a: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F3EADB4C-11CD-46C4-9ADE-3B3E1AB9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886" y="2043447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latin typeface="Arial Narrow" panose="020B0606020202030204" pitchFamily="34" charset="0"/>
              </a:rPr>
              <a:t>Майбутнє</a:t>
            </a:r>
            <a:endParaRPr lang="ru-RU" altLang="ru-RU" sz="1800" dirty="0">
              <a:latin typeface="Arial Narrow" panose="020B0606020202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3A5ED5BD-D6CC-4651-8675-29F9F8139F44}"/>
              </a:ext>
            </a:extLst>
          </p:cNvPr>
          <p:cNvSpPr txBox="1">
            <a:spLocks noChangeArrowheads="1"/>
          </p:cNvSpPr>
          <p:nvPr/>
        </p:nvSpPr>
        <p:spPr>
          <a:xfrm>
            <a:off x="9102978" y="1549038"/>
            <a:ext cx="3138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altLang="ru-RU" sz="2400" dirty="0">
                <a:solidFill>
                  <a:srgbClr val="C00000"/>
                </a:solidFill>
              </a:rPr>
              <a:t>Чим краще ми знаємо існуючий контекст, тим краще можемо обрати рух у невизначеному середовищі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899" y="1170737"/>
            <a:ext cx="3389766" cy="1130389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49F03-47B2-4336-9AF8-937BF100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5"/>
            <a:ext cx="10515600" cy="741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У наступному модулі - Необхідність аналізу та оцінки інформації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1294084-74E4-44B3-9F59-B870CDA3A734}"/>
              </a:ext>
            </a:extLst>
          </p:cNvPr>
          <p:cNvGrpSpPr/>
          <p:nvPr/>
        </p:nvGrpSpPr>
        <p:grpSpPr>
          <a:xfrm>
            <a:off x="1" y="1250414"/>
            <a:ext cx="12191999" cy="5607586"/>
            <a:chOff x="1" y="1250414"/>
            <a:chExt cx="12191999" cy="560758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CEDC64C-8D46-4468-966A-B875B5F6B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31"/>
            <a:stretch/>
          </p:blipFill>
          <p:spPr>
            <a:xfrm>
              <a:off x="4754210" y="1250414"/>
              <a:ext cx="7437790" cy="560758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01C48B0A-BBE5-4798-A5AA-C7B4945B5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00"/>
            <a:stretch/>
          </p:blipFill>
          <p:spPr>
            <a:xfrm rot="10800000">
              <a:off x="1" y="1250414"/>
              <a:ext cx="4902506" cy="5607586"/>
            </a:xfrm>
            <a:prstGeom prst="rect">
              <a:avLst/>
            </a:prstGeom>
          </p:spPr>
        </p:pic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A23B62F-A654-4BE8-A046-E1957F720E47}"/>
              </a:ext>
            </a:extLst>
          </p:cNvPr>
          <p:cNvSpPr txBox="1">
            <a:spLocks/>
          </p:cNvSpPr>
          <p:nvPr/>
        </p:nvSpPr>
        <p:spPr>
          <a:xfrm>
            <a:off x="677160" y="1807908"/>
            <a:ext cx="6395076" cy="2097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4400" dirty="0">
                <a:solidFill>
                  <a:schemeClr val="bg1"/>
                </a:solidFill>
              </a:rPr>
              <a:t>Що таке критичне мислення і навіщо воно потрібне?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98C0DB6-FFEE-48EC-B7F0-F8531098D80E}"/>
              </a:ext>
            </a:extLst>
          </p:cNvPr>
          <p:cNvSpPr txBox="1">
            <a:spLocks/>
          </p:cNvSpPr>
          <p:nvPr/>
        </p:nvSpPr>
        <p:spPr>
          <a:xfrm>
            <a:off x="1528016" y="5538274"/>
            <a:ext cx="2540493" cy="987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4400" dirty="0">
                <a:solidFill>
                  <a:srgbClr val="FFFF00"/>
                </a:solidFill>
              </a:rPr>
              <a:t>Процес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C8776C3-194A-4C95-A741-271CCD322232}"/>
              </a:ext>
            </a:extLst>
          </p:cNvPr>
          <p:cNvSpPr txBox="1">
            <a:spLocks/>
          </p:cNvSpPr>
          <p:nvPr/>
        </p:nvSpPr>
        <p:spPr>
          <a:xfrm>
            <a:off x="1556809" y="4621345"/>
            <a:ext cx="4978340" cy="987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4400" dirty="0">
                <a:solidFill>
                  <a:srgbClr val="FFFF00"/>
                </a:solidFill>
              </a:rPr>
              <a:t>Якість та принцип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967C445-90BE-4CFB-BBDA-3778F29D61B4}"/>
              </a:ext>
            </a:extLst>
          </p:cNvPr>
          <p:cNvSpPr txBox="1">
            <a:spLocks/>
          </p:cNvSpPr>
          <p:nvPr/>
        </p:nvSpPr>
        <p:spPr>
          <a:xfrm>
            <a:off x="1604854" y="3749347"/>
            <a:ext cx="2847648" cy="987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4400" dirty="0">
                <a:solidFill>
                  <a:srgbClr val="FFFF00"/>
                </a:solidFill>
              </a:rPr>
              <a:t>Філософія</a:t>
            </a:r>
          </a:p>
        </p:txBody>
      </p:sp>
    </p:spTree>
    <p:extLst>
      <p:ext uri="{BB962C8B-B14F-4D97-AF65-F5344CB8AC3E}">
        <p14:creationId xmlns:p14="http://schemas.microsoft.com/office/powerpoint/2010/main" val="10166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0053" y="-9613"/>
            <a:ext cx="9071016" cy="1323895"/>
          </a:xfrm>
        </p:spPr>
        <p:txBody>
          <a:bodyPr>
            <a:normAutofit/>
          </a:bodyPr>
          <a:lstStyle/>
          <a:p>
            <a:pPr algn="l"/>
            <a:r>
              <a:rPr lang="uk-UA" dirty="0"/>
              <a:t>Чи потрібна нам критика, і що таке критика?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www.uib.no/sites/w3.uib.no/files/media/michel_foucault_by_ivankorsario-d5qvsb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75" y="2829205"/>
            <a:ext cx="4180519" cy="32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589" y="1440287"/>
            <a:ext cx="539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Мистецтво не бути аж занадто керованим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840" y="1415940"/>
            <a:ext cx="5169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he art of not being governed quite so much" 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4398" y="4988553"/>
            <a:ext cx="2368854" cy="522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97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797" i="1" dirty="0" err="1">
                <a:solidFill>
                  <a:schemeClr val="accent5">
                    <a:lumMod val="75000"/>
                  </a:schemeClr>
                </a:solidFill>
              </a:rPr>
              <a:t>Мішель</a:t>
            </a:r>
            <a:r>
              <a:rPr lang="ru-RU" sz="2797" i="1" dirty="0">
                <a:solidFill>
                  <a:schemeClr val="accent5">
                    <a:lumMod val="75000"/>
                  </a:schemeClr>
                </a:solidFill>
              </a:rPr>
              <a:t> Фуко </a:t>
            </a:r>
            <a:endParaRPr lang="ru-RU" sz="1798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165675A-5713-4CCD-8670-C56FD49671BA}"/>
              </a:ext>
            </a:extLst>
          </p:cNvPr>
          <p:cNvCxnSpPr/>
          <p:nvPr/>
        </p:nvCxnSpPr>
        <p:spPr>
          <a:xfrm>
            <a:off x="6334722" y="1569876"/>
            <a:ext cx="0" cy="8367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07B0FE-D583-4756-81A4-73BC2D4AE053}"/>
              </a:ext>
            </a:extLst>
          </p:cNvPr>
          <p:cNvSpPr txBox="1"/>
          <p:nvPr/>
        </p:nvSpPr>
        <p:spPr>
          <a:xfrm>
            <a:off x="784799" y="3250870"/>
            <a:ext cx="6272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Критика</a:t>
            </a:r>
            <a:r>
              <a:rPr lang="en-GB" sz="2400" dirty="0"/>
              <a:t> -</a:t>
            </a:r>
            <a:r>
              <a:rPr lang="uk-UA" sz="2400" dirty="0"/>
              <a:t> це захист свого «Я», це виклик, спосіб обмеження зовнішніх впливів, трансформація здатності керувати людиною, спосіб уникнути всього цього.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14635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807576" y="4437063"/>
            <a:ext cx="225425" cy="6985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2532" name="Picture 3" descr="Сло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266914"/>
            <a:ext cx="8388350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3295706" y="136525"/>
            <a:ext cx="8152985" cy="11303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Реальність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?…</a:t>
            </a:r>
          </a:p>
        </p:txBody>
      </p:sp>
    </p:spTree>
    <p:extLst>
      <p:ext uri="{BB962C8B-B14F-4D97-AF65-F5344CB8AC3E}">
        <p14:creationId xmlns:p14="http://schemas.microsoft.com/office/powerpoint/2010/main" val="235079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7623"/>
            <a:ext cx="12192000" cy="6953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7" y="2304603"/>
            <a:ext cx="7876780" cy="1323895"/>
          </a:xfrm>
        </p:spPr>
        <p:txBody>
          <a:bodyPr>
            <a:normAutofit/>
          </a:bodyPr>
          <a:lstStyle/>
          <a:p>
            <a:pPr algn="ctr"/>
            <a:r>
              <a:rPr lang="ru-RU" sz="5993" dirty="0">
                <a:solidFill>
                  <a:schemeClr val="bg1"/>
                </a:solidFill>
                <a:latin typeface="Arial Black" panose="020B0A04020102020204" pitchFamily="34" charset="0"/>
              </a:rPr>
              <a:t>ПОСТ-ВСЕ!</a:t>
            </a:r>
          </a:p>
        </p:txBody>
      </p:sp>
    </p:spTree>
    <p:extLst>
      <p:ext uri="{BB962C8B-B14F-4D97-AF65-F5344CB8AC3E}">
        <p14:creationId xmlns:p14="http://schemas.microsoft.com/office/powerpoint/2010/main" val="100768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72B3A9-35D6-49CB-9A2F-6BC2B0B7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9" y="-72201"/>
            <a:ext cx="10426159" cy="5776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2981FD-DF44-4A37-B7C2-517E1686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76500" cy="32956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61BBD32-CBCB-4E60-BE93-906D3B539A6C}"/>
              </a:ext>
            </a:extLst>
          </p:cNvPr>
          <p:cNvSpPr/>
          <p:nvPr/>
        </p:nvSpPr>
        <p:spPr>
          <a:xfrm>
            <a:off x="7458272" y="5799408"/>
            <a:ext cx="3010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Уолтер</a:t>
            </a:r>
            <a:r>
              <a:rPr lang="ru-RU" sz="2400" dirty="0"/>
              <a:t> </a:t>
            </a:r>
            <a:r>
              <a:rPr lang="ru-RU" sz="2400" dirty="0" err="1"/>
              <a:t>Ліппман</a:t>
            </a:r>
            <a:r>
              <a:rPr lang="ru-RU" sz="2400" dirty="0"/>
              <a:t>, </a:t>
            </a:r>
            <a:r>
              <a:rPr lang="en-US" sz="2400" dirty="0"/>
              <a:t>1922</a:t>
            </a:r>
            <a:endParaRPr lang="aa-ET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304414-76D1-4BAA-B910-A6447457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498" y="4402560"/>
            <a:ext cx="9075002" cy="138584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«</a:t>
            </a:r>
            <a:r>
              <a:rPr lang="uk-UA" sz="2800" dirty="0"/>
              <a:t>Гіпотеза, яка здається мені </a:t>
            </a:r>
            <a:r>
              <a:rPr lang="uk-UA" sz="2800" dirty="0" err="1"/>
              <a:t>найбі</a:t>
            </a:r>
            <a:r>
              <a:rPr lang="ru-RU" sz="2800" dirty="0" err="1"/>
              <a:t>льш</a:t>
            </a:r>
            <a:r>
              <a:rPr lang="ru-RU" sz="2800" dirty="0"/>
              <a:t> </a:t>
            </a:r>
            <a:r>
              <a:rPr lang="uk-UA" sz="2800" dirty="0"/>
              <a:t>плідною, полягає в тому, що новина і правда – не одне й теж саме, і їх варто чітко розрізняти</a:t>
            </a:r>
            <a:r>
              <a:rPr lang="ru-RU" sz="2800" dirty="0"/>
              <a:t>».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403616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136" y="3319438"/>
            <a:ext cx="4649812" cy="49783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Постполітика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5899" y="1395421"/>
            <a:ext cx="4445477" cy="434586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596"/>
              </a:spcAft>
            </a:pPr>
            <a:r>
              <a:rPr lang="ru-RU" sz="3196" dirty="0">
                <a:solidFill>
                  <a:schemeClr val="bg1"/>
                </a:solidFill>
              </a:rPr>
              <a:t>ЛІВО – ПРАВО?</a:t>
            </a:r>
          </a:p>
          <a:p>
            <a:pPr>
              <a:spcAft>
                <a:spcPts val="3596"/>
              </a:spcAft>
            </a:pPr>
            <a:r>
              <a:rPr lang="ru-RU" sz="3196" dirty="0" err="1">
                <a:solidFill>
                  <a:schemeClr val="bg1"/>
                </a:solidFill>
              </a:rPr>
              <a:t>Лібералізм</a:t>
            </a:r>
            <a:r>
              <a:rPr lang="ru-RU" sz="3196" dirty="0">
                <a:solidFill>
                  <a:schemeClr val="bg1"/>
                </a:solidFill>
              </a:rPr>
              <a:t>/</a:t>
            </a:r>
            <a:r>
              <a:rPr lang="ru-RU" sz="3196" dirty="0" err="1">
                <a:solidFill>
                  <a:schemeClr val="bg1"/>
                </a:solidFill>
              </a:rPr>
              <a:t>Популізм</a:t>
            </a:r>
            <a:r>
              <a:rPr lang="ru-RU" sz="3196" dirty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3596"/>
              </a:spcAft>
            </a:pPr>
            <a:r>
              <a:rPr lang="ru-RU" sz="3196" dirty="0" err="1">
                <a:solidFill>
                  <a:schemeClr val="bg1"/>
                </a:solidFill>
              </a:rPr>
              <a:t>Демократія</a:t>
            </a:r>
            <a:r>
              <a:rPr lang="ru-RU" sz="3196" dirty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3596"/>
              </a:spcAft>
            </a:pPr>
            <a:r>
              <a:rPr lang="ru-RU" sz="3196" dirty="0">
                <a:solidFill>
                  <a:schemeClr val="bg1"/>
                </a:solidFill>
              </a:rPr>
              <a:t>Держава?</a:t>
            </a:r>
          </a:p>
          <a:p>
            <a:pPr>
              <a:spcAft>
                <a:spcPts val="3596"/>
              </a:spcAft>
            </a:pPr>
            <a:r>
              <a:rPr lang="ru-RU" sz="3196" dirty="0" err="1">
                <a:solidFill>
                  <a:schemeClr val="bg1"/>
                </a:solidFill>
              </a:rPr>
              <a:t>Нація</a:t>
            </a:r>
            <a:r>
              <a:rPr lang="ru-RU" sz="3196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96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239" y="2835347"/>
            <a:ext cx="4729839" cy="8736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Пост-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прогрес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640316" y="1615758"/>
            <a:ext cx="4445477" cy="4345865"/>
          </a:xfrm>
        </p:spPr>
        <p:txBody>
          <a:bodyPr>
            <a:normAutofit/>
          </a:bodyPr>
          <a:lstStyle/>
          <a:p>
            <a:pPr>
              <a:spcAft>
                <a:spcPts val="3596"/>
              </a:spcAft>
            </a:pPr>
            <a:r>
              <a:rPr lang="ru-RU" sz="3196" dirty="0" err="1">
                <a:solidFill>
                  <a:schemeClr val="bg1"/>
                </a:solidFill>
              </a:rPr>
              <a:t>Стійкість</a:t>
            </a:r>
            <a:endParaRPr lang="ru-RU" sz="3196" dirty="0">
              <a:solidFill>
                <a:schemeClr val="bg1"/>
              </a:solidFill>
            </a:endParaRPr>
          </a:p>
          <a:p>
            <a:pPr>
              <a:spcAft>
                <a:spcPts val="3596"/>
              </a:spcAft>
            </a:pPr>
            <a:r>
              <a:rPr lang="ru-RU" sz="3196" dirty="0" err="1">
                <a:solidFill>
                  <a:schemeClr val="bg1"/>
                </a:solidFill>
              </a:rPr>
              <a:t>Зростання</a:t>
            </a:r>
            <a:r>
              <a:rPr lang="ru-RU" sz="3196" dirty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3596"/>
              </a:spcAft>
            </a:pPr>
            <a:r>
              <a:rPr lang="ru-RU" sz="3196" dirty="0">
                <a:solidFill>
                  <a:schemeClr val="bg1"/>
                </a:solidFill>
              </a:rPr>
              <a:t>Результат?</a:t>
            </a:r>
          </a:p>
          <a:p>
            <a:pPr>
              <a:spcAft>
                <a:spcPts val="3596"/>
              </a:spcAft>
            </a:pPr>
            <a:r>
              <a:rPr lang="ru-RU" sz="3196" dirty="0" err="1">
                <a:solidFill>
                  <a:schemeClr val="bg1"/>
                </a:solidFill>
              </a:rPr>
              <a:t>Вартість</a:t>
            </a:r>
            <a:r>
              <a:rPr lang="ru-RU" sz="3196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9845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854</Words>
  <Application>Microsoft Office PowerPoint</Application>
  <PresentationFormat>Широкоэкранный</PresentationFormat>
  <Paragraphs>136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Тема Office</vt:lpstr>
      <vt:lpstr>Критичне мислення:</vt:lpstr>
      <vt:lpstr>План на сьогодні:</vt:lpstr>
      <vt:lpstr>Презентация PowerPoint</vt:lpstr>
      <vt:lpstr>Чи потрібна нам критика, і що таке критика?</vt:lpstr>
      <vt:lpstr>Реальність?…</vt:lpstr>
      <vt:lpstr>ПОСТ-ВСЕ!</vt:lpstr>
      <vt:lpstr>Презентация PowerPoint</vt:lpstr>
      <vt:lpstr>Постполітика</vt:lpstr>
      <vt:lpstr>Пост-прогрес</vt:lpstr>
      <vt:lpstr>КМ – як принцип та якість</vt:lpstr>
      <vt:lpstr>Презентация PowerPoint</vt:lpstr>
      <vt:lpstr>Процес критичного мислення</vt:lpstr>
      <vt:lpstr>Презентация PowerPoint</vt:lpstr>
      <vt:lpstr>Характеристики ефективного КМ </vt:lpstr>
      <vt:lpstr>Презентация PowerPoint</vt:lpstr>
      <vt:lpstr>Рене Декарт (Картезій)</vt:lpstr>
      <vt:lpstr>Що таке об’єктивність?</vt:lpstr>
      <vt:lpstr>Презентация PowerPoint</vt:lpstr>
      <vt:lpstr>Чи можна бути об'єктивним?</vt:lpstr>
      <vt:lpstr>Користь від критичного мислення</vt:lpstr>
      <vt:lpstr>Мінуси від критичного мислення</vt:lpstr>
      <vt:lpstr>Презентация PowerPoint</vt:lpstr>
      <vt:lpstr>Критичне мислення як елемент стратегічного планування</vt:lpstr>
      <vt:lpstr>Стратегія – це про майбутнє. Як ми намагаємося зрозуміти, що буде з нами в майбутньому?</vt:lpstr>
      <vt:lpstr>Forecasting</vt:lpstr>
      <vt:lpstr>Backcasting</vt:lpstr>
      <vt:lpstr>Sidecasting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57</cp:revision>
  <dcterms:created xsi:type="dcterms:W3CDTF">2020-07-17T12:41:17Z</dcterms:created>
  <dcterms:modified xsi:type="dcterms:W3CDTF">2020-08-31T20:13:37Z</dcterms:modified>
</cp:coreProperties>
</file>